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08C206-0B69-4047-BB9A-E6668526D324}" v="1" dt="2026-01-05T16:41:19.00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520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e Shuey" userId="21200f34-01df-44e9-889c-b0806dd93682" providerId="ADAL" clId="{4FA1E8BB-00C5-4F25-8F67-50E2DD35B937}"/>
    <pc:docChg chg="undo custSel addSld modSld">
      <pc:chgData name="Camille Shuey" userId="21200f34-01df-44e9-889c-b0806dd93682" providerId="ADAL" clId="{4FA1E8BB-00C5-4F25-8F67-50E2DD35B937}" dt="2026-01-05T16:41:47.740" v="1328" actId="1076"/>
      <pc:docMkLst>
        <pc:docMk/>
      </pc:docMkLst>
      <pc:sldChg chg="delSp mod">
        <pc:chgData name="Camille Shuey" userId="21200f34-01df-44e9-889c-b0806dd93682" providerId="ADAL" clId="{4FA1E8BB-00C5-4F25-8F67-50E2DD35B937}" dt="2025-10-13T19:15:08.067" v="936" actId="478"/>
        <pc:sldMkLst>
          <pc:docMk/>
          <pc:sldMk cId="0" sldId="257"/>
        </pc:sldMkLst>
      </pc:sldChg>
      <pc:sldChg chg="delSp mod">
        <pc:chgData name="Camille Shuey" userId="21200f34-01df-44e9-889c-b0806dd93682" providerId="ADAL" clId="{4FA1E8BB-00C5-4F25-8F67-50E2DD35B937}" dt="2025-10-13T19:15:24.460" v="937" actId="478"/>
        <pc:sldMkLst>
          <pc:docMk/>
          <pc:sldMk cId="0" sldId="266"/>
        </pc:sldMkLst>
      </pc:sldChg>
      <pc:sldChg chg="delSp modSp mod">
        <pc:chgData name="Camille Shuey" userId="21200f34-01df-44e9-889c-b0806dd93682" providerId="ADAL" clId="{4FA1E8BB-00C5-4F25-8F67-50E2DD35B937}" dt="2025-10-13T19:15:40.815" v="940" actId="1076"/>
        <pc:sldMkLst>
          <pc:docMk/>
          <pc:sldMk cId="0" sldId="269"/>
        </pc:sldMkLst>
        <pc:spChg chg="mod">
          <ac:chgData name="Camille Shuey" userId="21200f34-01df-44e9-889c-b0806dd93682" providerId="ADAL" clId="{4FA1E8BB-00C5-4F25-8F67-50E2DD35B937}" dt="2025-10-13T19:15:40.815" v="940" actId="1076"/>
          <ac:spMkLst>
            <pc:docMk/>
            <pc:sldMk cId="0" sldId="269"/>
            <ac:spMk id="22" creationId="{57720392-BF1C-DF60-6EB5-3111F00F66C3}"/>
          </ac:spMkLst>
        </pc:spChg>
      </pc:sldChg>
      <pc:sldChg chg="modNotesTx">
        <pc:chgData name="Camille Shuey" userId="21200f34-01df-44e9-889c-b0806dd93682" providerId="ADAL" clId="{4FA1E8BB-00C5-4F25-8F67-50E2DD35B937}" dt="2025-12-02T16:23:31.416" v="1099" actId="20577"/>
        <pc:sldMkLst>
          <pc:docMk/>
          <pc:sldMk cId="0" sldId="273"/>
        </pc:sldMkLst>
      </pc:sldChg>
      <pc:sldChg chg="delSp modSp mod">
        <pc:chgData name="Camille Shuey" userId="21200f34-01df-44e9-889c-b0806dd93682" providerId="ADAL" clId="{4FA1E8BB-00C5-4F25-8F67-50E2DD35B937}" dt="2025-10-13T19:15:57.730" v="943" actId="1076"/>
        <pc:sldMkLst>
          <pc:docMk/>
          <pc:sldMk cId="0" sldId="275"/>
        </pc:sldMkLst>
        <pc:spChg chg="mod">
          <ac:chgData name="Camille Shuey" userId="21200f34-01df-44e9-889c-b0806dd93682" providerId="ADAL" clId="{4FA1E8BB-00C5-4F25-8F67-50E2DD35B937}" dt="2025-10-13T19:15:57.730" v="943" actId="1076"/>
          <ac:spMkLst>
            <pc:docMk/>
            <pc:sldMk cId="0" sldId="275"/>
            <ac:spMk id="8" creationId="{C0A72F3B-0AF8-DA88-E55C-8B80679070C5}"/>
          </ac:spMkLst>
        </pc:spChg>
      </pc:sldChg>
      <pc:sldChg chg="delSp modSp mod">
        <pc:chgData name="Camille Shuey" userId="21200f34-01df-44e9-889c-b0806dd93682" providerId="ADAL" clId="{4FA1E8BB-00C5-4F25-8F67-50E2DD35B937}" dt="2026-01-05T16:41:47.740" v="1328" actId="1076"/>
        <pc:sldMkLst>
          <pc:docMk/>
          <pc:sldMk cId="0" sldId="281"/>
        </pc:sldMkLst>
        <pc:spChg chg="mod">
          <ac:chgData name="Camille Shuey" userId="21200f34-01df-44e9-889c-b0806dd93682" providerId="ADAL" clId="{4FA1E8BB-00C5-4F25-8F67-50E2DD35B937}" dt="2025-10-13T19:16:22.112" v="946" actId="1076"/>
          <ac:spMkLst>
            <pc:docMk/>
            <pc:sldMk cId="0" sldId="281"/>
            <ac:spMk id="8" creationId="{07611D26-B798-A387-CA46-C6E9DECA8A3B}"/>
          </ac:spMkLst>
        </pc:spChg>
        <pc:graphicFrameChg chg="mod modGraphic">
          <ac:chgData name="Camille Shuey" userId="21200f34-01df-44e9-889c-b0806dd93682" providerId="ADAL" clId="{4FA1E8BB-00C5-4F25-8F67-50E2DD35B937}" dt="2026-01-05T16:41:47.740" v="1328" actId="1076"/>
          <ac:graphicFrameMkLst>
            <pc:docMk/>
            <pc:sldMk cId="0" sldId="281"/>
            <ac:graphicFrameMk id="7" creationId="{00000000-0000-0000-0000-000000000000}"/>
          </ac:graphicFrameMkLst>
        </pc:graphicFrameChg>
      </pc:sldChg>
      <pc:sldChg chg="addSp modSp">
        <pc:chgData name="Camille Shuey" userId="21200f34-01df-44e9-889c-b0806dd93682" providerId="ADAL" clId="{4FA1E8BB-00C5-4F25-8F67-50E2DD35B937}" dt="2025-10-13T19:16:31.557" v="947"/>
        <pc:sldMkLst>
          <pc:docMk/>
          <pc:sldMk cId="0" sldId="282"/>
        </pc:sldMkLst>
        <pc:spChg chg="add mod">
          <ac:chgData name="Camille Shuey" userId="21200f34-01df-44e9-889c-b0806dd93682" providerId="ADAL" clId="{4FA1E8BB-00C5-4F25-8F67-50E2DD35B937}" dt="2025-10-13T19:16:31.557" v="947"/>
          <ac:spMkLst>
            <pc:docMk/>
            <pc:sldMk cId="0" sldId="282"/>
            <ac:spMk id="8" creationId="{95A72D23-982A-1335-51A0-0B11F4470394}"/>
          </ac:spMkLst>
        </pc:spChg>
      </pc:sldChg>
      <pc:sldChg chg="modSp mod">
        <pc:chgData name="Camille Shuey" userId="21200f34-01df-44e9-889c-b0806dd93682" providerId="ADAL" clId="{4FA1E8BB-00C5-4F25-8F67-50E2DD35B937}" dt="2026-01-05T16:34:09.039" v="1281" actId="20577"/>
        <pc:sldMkLst>
          <pc:docMk/>
          <pc:sldMk cId="0" sldId="283"/>
        </pc:sldMkLst>
        <pc:spChg chg="mod">
          <ac:chgData name="Camille Shuey" userId="21200f34-01df-44e9-889c-b0806dd93682" providerId="ADAL" clId="{4FA1E8BB-00C5-4F25-8F67-50E2DD35B937}" dt="2026-01-05T16:34:09.039" v="1281" actId="20577"/>
          <ac:spMkLst>
            <pc:docMk/>
            <pc:sldMk cId="0" sldId="283"/>
            <ac:spMk id="5" creationId="{00000000-0000-0000-0000-000000000000}"/>
          </ac:spMkLst>
        </pc:spChg>
      </pc:sldChg>
      <pc:sldChg chg="delSp modSp mod">
        <pc:chgData name="Camille Shuey" userId="21200f34-01df-44e9-889c-b0806dd93682" providerId="ADAL" clId="{4FA1E8BB-00C5-4F25-8F67-50E2DD35B937}" dt="2025-10-13T19:16:49.271" v="949" actId="1076"/>
        <pc:sldMkLst>
          <pc:docMk/>
          <pc:sldMk cId="0" sldId="285"/>
        </pc:sldMkLst>
        <pc:spChg chg="mod">
          <ac:chgData name="Camille Shuey" userId="21200f34-01df-44e9-889c-b0806dd93682" providerId="ADAL" clId="{4FA1E8BB-00C5-4F25-8F67-50E2DD35B937}" dt="2025-10-13T19:16:49.271" v="949" actId="1076"/>
          <ac:spMkLst>
            <pc:docMk/>
            <pc:sldMk cId="0" sldId="285"/>
            <ac:spMk id="7" creationId="{1798CB87-2429-4EB7-74D6-EE45F40BECDB}"/>
          </ac:spMkLst>
        </pc:spChg>
      </pc:sldChg>
      <pc:sldChg chg="modSp mod">
        <pc:chgData name="Camille Shuey" userId="21200f34-01df-44e9-889c-b0806dd93682" providerId="ADAL" clId="{4FA1E8BB-00C5-4F25-8F67-50E2DD35B937}" dt="2025-10-13T19:04:55.225" v="65" actId="20577"/>
        <pc:sldMkLst>
          <pc:docMk/>
          <pc:sldMk cId="0" sldId="287"/>
        </pc:sldMkLst>
        <pc:spChg chg="mod">
          <ac:chgData name="Camille Shuey" userId="21200f34-01df-44e9-889c-b0806dd93682" providerId="ADAL" clId="{4FA1E8BB-00C5-4F25-8F67-50E2DD35B937}" dt="2025-10-13T19:04:55.225" v="65" actId="20577"/>
          <ac:spMkLst>
            <pc:docMk/>
            <pc:sldMk cId="0" sldId="287"/>
            <ac:spMk id="5" creationId="{00000000-0000-0000-0000-000000000000}"/>
          </ac:spMkLst>
        </pc:spChg>
      </pc:sldChg>
      <pc:sldChg chg="modNotesTx">
        <pc:chgData name="Camille Shuey" userId="21200f34-01df-44e9-889c-b0806dd93682" providerId="ADAL" clId="{4FA1E8BB-00C5-4F25-8F67-50E2DD35B937}" dt="2025-12-02T16:22:09.701" v="1048" actId="20577"/>
        <pc:sldMkLst>
          <pc:docMk/>
          <pc:sldMk cId="0" sldId="288"/>
        </pc:sldMkLst>
      </pc:sldChg>
      <pc:sldChg chg="modSp mod">
        <pc:chgData name="Camille Shuey" userId="21200f34-01df-44e9-889c-b0806dd93682" providerId="ADAL" clId="{4FA1E8BB-00C5-4F25-8F67-50E2DD35B937}" dt="2025-10-13T19:16:58.579" v="950" actId="1076"/>
        <pc:sldMkLst>
          <pc:docMk/>
          <pc:sldMk cId="0" sldId="289"/>
        </pc:sldMkLst>
        <pc:spChg chg="mod">
          <ac:chgData name="Camille Shuey" userId="21200f34-01df-44e9-889c-b0806dd93682" providerId="ADAL" clId="{4FA1E8BB-00C5-4F25-8F67-50E2DD35B937}" dt="2025-10-13T19:16:58.579" v="950" actId="1076"/>
          <ac:spMkLst>
            <pc:docMk/>
            <pc:sldMk cId="0" sldId="289"/>
            <ac:spMk id="9" creationId="{00000000-0000-0000-0000-000000000000}"/>
          </ac:spMkLst>
        </pc:spChg>
      </pc:sldChg>
      <pc:sldChg chg="modSp mod">
        <pc:chgData name="Camille Shuey" userId="21200f34-01df-44e9-889c-b0806dd93682" providerId="ADAL" clId="{4FA1E8BB-00C5-4F25-8F67-50E2DD35B937}" dt="2025-10-13T19:17:05.222" v="951" actId="1076"/>
        <pc:sldMkLst>
          <pc:docMk/>
          <pc:sldMk cId="0" sldId="290"/>
        </pc:sldMkLst>
        <pc:spChg chg="mod">
          <ac:chgData name="Camille Shuey" userId="21200f34-01df-44e9-889c-b0806dd93682" providerId="ADAL" clId="{4FA1E8BB-00C5-4F25-8F67-50E2DD35B937}" dt="2025-10-13T19:17:05.222" v="951" actId="1076"/>
          <ac:spMkLst>
            <pc:docMk/>
            <pc:sldMk cId="0" sldId="290"/>
            <ac:spMk id="27" creationId="{00000000-0000-0000-0000-000000000000}"/>
          </ac:spMkLst>
        </pc:spChg>
      </pc:sldChg>
      <pc:sldChg chg="addSp modSp new mod">
        <pc:chgData name="Camille Shuey" userId="21200f34-01df-44e9-889c-b0806dd93682" providerId="ADAL" clId="{4FA1E8BB-00C5-4F25-8F67-50E2DD35B937}" dt="2025-10-13T19:14:51.435" v="935" actId="1076"/>
        <pc:sldMkLst>
          <pc:docMk/>
          <pc:sldMk cId="951247141" sldId="294"/>
        </pc:sldMkLst>
        <pc:spChg chg="mod">
          <ac:chgData name="Camille Shuey" userId="21200f34-01df-44e9-889c-b0806dd93682" providerId="ADAL" clId="{4FA1E8BB-00C5-4F25-8F67-50E2DD35B937}" dt="2025-10-13T19:13:55.113" v="934" actId="1076"/>
          <ac:spMkLst>
            <pc:docMk/>
            <pc:sldMk cId="951247141" sldId="294"/>
            <ac:spMk id="2" creationId="{D95E56D3-0E67-065E-45DA-B4BB48EF6DB4}"/>
          </ac:spMkLst>
        </pc:spChg>
        <pc:spChg chg="mod">
          <ac:chgData name="Camille Shuey" userId="21200f34-01df-44e9-889c-b0806dd93682" providerId="ADAL" clId="{4FA1E8BB-00C5-4F25-8F67-50E2DD35B937}" dt="2025-10-13T19:13:44.227" v="931" actId="1076"/>
          <ac:spMkLst>
            <pc:docMk/>
            <pc:sldMk cId="951247141" sldId="294"/>
            <ac:spMk id="3" creationId="{B6FF5B99-3A90-F462-0C03-06896A1DADAE}"/>
          </ac:spMkLst>
        </pc:spChg>
        <pc:spChg chg="mod">
          <ac:chgData name="Camille Shuey" userId="21200f34-01df-44e9-889c-b0806dd93682" providerId="ADAL" clId="{4FA1E8BB-00C5-4F25-8F67-50E2DD35B937}" dt="2025-10-13T19:14:51.435" v="935" actId="1076"/>
          <ac:spMkLst>
            <pc:docMk/>
            <pc:sldMk cId="951247141" sldId="294"/>
            <ac:spMk id="6" creationId="{E4B95920-395D-B97D-2B83-E3199FAB057F}"/>
          </ac:spMkLst>
        </pc:spChg>
        <pc:picChg chg="add mod">
          <ac:chgData name="Camille Shuey" userId="21200f34-01df-44e9-889c-b0806dd93682" providerId="ADAL" clId="{4FA1E8BB-00C5-4F25-8F67-50E2DD35B937}" dt="2025-10-13T19:13:47.666" v="932" actId="1076"/>
          <ac:picMkLst>
            <pc:docMk/>
            <pc:sldMk cId="951247141" sldId="294"/>
            <ac:picMk id="5" creationId="{64B5AC00-548B-F21F-7068-AAEE9E2ABB6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2B479-7D84-4097-BF98-91A5A5BD1D5E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391AA-CD7E-4C1E-A9D5-62E95782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5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long as your foot is mostly covered you’re good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391AA-CD7E-4C1E-A9D5-62E957821C2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57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Safety officers are responsible for headcount, text staff once everyone has been accounted for.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391AA-CD7E-4C1E-A9D5-62E957821C2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46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76799"/>
            <a:ext cx="9143999" cy="2666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89649" y="412551"/>
            <a:ext cx="356152" cy="43755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4517" y="417449"/>
            <a:ext cx="4679315" cy="4838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D969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 u="sng">
                <a:solidFill>
                  <a:srgbClr val="272C3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64A19-3B57-4CBD-8E15-36F59EFEA6D7}" type="datetime1">
              <a:rPr lang="en-US" smtClean="0"/>
              <a:t>1/5/2026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D969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 u="sng">
                <a:solidFill>
                  <a:srgbClr val="272C3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890CF-9691-447A-82AB-8D8382D8DF3F}" type="datetime1">
              <a:rPr lang="en-US" smtClean="0"/>
              <a:t>1/5/2026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76799"/>
            <a:ext cx="9143999" cy="2666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89649" y="412551"/>
            <a:ext cx="356152" cy="43755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D969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15B76-AE27-40DC-B5C7-E42064EED23F}" type="datetime1">
              <a:rPr lang="en-US" smtClean="0"/>
              <a:t>1/5/2026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76799"/>
            <a:ext cx="9143999" cy="2666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89649" y="412551"/>
            <a:ext cx="356152" cy="43755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D969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2CEF0-0B1E-47A8-A373-D457194FD4AD}" type="datetime1">
              <a:rPr lang="en-US" smtClean="0"/>
              <a:t>1/5/2026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42651-93E1-43F0-8459-B3B880E8DB54}" type="datetime1">
              <a:rPr lang="en-US" smtClean="0"/>
              <a:t>1/5/2026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4876799"/>
            <a:ext cx="9143999" cy="2666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4517" y="405447"/>
            <a:ext cx="7974964" cy="4838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D969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4517" y="774564"/>
            <a:ext cx="7145655" cy="3393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 u="sng">
                <a:solidFill>
                  <a:srgbClr val="272C3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42228-EC53-44CF-B08B-F1D195AB415A}" type="datetime1">
              <a:rPr lang="en-US" smtClean="0"/>
              <a:t>1/5/2026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48726" y="4843219"/>
            <a:ext cx="223520" cy="2771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hyperlink" Target="http://www.biolabs.io/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rketplace@biolabs.io" TargetMode="External"/><Relationship Id="rId4" Type="http://schemas.openxmlformats.org/officeDocument/2006/relationships/hyperlink" Target="http://www.biolabs.io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s://www.biolabspegasuspark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olabs.io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labs.io/" TargetMode="External"/><Relationship Id="rId5" Type="http://schemas.openxmlformats.org/officeDocument/2006/relationships/image" Target="../media/image1.jpg"/><Relationship Id="rId4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labs.io/" TargetMode="External"/><Relationship Id="rId5" Type="http://schemas.openxmlformats.org/officeDocument/2006/relationships/image" Target="../media/image1.jpg"/><Relationship Id="rId4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hyperlink" Target="http://www.biolabs.io/" TargetMode="External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1.jpg"/><Relationship Id="rId4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hyperlink" Target="http://www.biolabs.io/" TargetMode="External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1.jpg"/><Relationship Id="rId4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labs.io/" TargetMode="External"/><Relationship Id="rId5" Type="http://schemas.openxmlformats.org/officeDocument/2006/relationships/image" Target="../media/image1.jpg"/><Relationship Id="rId4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biolabs.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abs.io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abs.io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g"/><Relationship Id="rId4" Type="http://schemas.openxmlformats.org/officeDocument/2006/relationships/image" Target="../media/image8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iolabs.io/" TargetMode="External"/><Relationship Id="rId4" Type="http://schemas.openxmlformats.org/officeDocument/2006/relationships/image" Target="../media/image9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hyperlink" Target="mailto:pegasussecurity@mail.iidon.net" TargetMode="External"/><Relationship Id="rId7" Type="http://schemas.openxmlformats.org/officeDocument/2006/relationships/image" Target="../media/image95.png"/><Relationship Id="rId2" Type="http://schemas.openxmlformats.org/officeDocument/2006/relationships/hyperlink" Target="mailto:lstermer@jsmall.com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labs.io/" TargetMode="External"/><Relationship Id="rId5" Type="http://schemas.openxmlformats.org/officeDocument/2006/relationships/image" Target="../media/image103.jpg"/><Relationship Id="rId4" Type="http://schemas.openxmlformats.org/officeDocument/2006/relationships/image" Target="../media/image102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4.png"/><Relationship Id="rId7" Type="http://schemas.openxmlformats.org/officeDocument/2006/relationships/image" Target="../media/image107.pn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labs.io/" TargetMode="Externa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labs.io/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hyperlink" Target="http://www.biolabs.io/" TargetMode="External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hyperlink" Target="mailto:sholmes@biolabs.io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hyperlink" Target="http://www.biolabs.io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openxmlformats.org/officeDocument/2006/relationships/hyperlink" Target="https://calendar.elementalmachines.io/logi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11" Type="http://schemas.openxmlformats.org/officeDocument/2006/relationships/hyperlink" Target="http://www.biolabs.io/" TargetMode="External"/><Relationship Id="rId5" Type="http://schemas.openxmlformats.org/officeDocument/2006/relationships/image" Target="../media/image51.png"/><Relationship Id="rId10" Type="http://schemas.openxmlformats.org/officeDocument/2006/relationships/image" Target="../media/image54.png"/><Relationship Id="rId4" Type="http://schemas.openxmlformats.org/officeDocument/2006/relationships/hyperlink" Target="https://biolabsntx.skedda.com/register?i=68815&amp;k=Ig4EiAbiF_yAdBP57GBPBGu3MLir2ud3" TargetMode="External"/><Relationship Id="rId9" Type="http://schemas.openxmlformats.org/officeDocument/2006/relationships/hyperlink" Target="https://www.biolabspegasuspark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abs.io/" TargetMode="External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752474"/>
              <a:ext cx="2419350" cy="70485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89292" y="4555490"/>
            <a:ext cx="13379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  <a:hlinkClick r:id="rId5"/>
              </a:rPr>
              <a:t>www.biolabs.io</a:t>
            </a:r>
            <a:endParaRPr sz="1400">
              <a:latin typeface="Century Gothic"/>
              <a:cs typeface="Century Gothic"/>
            </a:endParaRPr>
          </a:p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81575" y="0"/>
            <a:ext cx="4143375" cy="514349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65797" y="1928177"/>
            <a:ext cx="2532380" cy="90424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3310"/>
              </a:lnSpc>
              <a:spcBef>
                <a:spcPts val="459"/>
              </a:spcBef>
            </a:pPr>
            <a:r>
              <a:rPr dirty="0">
                <a:solidFill>
                  <a:srgbClr val="FFFFFF"/>
                </a:solidFill>
              </a:rPr>
              <a:t>New </a:t>
            </a:r>
            <a:r>
              <a:rPr spc="-10" dirty="0">
                <a:solidFill>
                  <a:srgbClr val="FFFFFF"/>
                </a:solidFill>
              </a:rPr>
              <a:t>Resident Onboarding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10310" y="1430591"/>
            <a:ext cx="14738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Pegasus</a:t>
            </a:r>
            <a:r>
              <a:rPr sz="18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entury Gothic"/>
                <a:cs typeface="Century Gothic"/>
              </a:rPr>
              <a:t>Park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B5ED26B-F801-F9C6-16C4-D6F9A561C91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25" smtClean="0"/>
              <a:t>1</a:t>
            </a:fld>
            <a:endParaRPr lang="en-US" spc="-2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9649" y="412551"/>
            <a:ext cx="356152" cy="4375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0232" y="361315"/>
            <a:ext cx="5413375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00" dirty="0"/>
              <a:t>Centralized</a:t>
            </a:r>
            <a:r>
              <a:rPr sz="2700" spc="-105" dirty="0"/>
              <a:t> </a:t>
            </a:r>
            <a:r>
              <a:rPr sz="2700" dirty="0"/>
              <a:t>Procurement</a:t>
            </a:r>
            <a:r>
              <a:rPr sz="2700" spc="-100" dirty="0"/>
              <a:t> </a:t>
            </a:r>
            <a:r>
              <a:rPr sz="2700" spc="-10" dirty="0"/>
              <a:t>System</a:t>
            </a:r>
            <a:endParaRPr sz="2700"/>
          </a:p>
        </p:txBody>
      </p:sp>
      <p:sp>
        <p:nvSpPr>
          <p:cNvPr id="4" name="object 4"/>
          <p:cNvSpPr txBox="1"/>
          <p:nvPr/>
        </p:nvSpPr>
        <p:spPr>
          <a:xfrm>
            <a:off x="584517" y="805143"/>
            <a:ext cx="4782185" cy="1051560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440"/>
              </a:spcBef>
            </a:pPr>
            <a:r>
              <a:rPr sz="2450" spc="-10" dirty="0">
                <a:solidFill>
                  <a:srgbClr val="0D9692"/>
                </a:solidFill>
                <a:latin typeface="Century Gothic"/>
                <a:cs typeface="Century Gothic"/>
              </a:rPr>
              <a:t>Marketplace</a:t>
            </a:r>
            <a:endParaRPr sz="2450">
              <a:latin typeface="Century Gothic"/>
              <a:cs typeface="Century Gothic"/>
            </a:endParaRPr>
          </a:p>
          <a:p>
            <a:pPr marL="12700" marR="5080">
              <a:lnSpc>
                <a:spcPct val="105100"/>
              </a:lnSpc>
              <a:spcBef>
                <a:spcPts val="635"/>
              </a:spcBef>
            </a:pP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Orders</a:t>
            </a:r>
            <a:r>
              <a:rPr sz="1250" spc="10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are</a:t>
            </a:r>
            <a:r>
              <a:rPr sz="1250" spc="15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processed</a:t>
            </a:r>
            <a:r>
              <a:rPr sz="1250" spc="9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through</a:t>
            </a:r>
            <a:r>
              <a:rPr sz="1250" spc="2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BioLabs</a:t>
            </a:r>
            <a:r>
              <a:rPr sz="1250" spc="204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procurement</a:t>
            </a:r>
            <a:r>
              <a:rPr sz="1250" spc="18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spc="-10" dirty="0">
                <a:solidFill>
                  <a:srgbClr val="4E5869"/>
                </a:solidFill>
                <a:latin typeface="Century Gothic"/>
                <a:cs typeface="Century Gothic"/>
              </a:rPr>
              <a:t>system, Marketplace.</a:t>
            </a:r>
            <a:endParaRPr sz="125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97650" y="2598102"/>
            <a:ext cx="1507490" cy="15576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67640" marR="158750" indent="-635" algn="ctr">
              <a:lnSpc>
                <a:spcPct val="100000"/>
              </a:lnSpc>
              <a:spcBef>
                <a:spcPts val="125"/>
              </a:spcBef>
            </a:pPr>
            <a:r>
              <a:rPr sz="2000" b="1" spc="-10" dirty="0">
                <a:solidFill>
                  <a:srgbClr val="0D9691"/>
                </a:solidFill>
                <a:latin typeface="Century Gothic"/>
                <a:cs typeface="Century Gothic"/>
              </a:rPr>
              <a:t>Special Discounts</a:t>
            </a:r>
            <a:endParaRPr sz="2000">
              <a:latin typeface="Century Gothic"/>
              <a:cs typeface="Century Gothic"/>
            </a:endParaRPr>
          </a:p>
          <a:p>
            <a:pPr marL="12700" marR="5080" indent="-635" algn="ctr">
              <a:lnSpc>
                <a:spcPct val="139100"/>
              </a:lnSpc>
              <a:spcBef>
                <a:spcPts val="220"/>
              </a:spcBef>
            </a:pPr>
            <a:r>
              <a:rPr sz="1050" dirty="0">
                <a:solidFill>
                  <a:srgbClr val="2C3943"/>
                </a:solidFill>
                <a:latin typeface="Century Gothic"/>
                <a:cs typeface="Century Gothic"/>
              </a:rPr>
              <a:t>Average</a:t>
            </a:r>
            <a:r>
              <a:rPr sz="1050" spc="-4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2C3943"/>
                </a:solidFill>
                <a:latin typeface="Century Gothic"/>
                <a:cs typeface="Century Gothic"/>
              </a:rPr>
              <a:t>discounts</a:t>
            </a:r>
            <a:r>
              <a:rPr sz="1050" spc="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1050" spc="-25" dirty="0">
                <a:solidFill>
                  <a:srgbClr val="2C3943"/>
                </a:solidFill>
                <a:latin typeface="Century Gothic"/>
                <a:cs typeface="Century Gothic"/>
              </a:rPr>
              <a:t>of </a:t>
            </a:r>
            <a:r>
              <a:rPr sz="1050" dirty="0">
                <a:solidFill>
                  <a:srgbClr val="2C3943"/>
                </a:solidFill>
                <a:latin typeface="Century Gothic"/>
                <a:cs typeface="Century Gothic"/>
              </a:rPr>
              <a:t>35%</a:t>
            </a:r>
            <a:r>
              <a:rPr sz="1050" spc="-60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2C3943"/>
                </a:solidFill>
                <a:latin typeface="Century Gothic"/>
                <a:cs typeface="Century Gothic"/>
              </a:rPr>
              <a:t>off</a:t>
            </a:r>
            <a:r>
              <a:rPr sz="1050" spc="-2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2C3943"/>
                </a:solidFill>
                <a:latin typeface="Century Gothic"/>
                <a:cs typeface="Century Gothic"/>
              </a:rPr>
              <a:t>but</a:t>
            </a:r>
            <a:r>
              <a:rPr sz="1050" spc="2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1050" spc="-10" dirty="0">
                <a:solidFill>
                  <a:srgbClr val="2C3943"/>
                </a:solidFill>
                <a:latin typeface="Century Gothic"/>
                <a:cs typeface="Century Gothic"/>
              </a:rPr>
              <a:t>have</a:t>
            </a:r>
            <a:r>
              <a:rPr sz="1050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1050" spc="-20" dirty="0">
                <a:solidFill>
                  <a:srgbClr val="2C3943"/>
                </a:solidFill>
                <a:latin typeface="Century Gothic"/>
                <a:cs typeface="Century Gothic"/>
              </a:rPr>
              <a:t>seen </a:t>
            </a:r>
            <a:r>
              <a:rPr sz="1050" dirty="0">
                <a:solidFill>
                  <a:srgbClr val="2C3943"/>
                </a:solidFill>
                <a:latin typeface="Century Gothic"/>
                <a:cs typeface="Century Gothic"/>
              </a:rPr>
              <a:t>discounts</a:t>
            </a:r>
            <a:r>
              <a:rPr sz="1050" spc="-40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2C3943"/>
                </a:solidFill>
                <a:latin typeface="Century Gothic"/>
                <a:cs typeface="Century Gothic"/>
              </a:rPr>
              <a:t>up</a:t>
            </a:r>
            <a:r>
              <a:rPr sz="1050" spc="-40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2C3943"/>
                </a:solidFill>
                <a:latin typeface="Century Gothic"/>
                <a:cs typeface="Century Gothic"/>
              </a:rPr>
              <a:t>to</a:t>
            </a:r>
            <a:r>
              <a:rPr sz="1050" spc="-10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2C3943"/>
                </a:solidFill>
                <a:latin typeface="Century Gothic"/>
                <a:cs typeface="Century Gothic"/>
              </a:rPr>
              <a:t>80%</a:t>
            </a:r>
            <a:r>
              <a:rPr sz="1050" spc="10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1050" spc="-25" dirty="0">
                <a:solidFill>
                  <a:srgbClr val="2C3943"/>
                </a:solidFill>
                <a:latin typeface="Century Gothic"/>
                <a:cs typeface="Century Gothic"/>
              </a:rPr>
              <a:t>off </a:t>
            </a:r>
            <a:r>
              <a:rPr sz="1050" dirty="0">
                <a:solidFill>
                  <a:srgbClr val="2C3943"/>
                </a:solidFill>
                <a:latin typeface="Century Gothic"/>
                <a:cs typeface="Century Gothic"/>
              </a:rPr>
              <a:t>at</a:t>
            </a:r>
            <a:r>
              <a:rPr sz="1050" spc="-2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2C3943"/>
                </a:solidFill>
                <a:latin typeface="Century Gothic"/>
                <a:cs typeface="Century Gothic"/>
              </a:rPr>
              <a:t>select</a:t>
            </a:r>
            <a:r>
              <a:rPr sz="1050" spc="-2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1050" spc="-10" dirty="0">
                <a:solidFill>
                  <a:srgbClr val="2C3943"/>
                </a:solidFill>
                <a:latin typeface="Century Gothic"/>
                <a:cs typeface="Century Gothic"/>
              </a:rPr>
              <a:t>vendors.</a:t>
            </a:r>
            <a:endParaRPr sz="1050">
              <a:latin typeface="Century Gothic"/>
              <a:cs typeface="Century Goth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579107" y="959358"/>
            <a:ext cx="1524000" cy="1524000"/>
            <a:chOff x="6579107" y="959358"/>
            <a:chExt cx="1524000" cy="15240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79107" y="959358"/>
              <a:ext cx="1523746" cy="152374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616445" y="959358"/>
              <a:ext cx="724535" cy="550545"/>
            </a:xfrm>
            <a:custGeom>
              <a:avLst/>
              <a:gdLst/>
              <a:ahLst/>
              <a:cxnLst/>
              <a:rect l="l" t="t" r="r" b="b"/>
              <a:pathLst>
                <a:path w="724534" h="550544">
                  <a:moveTo>
                    <a:pt x="724534" y="0"/>
                  </a:moveTo>
                  <a:lnTo>
                    <a:pt x="675325" y="1580"/>
                  </a:lnTo>
                  <a:lnTo>
                    <a:pt x="626793" y="6266"/>
                  </a:lnTo>
                  <a:lnTo>
                    <a:pt x="579055" y="13974"/>
                  </a:lnTo>
                  <a:lnTo>
                    <a:pt x="532225" y="24620"/>
                  </a:lnTo>
                  <a:lnTo>
                    <a:pt x="486417" y="38121"/>
                  </a:lnTo>
                  <a:lnTo>
                    <a:pt x="441747" y="54394"/>
                  </a:lnTo>
                  <a:lnTo>
                    <a:pt x="398329" y="73354"/>
                  </a:lnTo>
                  <a:lnTo>
                    <a:pt x="356277" y="94918"/>
                  </a:lnTo>
                  <a:lnTo>
                    <a:pt x="315707" y="119003"/>
                  </a:lnTo>
                  <a:lnTo>
                    <a:pt x="276732" y="145526"/>
                  </a:lnTo>
                  <a:lnTo>
                    <a:pt x="239469" y="174402"/>
                  </a:lnTo>
                  <a:lnTo>
                    <a:pt x="204031" y="205547"/>
                  </a:lnTo>
                  <a:lnTo>
                    <a:pt x="170532" y="238880"/>
                  </a:lnTo>
                  <a:lnTo>
                    <a:pt x="139089" y="274316"/>
                  </a:lnTo>
                  <a:lnTo>
                    <a:pt x="109815" y="311771"/>
                  </a:lnTo>
                  <a:lnTo>
                    <a:pt x="82825" y="351162"/>
                  </a:lnTo>
                  <a:lnTo>
                    <a:pt x="58234" y="392405"/>
                  </a:lnTo>
                  <a:lnTo>
                    <a:pt x="36156" y="435417"/>
                  </a:lnTo>
                  <a:lnTo>
                    <a:pt x="16706" y="480115"/>
                  </a:lnTo>
                  <a:lnTo>
                    <a:pt x="0" y="526414"/>
                  </a:lnTo>
                  <a:lnTo>
                    <a:pt x="72389" y="550037"/>
                  </a:lnTo>
                  <a:lnTo>
                    <a:pt x="89257" y="503803"/>
                  </a:lnTo>
                  <a:lnTo>
                    <a:pt x="109158" y="459364"/>
                  </a:lnTo>
                  <a:lnTo>
                    <a:pt x="131950" y="416821"/>
                  </a:lnTo>
                  <a:lnTo>
                    <a:pt x="157493" y="376278"/>
                  </a:lnTo>
                  <a:lnTo>
                    <a:pt x="185644" y="337837"/>
                  </a:lnTo>
                  <a:lnTo>
                    <a:pt x="216262" y="301601"/>
                  </a:lnTo>
                  <a:lnTo>
                    <a:pt x="249205" y="267673"/>
                  </a:lnTo>
                  <a:lnTo>
                    <a:pt x="284331" y="236156"/>
                  </a:lnTo>
                  <a:lnTo>
                    <a:pt x="321500" y="207152"/>
                  </a:lnTo>
                  <a:lnTo>
                    <a:pt x="360569" y="180765"/>
                  </a:lnTo>
                  <a:lnTo>
                    <a:pt x="401396" y="157097"/>
                  </a:lnTo>
                  <a:lnTo>
                    <a:pt x="443841" y="136252"/>
                  </a:lnTo>
                  <a:lnTo>
                    <a:pt x="487761" y="118331"/>
                  </a:lnTo>
                  <a:lnTo>
                    <a:pt x="533015" y="103438"/>
                  </a:lnTo>
                  <a:lnTo>
                    <a:pt x="579461" y="91675"/>
                  </a:lnTo>
                  <a:lnTo>
                    <a:pt x="626957" y="83146"/>
                  </a:lnTo>
                  <a:lnTo>
                    <a:pt x="675362" y="77953"/>
                  </a:lnTo>
                  <a:lnTo>
                    <a:pt x="724534" y="76200"/>
                  </a:lnTo>
                  <a:lnTo>
                    <a:pt x="724534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907530" y="1410969"/>
            <a:ext cx="9359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spc="-25" dirty="0">
                <a:solidFill>
                  <a:srgbClr val="0D9691"/>
                </a:solidFill>
                <a:latin typeface="Century Gothic"/>
                <a:cs typeface="Century Gothic"/>
              </a:rPr>
              <a:t>80%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4517" y="4942289"/>
            <a:ext cx="2498090" cy="17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  <a:hlinkClick r:id="rId4"/>
              </a:rPr>
              <a:t>www.biolabs.io</a:t>
            </a:r>
            <a:r>
              <a:rPr sz="9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6531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584517" y="2027237"/>
            <a:ext cx="2706370" cy="621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25"/>
              </a:spcBef>
              <a:buFont typeface="Wingdings"/>
              <a:buChar char=""/>
              <a:tabLst>
                <a:tab pos="298450" algn="l"/>
              </a:tabLst>
            </a:pP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Simplifies</a:t>
            </a:r>
            <a:r>
              <a:rPr sz="1250" spc="114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the</a:t>
            </a:r>
            <a:r>
              <a:rPr sz="1250" spc="17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ordering</a:t>
            </a:r>
            <a:r>
              <a:rPr sz="1250" spc="13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spc="-10" dirty="0">
                <a:solidFill>
                  <a:srgbClr val="4E5869"/>
                </a:solidFill>
                <a:latin typeface="Century Gothic"/>
                <a:cs typeface="Century Gothic"/>
              </a:rPr>
              <a:t>process</a:t>
            </a:r>
            <a:endParaRPr sz="125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80"/>
              </a:spcBef>
              <a:buFont typeface="Wingdings"/>
              <a:buChar char=""/>
              <a:tabLst>
                <a:tab pos="298450" algn="l"/>
              </a:tabLst>
            </a:pP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Allows</a:t>
            </a:r>
            <a:r>
              <a:rPr sz="1250" spc="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users</a:t>
            </a:r>
            <a:r>
              <a:rPr sz="1250" spc="6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to</a:t>
            </a:r>
            <a:r>
              <a:rPr sz="1250" spc="10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track</a:t>
            </a:r>
            <a:r>
              <a:rPr sz="1250" spc="15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spc="-10" dirty="0">
                <a:solidFill>
                  <a:srgbClr val="4E5869"/>
                </a:solidFill>
                <a:latin typeface="Century Gothic"/>
                <a:cs typeface="Century Gothic"/>
              </a:rPr>
              <a:t>orders</a:t>
            </a:r>
            <a:endParaRPr sz="125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80"/>
              </a:spcBef>
              <a:buFont typeface="Wingdings"/>
              <a:buChar char=""/>
              <a:tabLst>
                <a:tab pos="298450" algn="l"/>
              </a:tabLst>
            </a:pP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Special</a:t>
            </a:r>
            <a:r>
              <a:rPr sz="1250" spc="15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pricing</a:t>
            </a:r>
            <a:r>
              <a:rPr sz="1250" spc="1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spc="-10" dirty="0">
                <a:solidFill>
                  <a:srgbClr val="4E5869"/>
                </a:solidFill>
                <a:latin typeface="Century Gothic"/>
                <a:cs typeface="Century Gothic"/>
              </a:rPr>
              <a:t>available</a:t>
            </a:r>
            <a:endParaRPr sz="125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4517" y="2828861"/>
            <a:ext cx="5105400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Once</a:t>
            </a:r>
            <a:r>
              <a:rPr sz="1250" spc="7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a</a:t>
            </a:r>
            <a:r>
              <a:rPr sz="1250" spc="1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package</a:t>
            </a:r>
            <a:r>
              <a:rPr sz="1250" spc="8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arrives</a:t>
            </a:r>
            <a:r>
              <a:rPr sz="1250" spc="114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on</a:t>
            </a:r>
            <a:r>
              <a:rPr sz="1250" spc="13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site,</a:t>
            </a:r>
            <a:r>
              <a:rPr sz="1250" spc="10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it</a:t>
            </a:r>
            <a:r>
              <a:rPr sz="1250" spc="10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will</a:t>
            </a:r>
            <a:r>
              <a:rPr sz="1250" spc="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be</a:t>
            </a:r>
            <a:r>
              <a:rPr sz="1250" spc="8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logged</a:t>
            </a:r>
            <a:r>
              <a:rPr sz="1250" spc="1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in</a:t>
            </a:r>
            <a:r>
              <a:rPr sz="1250" spc="5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to</a:t>
            </a:r>
            <a:r>
              <a:rPr sz="1250" spc="7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the</a:t>
            </a:r>
            <a:r>
              <a:rPr sz="1250" spc="7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spc="-10" dirty="0">
                <a:solidFill>
                  <a:srgbClr val="4E5869"/>
                </a:solidFill>
                <a:latin typeface="Century Gothic"/>
                <a:cs typeface="Century Gothic"/>
              </a:rPr>
              <a:t>dock.</a:t>
            </a:r>
            <a:endParaRPr sz="125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4517" y="3220148"/>
            <a:ext cx="4554855" cy="42100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45"/>
              </a:spcBef>
            </a:pP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If</a:t>
            </a:r>
            <a:r>
              <a:rPr sz="1250" spc="6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you</a:t>
            </a:r>
            <a:r>
              <a:rPr sz="1250" spc="6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need</a:t>
            </a:r>
            <a:r>
              <a:rPr sz="1250" spc="4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to</a:t>
            </a:r>
            <a:r>
              <a:rPr sz="1250" spc="8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request</a:t>
            </a:r>
            <a:r>
              <a:rPr sz="1250" spc="114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a</a:t>
            </a:r>
            <a:r>
              <a:rPr sz="1250" spc="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pick-up,</a:t>
            </a:r>
            <a:r>
              <a:rPr sz="1250" spc="12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it</a:t>
            </a:r>
            <a:r>
              <a:rPr sz="1250" spc="3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can</a:t>
            </a:r>
            <a:r>
              <a:rPr sz="1250" spc="1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be</a:t>
            </a:r>
            <a:r>
              <a:rPr sz="1250" spc="18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done</a:t>
            </a:r>
            <a:r>
              <a:rPr sz="1250" spc="9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spc="-10" dirty="0">
                <a:solidFill>
                  <a:srgbClr val="4E5869"/>
                </a:solidFill>
                <a:latin typeface="Century Gothic"/>
                <a:cs typeface="Century Gothic"/>
              </a:rPr>
              <a:t>through Marketplace.</a:t>
            </a:r>
            <a:endParaRPr sz="125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4517" y="3821429"/>
            <a:ext cx="3759200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dirty="0">
                <a:solidFill>
                  <a:srgbClr val="FF0000"/>
                </a:solidFill>
                <a:latin typeface="Century Gothic"/>
                <a:cs typeface="Century Gothic"/>
              </a:rPr>
              <a:t>Dock</a:t>
            </a:r>
            <a:r>
              <a:rPr sz="1250" spc="16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0000"/>
                </a:solidFill>
                <a:latin typeface="Century Gothic"/>
                <a:cs typeface="Century Gothic"/>
              </a:rPr>
              <a:t>address:</a:t>
            </a:r>
            <a:r>
              <a:rPr sz="1250" spc="15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0000"/>
                </a:solidFill>
                <a:latin typeface="Century Gothic"/>
                <a:cs typeface="Century Gothic"/>
              </a:rPr>
              <a:t>3033</a:t>
            </a:r>
            <a:r>
              <a:rPr sz="1250" spc="8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0000"/>
                </a:solidFill>
                <a:latin typeface="Century Gothic"/>
                <a:cs typeface="Century Gothic"/>
              </a:rPr>
              <a:t>Irving</a:t>
            </a:r>
            <a:r>
              <a:rPr sz="1250" spc="18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0000"/>
                </a:solidFill>
                <a:latin typeface="Century Gothic"/>
                <a:cs typeface="Century Gothic"/>
              </a:rPr>
              <a:t>Blvd.</a:t>
            </a:r>
            <a:r>
              <a:rPr sz="1250" spc="6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0000"/>
                </a:solidFill>
                <a:latin typeface="Century Gothic"/>
                <a:cs typeface="Century Gothic"/>
              </a:rPr>
              <a:t>Dallas,</a:t>
            </a:r>
            <a:r>
              <a:rPr sz="1250" spc="5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0000"/>
                </a:solidFill>
                <a:latin typeface="Century Gothic"/>
                <a:cs typeface="Century Gothic"/>
              </a:rPr>
              <a:t>TX</a:t>
            </a:r>
            <a:r>
              <a:rPr sz="1250" spc="9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250" spc="-10" dirty="0">
                <a:solidFill>
                  <a:srgbClr val="FF0000"/>
                </a:solidFill>
                <a:latin typeface="Century Gothic"/>
                <a:cs typeface="Century Gothic"/>
              </a:rPr>
              <a:t>75247</a:t>
            </a:r>
            <a:endParaRPr sz="125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4517" y="4212590"/>
            <a:ext cx="1966595" cy="421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-10" dirty="0">
                <a:solidFill>
                  <a:srgbClr val="4E5869"/>
                </a:solidFill>
                <a:latin typeface="Century Gothic"/>
                <a:cs typeface="Century Gothic"/>
              </a:rPr>
              <a:t>Questions?</a:t>
            </a:r>
            <a:endParaRPr sz="12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250" b="1" spc="-10" dirty="0">
                <a:solidFill>
                  <a:srgbClr val="4E5869"/>
                </a:solidFill>
                <a:latin typeface="Century Gothic"/>
                <a:cs typeface="Century Gothic"/>
                <a:hlinkClick r:id="rId5"/>
              </a:rPr>
              <a:t>marketplace@biolabs.io</a:t>
            </a:r>
            <a:endParaRPr sz="12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E56D3-0E67-065E-45DA-B4BB48EF6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518" y="370928"/>
            <a:ext cx="7974964" cy="461665"/>
          </a:xfrm>
        </p:spPr>
        <p:txBody>
          <a:bodyPr/>
          <a:lstStyle/>
          <a:p>
            <a:r>
              <a:rPr lang="en-US" dirty="0"/>
              <a:t>How to Sign Up for Marketplace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F5B99-3A90-F462-0C03-06896A1DA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200150"/>
            <a:ext cx="3962400" cy="3231654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/>
              <a:t>Navigate to the </a:t>
            </a:r>
            <a:r>
              <a:rPr lang="en-US" u="none" dirty="0"/>
              <a:t>Marketplace </a:t>
            </a:r>
            <a:r>
              <a:rPr lang="en-US" b="0" u="none" dirty="0"/>
              <a:t>tab on our website: </a:t>
            </a:r>
            <a:r>
              <a:rPr lang="en-US" dirty="0">
                <a:hlinkClick r:id="rId2"/>
              </a:rPr>
              <a:t>HOME | BioLabs Pegasus Park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rebuchet MS" panose="020B0603020202020204" pitchFamily="34" charset="0"/>
              </a:rPr>
              <a:t>Access code: 3060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>
                <a:latin typeface="Trebuchet MS" panose="020B0603020202020204" pitchFamily="34" charset="0"/>
              </a:rPr>
              <a:t>Click on </a:t>
            </a:r>
            <a:r>
              <a:rPr lang="en-US" u="none" dirty="0">
                <a:latin typeface="Trebuchet MS" panose="020B0603020202020204" pitchFamily="34" charset="0"/>
              </a:rPr>
              <a:t>New User </a:t>
            </a:r>
            <a:r>
              <a:rPr lang="en-US" b="0" u="none" dirty="0">
                <a:latin typeface="Trebuchet MS" panose="020B0603020202020204" pitchFamily="34" charset="0"/>
              </a:rPr>
              <a:t>from the drop-down menu.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>
                <a:latin typeface="Trebuchet MS" panose="020B0603020202020204" pitchFamily="34" charset="0"/>
              </a:rPr>
              <a:t>From the </a:t>
            </a:r>
            <a:r>
              <a:rPr lang="en-US" u="none" dirty="0">
                <a:latin typeface="Trebuchet MS" panose="020B0603020202020204" pitchFamily="34" charset="0"/>
              </a:rPr>
              <a:t>I Would Like To: </a:t>
            </a:r>
            <a:r>
              <a:rPr lang="en-US" b="0" u="none" dirty="0">
                <a:latin typeface="Trebuchet MS" panose="020B0603020202020204" pitchFamily="34" charset="0"/>
              </a:rPr>
              <a:t>menu, select </a:t>
            </a:r>
            <a:r>
              <a:rPr lang="en-US" u="none" dirty="0">
                <a:latin typeface="Trebuchet MS" panose="020B0603020202020204" pitchFamily="34" charset="0"/>
              </a:rPr>
              <a:t>Add a person to my company</a:t>
            </a:r>
            <a:r>
              <a:rPr lang="en-US" b="0" u="none" dirty="0">
                <a:latin typeface="Trebuchet MS" panose="020B0603020202020204" pitchFamily="34" charset="0"/>
              </a:rPr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rebuchet MS" panose="020B0603020202020204" pitchFamily="34" charset="0"/>
              </a:rPr>
              <a:t>If you are a new resident company, select </a:t>
            </a:r>
            <a:r>
              <a:rPr lang="en-US" sz="1200" b="1" dirty="0">
                <a:latin typeface="Trebuchet MS" panose="020B0603020202020204" pitchFamily="34" charset="0"/>
              </a:rPr>
              <a:t>Add my company to Marketplace.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>
                <a:latin typeface="Trebuchet MS" panose="020B0603020202020204" pitchFamily="34" charset="0"/>
              </a:rPr>
              <a:t>Fill out your name, your email, phone number, and company name.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>
                <a:latin typeface="Trebuchet MS" panose="020B0603020202020204" pitchFamily="34" charset="0"/>
              </a:rPr>
              <a:t>For the location, select </a:t>
            </a:r>
            <a:r>
              <a:rPr lang="en-US" u="none" dirty="0">
                <a:latin typeface="Trebuchet MS" panose="020B0603020202020204" pitchFamily="34" charset="0"/>
              </a:rPr>
              <a:t>BioLabs at Pegasus Park.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>
                <a:latin typeface="Trebuchet MS" panose="020B0603020202020204" pitchFamily="34" charset="0"/>
              </a:rPr>
              <a:t>Hit </a:t>
            </a:r>
            <a:r>
              <a:rPr lang="en-US" u="none" dirty="0">
                <a:latin typeface="Trebuchet MS" panose="020B0603020202020204" pitchFamily="34" charset="0"/>
              </a:rPr>
              <a:t>Submit.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u="none" dirty="0">
              <a:latin typeface="Trebuchet MS" panose="020B0603020202020204" pitchFamily="34" charset="0"/>
            </a:endParaRPr>
          </a:p>
          <a:p>
            <a:r>
              <a:rPr lang="en-US" b="0" u="none" dirty="0">
                <a:latin typeface="Trebuchet MS" panose="020B0603020202020204" pitchFamily="34" charset="0"/>
              </a:rPr>
              <a:t>Marketplace will email you with more steps to set up your account. You may also attend a Marketplace training session led by the Marketplace team that will teach you about the user interface and Marketplace’s capabilities.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600" dirty="0">
              <a:latin typeface="Trebuchet MS" panose="020B06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5AC00-548B-F21F-7068-AAEE9E2AB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973765"/>
            <a:ext cx="3758471" cy="376428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95920-395D-B97D-2B83-E3199FAB057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344556" y="4933950"/>
            <a:ext cx="223520" cy="277186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25" smtClean="0"/>
              <a:t>11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951247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9434" y="3597275"/>
            <a:ext cx="1584325" cy="9779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3529"/>
              </a:lnSpc>
              <a:spcBef>
                <a:spcPts val="580"/>
              </a:spcBef>
            </a:pPr>
            <a:r>
              <a:rPr sz="3300" b="1" spc="-10" dirty="0">
                <a:solidFill>
                  <a:srgbClr val="4E5869"/>
                </a:solidFill>
                <a:latin typeface="Century Gothic"/>
                <a:cs typeface="Century Gothic"/>
              </a:rPr>
              <a:t>Supply Centers</a:t>
            </a:r>
            <a:endParaRPr sz="3300">
              <a:latin typeface="Century Gothic"/>
              <a:cs typeface="Century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175"/>
            <a:ext cx="9144000" cy="34163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225648" y="3573526"/>
            <a:ext cx="69215" cy="1073785"/>
            <a:chOff x="3225648" y="3573526"/>
            <a:chExt cx="69215" cy="1073785"/>
          </a:xfrm>
        </p:grpSpPr>
        <p:sp>
          <p:nvSpPr>
            <p:cNvPr id="5" name="object 5"/>
            <p:cNvSpPr/>
            <p:nvPr/>
          </p:nvSpPr>
          <p:spPr>
            <a:xfrm>
              <a:off x="3255519" y="3595751"/>
              <a:ext cx="29209" cy="1029335"/>
            </a:xfrm>
            <a:custGeom>
              <a:avLst/>
              <a:gdLst/>
              <a:ahLst/>
              <a:cxnLst/>
              <a:rect l="l" t="t" r="r" b="b"/>
              <a:pathLst>
                <a:path w="29210" h="1029335">
                  <a:moveTo>
                    <a:pt x="16381" y="0"/>
                  </a:moveTo>
                  <a:lnTo>
                    <a:pt x="10285" y="635"/>
                  </a:lnTo>
                  <a:lnTo>
                    <a:pt x="6856" y="0"/>
                  </a:lnTo>
                  <a:lnTo>
                    <a:pt x="8293" y="39558"/>
                  </a:lnTo>
                  <a:lnTo>
                    <a:pt x="9196" y="86139"/>
                  </a:lnTo>
                  <a:lnTo>
                    <a:pt x="9646" y="138007"/>
                  </a:lnTo>
                  <a:lnTo>
                    <a:pt x="9726" y="193424"/>
                  </a:lnTo>
                  <a:lnTo>
                    <a:pt x="9518" y="250655"/>
                  </a:lnTo>
                  <a:lnTo>
                    <a:pt x="6613" y="570313"/>
                  </a:lnTo>
                  <a:lnTo>
                    <a:pt x="5625" y="614879"/>
                  </a:lnTo>
                  <a:lnTo>
                    <a:pt x="1189" y="780681"/>
                  </a:lnTo>
                  <a:lnTo>
                    <a:pt x="218" y="839128"/>
                  </a:lnTo>
                  <a:lnTo>
                    <a:pt x="0" y="895404"/>
                  </a:lnTo>
                  <a:lnTo>
                    <a:pt x="834" y="947252"/>
                  </a:lnTo>
                  <a:lnTo>
                    <a:pt x="3019" y="992415"/>
                  </a:lnTo>
                  <a:lnTo>
                    <a:pt x="11809" y="1029309"/>
                  </a:lnTo>
                  <a:lnTo>
                    <a:pt x="16381" y="1028636"/>
                  </a:lnTo>
                  <a:lnTo>
                    <a:pt x="16633" y="962870"/>
                  </a:lnTo>
                  <a:lnTo>
                    <a:pt x="17572" y="901175"/>
                  </a:lnTo>
                  <a:lnTo>
                    <a:pt x="18951" y="843275"/>
                  </a:lnTo>
                  <a:lnTo>
                    <a:pt x="23277" y="689569"/>
                  </a:lnTo>
                  <a:lnTo>
                    <a:pt x="23964" y="644076"/>
                  </a:lnTo>
                  <a:lnTo>
                    <a:pt x="23863" y="600992"/>
                  </a:lnTo>
                  <a:lnTo>
                    <a:pt x="22729" y="560040"/>
                  </a:lnTo>
                  <a:lnTo>
                    <a:pt x="20317" y="520944"/>
                  </a:lnTo>
                  <a:lnTo>
                    <a:pt x="16381" y="483425"/>
                  </a:lnTo>
                  <a:lnTo>
                    <a:pt x="20157" y="452314"/>
                  </a:lnTo>
                  <a:lnTo>
                    <a:pt x="23404" y="411974"/>
                  </a:lnTo>
                  <a:lnTo>
                    <a:pt x="26007" y="364428"/>
                  </a:lnTo>
                  <a:lnTo>
                    <a:pt x="27848" y="311703"/>
                  </a:lnTo>
                  <a:lnTo>
                    <a:pt x="28811" y="255824"/>
                  </a:lnTo>
                  <a:lnTo>
                    <a:pt x="28781" y="198815"/>
                  </a:lnTo>
                  <a:lnTo>
                    <a:pt x="27639" y="142703"/>
                  </a:lnTo>
                  <a:lnTo>
                    <a:pt x="25269" y="89513"/>
                  </a:lnTo>
                  <a:lnTo>
                    <a:pt x="21556" y="41270"/>
                  </a:lnTo>
                  <a:lnTo>
                    <a:pt x="16381" y="0"/>
                  </a:lnTo>
                  <a:close/>
                </a:path>
              </a:pathLst>
            </a:custGeom>
            <a:solidFill>
              <a:srgbClr val="0D96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47873" y="3595751"/>
              <a:ext cx="24765" cy="1029335"/>
            </a:xfrm>
            <a:custGeom>
              <a:avLst/>
              <a:gdLst/>
              <a:ahLst/>
              <a:cxnLst/>
              <a:rect l="l" t="t" r="r" b="b"/>
              <a:pathLst>
                <a:path w="24764" h="1029335">
                  <a:moveTo>
                    <a:pt x="24027" y="0"/>
                  </a:moveTo>
                  <a:lnTo>
                    <a:pt x="22189" y="39344"/>
                  </a:lnTo>
                  <a:lnTo>
                    <a:pt x="21271" y="79326"/>
                  </a:lnTo>
                  <a:lnTo>
                    <a:pt x="21083" y="120715"/>
                  </a:lnTo>
                  <a:lnTo>
                    <a:pt x="21430" y="164277"/>
                  </a:lnTo>
                  <a:lnTo>
                    <a:pt x="22122" y="210780"/>
                  </a:lnTo>
                  <a:lnTo>
                    <a:pt x="22966" y="260992"/>
                  </a:lnTo>
                  <a:lnTo>
                    <a:pt x="23771" y="315681"/>
                  </a:lnTo>
                  <a:lnTo>
                    <a:pt x="24344" y="375615"/>
                  </a:lnTo>
                  <a:lnTo>
                    <a:pt x="24493" y="441560"/>
                  </a:lnTo>
                  <a:lnTo>
                    <a:pt x="24027" y="514286"/>
                  </a:lnTo>
                  <a:lnTo>
                    <a:pt x="22007" y="580760"/>
                  </a:lnTo>
                  <a:lnTo>
                    <a:pt x="20625" y="641396"/>
                  </a:lnTo>
                  <a:lnTo>
                    <a:pt x="19810" y="697131"/>
                  </a:lnTo>
                  <a:lnTo>
                    <a:pt x="19491" y="748901"/>
                  </a:lnTo>
                  <a:lnTo>
                    <a:pt x="19598" y="797640"/>
                  </a:lnTo>
                  <a:lnTo>
                    <a:pt x="20058" y="844286"/>
                  </a:lnTo>
                  <a:lnTo>
                    <a:pt x="20802" y="889772"/>
                  </a:lnTo>
                  <a:lnTo>
                    <a:pt x="21759" y="935036"/>
                  </a:lnTo>
                  <a:lnTo>
                    <a:pt x="22858" y="981012"/>
                  </a:lnTo>
                  <a:lnTo>
                    <a:pt x="24027" y="1028636"/>
                  </a:lnTo>
                  <a:lnTo>
                    <a:pt x="21741" y="1028026"/>
                  </a:lnTo>
                  <a:lnTo>
                    <a:pt x="17804" y="1028852"/>
                  </a:lnTo>
                  <a:lnTo>
                    <a:pt x="14502" y="1028636"/>
                  </a:lnTo>
                  <a:lnTo>
                    <a:pt x="7510" y="963221"/>
                  </a:lnTo>
                  <a:lnTo>
                    <a:pt x="2993" y="903492"/>
                  </a:lnTo>
                  <a:lnTo>
                    <a:pt x="604" y="848654"/>
                  </a:lnTo>
                  <a:lnTo>
                    <a:pt x="0" y="797909"/>
                  </a:lnTo>
                  <a:lnTo>
                    <a:pt x="834" y="750463"/>
                  </a:lnTo>
                  <a:lnTo>
                    <a:pt x="2761" y="705520"/>
                  </a:lnTo>
                  <a:lnTo>
                    <a:pt x="5437" y="662284"/>
                  </a:lnTo>
                  <a:lnTo>
                    <a:pt x="8516" y="619959"/>
                  </a:lnTo>
                  <a:lnTo>
                    <a:pt x="11652" y="577750"/>
                  </a:lnTo>
                  <a:lnTo>
                    <a:pt x="14502" y="534860"/>
                  </a:lnTo>
                  <a:lnTo>
                    <a:pt x="20230" y="498243"/>
                  </a:lnTo>
                  <a:lnTo>
                    <a:pt x="22596" y="459258"/>
                  </a:lnTo>
                  <a:lnTo>
                    <a:pt x="22341" y="417894"/>
                  </a:lnTo>
                  <a:lnTo>
                    <a:pt x="20201" y="374139"/>
                  </a:lnTo>
                  <a:lnTo>
                    <a:pt x="16915" y="327983"/>
                  </a:lnTo>
                  <a:lnTo>
                    <a:pt x="13222" y="279415"/>
                  </a:lnTo>
                  <a:lnTo>
                    <a:pt x="9861" y="228423"/>
                  </a:lnTo>
                  <a:lnTo>
                    <a:pt x="7570" y="174996"/>
                  </a:lnTo>
                  <a:lnTo>
                    <a:pt x="7087" y="119124"/>
                  </a:lnTo>
                  <a:lnTo>
                    <a:pt x="9152" y="60796"/>
                  </a:lnTo>
                  <a:lnTo>
                    <a:pt x="14502" y="0"/>
                  </a:lnTo>
                  <a:lnTo>
                    <a:pt x="19074" y="254"/>
                  </a:lnTo>
                  <a:lnTo>
                    <a:pt x="19709" y="0"/>
                  </a:lnTo>
                  <a:lnTo>
                    <a:pt x="24027" y="0"/>
                  </a:lnTo>
                  <a:close/>
                </a:path>
              </a:pathLst>
            </a:custGeom>
            <a:ln w="44450">
              <a:solidFill>
                <a:srgbClr val="0D96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590671" y="3661473"/>
            <a:ext cx="4687570" cy="40132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229"/>
              </a:spcBef>
            </a:pP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A</a:t>
            </a:r>
            <a:r>
              <a:rPr sz="1250" spc="10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vending</a:t>
            </a:r>
            <a:r>
              <a:rPr sz="1250" spc="1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machine</a:t>
            </a:r>
            <a:r>
              <a:rPr sz="1250" spc="15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for</a:t>
            </a:r>
            <a:r>
              <a:rPr sz="1250" spc="5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science,</a:t>
            </a:r>
            <a:r>
              <a:rPr sz="1250" spc="9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so</a:t>
            </a:r>
            <a:r>
              <a:rPr sz="1250" spc="1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you</a:t>
            </a:r>
            <a:r>
              <a:rPr sz="1250" spc="1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can</a:t>
            </a:r>
            <a:r>
              <a:rPr sz="1250" spc="3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focus</a:t>
            </a:r>
            <a:r>
              <a:rPr sz="1250" spc="10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on</a:t>
            </a:r>
            <a:r>
              <a:rPr sz="1250" spc="114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spc="-20" dirty="0">
                <a:solidFill>
                  <a:srgbClr val="4E5869"/>
                </a:solidFill>
                <a:latin typeface="Century Gothic"/>
                <a:cs typeface="Century Gothic"/>
              </a:rPr>
              <a:t>what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matters...</a:t>
            </a:r>
            <a:r>
              <a:rPr sz="1250" spc="15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spc="-10" dirty="0">
                <a:solidFill>
                  <a:srgbClr val="4E5869"/>
                </a:solidFill>
                <a:latin typeface="Century Gothic"/>
                <a:cs typeface="Century Gothic"/>
              </a:rPr>
              <a:t>results</a:t>
            </a:r>
            <a:endParaRPr sz="125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05275" y="4028185"/>
            <a:ext cx="3719829" cy="79819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Request</a:t>
            </a:r>
            <a:r>
              <a:rPr sz="1250" spc="12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products</a:t>
            </a:r>
            <a:r>
              <a:rPr sz="1250" spc="5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you'll</a:t>
            </a:r>
            <a:r>
              <a:rPr sz="1250" spc="16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always</a:t>
            </a:r>
            <a:r>
              <a:rPr sz="1250" spc="1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need</a:t>
            </a:r>
            <a:r>
              <a:rPr sz="1250" spc="13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on</a:t>
            </a:r>
            <a:r>
              <a:rPr sz="1250" spc="7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spc="-20" dirty="0">
                <a:solidFill>
                  <a:srgbClr val="4E5869"/>
                </a:solidFill>
                <a:latin typeface="Century Gothic"/>
                <a:cs typeface="Century Gothic"/>
              </a:rPr>
              <a:t>site</a:t>
            </a:r>
            <a:endParaRPr sz="1250">
              <a:latin typeface="Century Gothic"/>
              <a:cs typeface="Century Gothic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241300" algn="l"/>
              </a:tabLst>
            </a:pP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Same</a:t>
            </a:r>
            <a:r>
              <a:rPr sz="1250" spc="1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pricing</a:t>
            </a:r>
            <a:r>
              <a:rPr sz="1250" spc="8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as</a:t>
            </a:r>
            <a:r>
              <a:rPr sz="1250" spc="1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spc="-10" dirty="0">
                <a:solidFill>
                  <a:srgbClr val="4E5869"/>
                </a:solidFill>
                <a:latin typeface="Century Gothic"/>
                <a:cs typeface="Century Gothic"/>
              </a:rPr>
              <a:t>Marketplace</a:t>
            </a:r>
            <a:endParaRPr sz="1250">
              <a:latin typeface="Century Gothic"/>
              <a:cs typeface="Century Gothic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241300" algn="l"/>
              </a:tabLst>
            </a:pP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No</a:t>
            </a:r>
            <a:r>
              <a:rPr sz="1250" spc="9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shipping</a:t>
            </a:r>
            <a:r>
              <a:rPr sz="1250" spc="1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spc="-20" dirty="0">
                <a:solidFill>
                  <a:srgbClr val="4E5869"/>
                </a:solidFill>
                <a:latin typeface="Century Gothic"/>
                <a:cs typeface="Century Gothic"/>
              </a:rPr>
              <a:t>fees</a:t>
            </a:r>
            <a:endParaRPr sz="1250">
              <a:latin typeface="Century Gothic"/>
              <a:cs typeface="Century Gothic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8788FF9-8940-A232-C822-DCA8E10CD92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25" smtClean="0"/>
              <a:t>12</a:t>
            </a:fld>
            <a:endParaRPr lang="en-US"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9150" y="0"/>
              <a:ext cx="3000375" cy="343852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57580" y="567372"/>
            <a:ext cx="2733675" cy="716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15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</a:rPr>
              <a:t>Conference</a:t>
            </a:r>
            <a:r>
              <a:rPr sz="2400" spc="-85" dirty="0">
                <a:solidFill>
                  <a:srgbClr val="FFFFFF"/>
                </a:solidFill>
              </a:rPr>
              <a:t> </a:t>
            </a:r>
            <a:r>
              <a:rPr sz="2400" spc="-20" dirty="0">
                <a:solidFill>
                  <a:srgbClr val="FFFFFF"/>
                </a:solidFill>
              </a:rPr>
              <a:t>Room</a:t>
            </a:r>
            <a:endParaRPr sz="2400"/>
          </a:p>
          <a:p>
            <a:pPr algn="ctr">
              <a:lnSpc>
                <a:spcPts val="2715"/>
              </a:lnSpc>
            </a:pPr>
            <a:r>
              <a:rPr sz="2400" spc="-10" dirty="0">
                <a:solidFill>
                  <a:srgbClr val="FFFFFF"/>
                </a:solidFill>
              </a:rPr>
              <a:t>Policies</a:t>
            </a:r>
            <a:endParaRPr sz="24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05025" y="76200"/>
            <a:ext cx="438150" cy="4953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02335" y="1287540"/>
            <a:ext cx="2896235" cy="208597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750"/>
              </a:spcBef>
              <a:buFont typeface="Wingdings"/>
              <a:buChar char=""/>
              <a:tabLst>
                <a:tab pos="298450" algn="l"/>
              </a:tabLst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Book</a:t>
            </a:r>
            <a:r>
              <a:rPr sz="950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conference</a:t>
            </a:r>
            <a:r>
              <a:rPr sz="950" spc="2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rooms</a:t>
            </a:r>
            <a:r>
              <a:rPr sz="950" spc="1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through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Coworks</a:t>
            </a:r>
            <a:endParaRPr sz="95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665"/>
              </a:spcBef>
              <a:buFont typeface="Wingdings"/>
              <a:buChar char=""/>
              <a:tabLst>
                <a:tab pos="298450" algn="l"/>
              </a:tabLst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Keep</a:t>
            </a:r>
            <a:r>
              <a:rPr sz="950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conversations</a:t>
            </a:r>
            <a:r>
              <a:rPr sz="950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low</a:t>
            </a:r>
            <a:r>
              <a:rPr sz="950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950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shared</a:t>
            </a:r>
            <a:r>
              <a:rPr sz="950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spaces</a:t>
            </a:r>
            <a:endParaRPr sz="95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665"/>
              </a:spcBef>
              <a:buFont typeface="Wingdings"/>
              <a:buChar char=""/>
              <a:tabLst>
                <a:tab pos="298450" algn="l"/>
              </a:tabLst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DO</a:t>
            </a:r>
            <a:r>
              <a:rPr sz="950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950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leave</a:t>
            </a:r>
            <a:r>
              <a:rPr sz="9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your</a:t>
            </a:r>
            <a:r>
              <a:rPr sz="950" spc="1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personal</a:t>
            </a:r>
            <a:r>
              <a:rPr sz="95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Century Gothic"/>
                <a:cs typeface="Century Gothic"/>
              </a:rPr>
              <a:t>items</a:t>
            </a:r>
            <a:endParaRPr sz="950">
              <a:latin typeface="Century Gothic"/>
              <a:cs typeface="Century Gothic"/>
            </a:endParaRPr>
          </a:p>
          <a:p>
            <a:pPr marL="298450">
              <a:lnSpc>
                <a:spcPct val="100000"/>
              </a:lnSpc>
              <a:spcBef>
                <a:spcPts val="665"/>
              </a:spcBef>
            </a:pP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unattended</a:t>
            </a:r>
            <a:endParaRPr sz="95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660"/>
              </a:spcBef>
              <a:buFont typeface="Wingdings"/>
              <a:buChar char=""/>
              <a:tabLst>
                <a:tab pos="298450" algn="l"/>
              </a:tabLst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DO</a:t>
            </a:r>
            <a:r>
              <a:rPr sz="950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950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take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items</a:t>
            </a:r>
            <a:r>
              <a:rPr sz="9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that</a:t>
            </a:r>
            <a:r>
              <a:rPr sz="950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sz="950" spc="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950" spc="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Century Gothic"/>
                <a:cs typeface="Century Gothic"/>
              </a:rPr>
              <a:t>yours</a:t>
            </a:r>
            <a:endParaRPr sz="95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660"/>
              </a:spcBef>
              <a:buFont typeface="Wingdings"/>
              <a:buChar char=""/>
              <a:tabLst>
                <a:tab pos="298450" algn="l"/>
              </a:tabLst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Clean</a:t>
            </a:r>
            <a:r>
              <a:rPr sz="950" spc="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up</a:t>
            </a:r>
            <a:r>
              <a:rPr sz="950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common</a:t>
            </a:r>
            <a:r>
              <a:rPr sz="950" spc="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areas</a:t>
            </a:r>
            <a:r>
              <a:rPr sz="950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after</a:t>
            </a:r>
            <a:r>
              <a:rPr sz="950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use</a:t>
            </a:r>
            <a:r>
              <a:rPr sz="950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(desks,</a:t>
            </a:r>
            <a:endParaRPr sz="950">
              <a:latin typeface="Century Gothic"/>
              <a:cs typeface="Century Gothic"/>
            </a:endParaRPr>
          </a:p>
          <a:p>
            <a:pPr marL="298450">
              <a:lnSpc>
                <a:spcPct val="100000"/>
              </a:lnSpc>
              <a:spcBef>
                <a:spcPts val="665"/>
              </a:spcBef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tabletops,</a:t>
            </a:r>
            <a:r>
              <a:rPr sz="9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couch,</a:t>
            </a:r>
            <a:r>
              <a:rPr sz="950" spc="2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950" spc="1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chairs)</a:t>
            </a:r>
            <a:endParaRPr sz="950">
              <a:latin typeface="Century Gothic"/>
              <a:cs typeface="Century Gothic"/>
            </a:endParaRPr>
          </a:p>
          <a:p>
            <a:pPr marL="298450" marR="144780" indent="-286385">
              <a:lnSpc>
                <a:spcPct val="158100"/>
              </a:lnSpc>
              <a:spcBef>
                <a:spcPts val="5"/>
              </a:spcBef>
              <a:buFont typeface="Wingdings"/>
              <a:buChar char=""/>
              <a:tabLst>
                <a:tab pos="298450" algn="l"/>
              </a:tabLst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If</a:t>
            </a:r>
            <a:r>
              <a:rPr sz="950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you</a:t>
            </a:r>
            <a:r>
              <a:rPr sz="950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eating,</a:t>
            </a:r>
            <a:r>
              <a:rPr sz="950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throw</a:t>
            </a:r>
            <a:r>
              <a:rPr sz="950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away</a:t>
            </a:r>
            <a:r>
              <a:rPr sz="950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your</a:t>
            </a:r>
            <a:r>
              <a:rPr sz="95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Century Gothic"/>
                <a:cs typeface="Century Gothic"/>
              </a:rPr>
              <a:t>trash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950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put</a:t>
            </a:r>
            <a:r>
              <a:rPr sz="95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up</a:t>
            </a:r>
            <a:r>
              <a:rPr sz="950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any</a:t>
            </a:r>
            <a:r>
              <a:rPr sz="950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dishes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5918BEB-FF31-72DB-9AB9-5FF89CE213E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25" smtClean="0"/>
              <a:t>13</a:t>
            </a:fld>
            <a:endParaRPr lang="en-US"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14950" y="0"/>
              <a:ext cx="3009900" cy="36385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45428" y="657605"/>
            <a:ext cx="194183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</a:rPr>
              <a:t>Cafe</a:t>
            </a:r>
            <a:r>
              <a:rPr sz="2400" spc="-10" dirty="0">
                <a:solidFill>
                  <a:srgbClr val="FFFFFF"/>
                </a:solidFill>
              </a:rPr>
              <a:t> Policies</a:t>
            </a:r>
            <a:endParaRPr sz="24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91300" y="95250"/>
            <a:ext cx="438150" cy="4953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407914" y="1184719"/>
            <a:ext cx="2829560" cy="2315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8450" marR="5080" indent="-286385" algn="just">
              <a:lnSpc>
                <a:spcPct val="158200"/>
              </a:lnSpc>
              <a:spcBef>
                <a:spcPts val="90"/>
              </a:spcBef>
              <a:buFont typeface="Wingdings"/>
              <a:buChar char=""/>
              <a:tabLst>
                <a:tab pos="298450" algn="l"/>
              </a:tabLst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Clean</a:t>
            </a:r>
            <a:r>
              <a:rPr sz="950" spc="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up</a:t>
            </a:r>
            <a:r>
              <a:rPr sz="950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common</a:t>
            </a:r>
            <a:r>
              <a:rPr sz="950" spc="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areas</a:t>
            </a:r>
            <a:r>
              <a:rPr sz="950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after</a:t>
            </a:r>
            <a:r>
              <a:rPr sz="950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use</a:t>
            </a:r>
            <a:r>
              <a:rPr sz="950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(sinks,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countertops,</a:t>
            </a:r>
            <a:r>
              <a:rPr sz="950" spc="3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ice/water</a:t>
            </a:r>
            <a:r>
              <a:rPr sz="950" spc="2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machine,</a:t>
            </a:r>
            <a:r>
              <a:rPr sz="950" spc="1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coffee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maker,</a:t>
            </a:r>
            <a:r>
              <a:rPr sz="950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microwave,</a:t>
            </a:r>
            <a:r>
              <a:rPr sz="950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950" spc="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fridge)</a:t>
            </a:r>
            <a:endParaRPr sz="950">
              <a:latin typeface="Century Gothic"/>
              <a:cs typeface="Century Gothic"/>
            </a:endParaRPr>
          </a:p>
          <a:p>
            <a:pPr marL="298450" indent="-285750" algn="just">
              <a:lnSpc>
                <a:spcPct val="100000"/>
              </a:lnSpc>
              <a:spcBef>
                <a:spcPts val="665"/>
              </a:spcBef>
              <a:buFont typeface="Wingdings"/>
              <a:buChar char=""/>
              <a:tabLst>
                <a:tab pos="298450" algn="l"/>
              </a:tabLst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DO</a:t>
            </a:r>
            <a:r>
              <a:rPr sz="950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950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take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items</a:t>
            </a:r>
            <a:r>
              <a:rPr sz="9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that</a:t>
            </a:r>
            <a:r>
              <a:rPr sz="950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sz="950" spc="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950" spc="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Century Gothic"/>
                <a:cs typeface="Century Gothic"/>
              </a:rPr>
              <a:t>yours</a:t>
            </a:r>
            <a:endParaRPr sz="950">
              <a:latin typeface="Century Gothic"/>
              <a:cs typeface="Century Gothic"/>
            </a:endParaRPr>
          </a:p>
          <a:p>
            <a:pPr marL="298450" indent="-285750" algn="just">
              <a:lnSpc>
                <a:spcPct val="100000"/>
              </a:lnSpc>
              <a:spcBef>
                <a:spcPts val="665"/>
              </a:spcBef>
              <a:buFont typeface="Wingdings"/>
              <a:buChar char=""/>
              <a:tabLst>
                <a:tab pos="298450" algn="l"/>
              </a:tabLst>
            </a:pP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Fridge</a:t>
            </a:r>
            <a:r>
              <a:rPr sz="950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95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communal</a:t>
            </a:r>
            <a:r>
              <a:rPr sz="950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items</a:t>
            </a:r>
            <a:r>
              <a:rPr sz="95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95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9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endParaRPr sz="950">
              <a:latin typeface="Century Gothic"/>
              <a:cs typeface="Century Gothic"/>
            </a:endParaRPr>
          </a:p>
          <a:p>
            <a:pPr marL="298450">
              <a:lnSpc>
                <a:spcPct val="100000"/>
              </a:lnSpc>
              <a:spcBef>
                <a:spcPts val="660"/>
              </a:spcBef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right,</a:t>
            </a:r>
            <a:r>
              <a:rPr sz="9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personal</a:t>
            </a:r>
            <a:r>
              <a:rPr sz="950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items</a:t>
            </a:r>
            <a:r>
              <a:rPr sz="9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9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950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950" spc="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Century Gothic"/>
                <a:cs typeface="Century Gothic"/>
              </a:rPr>
              <a:t>left</a:t>
            </a:r>
            <a:endParaRPr sz="95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665"/>
              </a:spcBef>
              <a:buFont typeface="Wingdings"/>
              <a:buChar char=""/>
              <a:tabLst>
                <a:tab pos="298450" algn="l"/>
              </a:tabLst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If</a:t>
            </a:r>
            <a:r>
              <a:rPr sz="950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you</a:t>
            </a:r>
            <a:r>
              <a:rPr sz="950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eating,</a:t>
            </a:r>
            <a:r>
              <a:rPr sz="950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throw</a:t>
            </a:r>
            <a:r>
              <a:rPr sz="950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away</a:t>
            </a:r>
            <a:r>
              <a:rPr sz="950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your</a:t>
            </a:r>
            <a:r>
              <a:rPr sz="95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Century Gothic"/>
                <a:cs typeface="Century Gothic"/>
              </a:rPr>
              <a:t>trash</a:t>
            </a:r>
            <a:endParaRPr sz="950">
              <a:latin typeface="Century Gothic"/>
              <a:cs typeface="Century Gothic"/>
            </a:endParaRPr>
          </a:p>
          <a:p>
            <a:pPr marL="298450">
              <a:lnSpc>
                <a:spcPct val="100000"/>
              </a:lnSpc>
              <a:spcBef>
                <a:spcPts val="665"/>
              </a:spcBef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950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put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dishes</a:t>
            </a:r>
            <a:r>
              <a:rPr sz="950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950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95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dishwasher</a:t>
            </a:r>
            <a:endParaRPr sz="95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660"/>
              </a:spcBef>
              <a:buFont typeface="Wingdings"/>
              <a:buChar char=""/>
              <a:tabLst>
                <a:tab pos="298450" algn="l"/>
              </a:tabLst>
            </a:pP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Be</a:t>
            </a:r>
            <a:r>
              <a:rPr sz="9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9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good</a:t>
            </a:r>
            <a:r>
              <a:rPr sz="950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neighbor or</a:t>
            </a:r>
            <a:r>
              <a:rPr sz="9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whatever</a:t>
            </a:r>
            <a:r>
              <a:rPr sz="950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Century Gothic"/>
                <a:cs typeface="Century Gothic"/>
              </a:rPr>
              <a:t>State</a:t>
            </a:r>
            <a:endParaRPr sz="950">
              <a:latin typeface="Century Gothic"/>
              <a:cs typeface="Century Gothic"/>
            </a:endParaRPr>
          </a:p>
          <a:p>
            <a:pPr marL="298450">
              <a:lnSpc>
                <a:spcPct val="100000"/>
              </a:lnSpc>
              <a:spcBef>
                <a:spcPts val="665"/>
              </a:spcBef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Farm</a:t>
            </a:r>
            <a:r>
              <a:rPr sz="950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says…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AD10711-9130-EC3B-A5F5-049FE08A18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25" smtClean="0"/>
              <a:t>14</a:t>
            </a:fld>
            <a:endParaRPr lang="en-US"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9649" y="412551"/>
            <a:ext cx="356152" cy="4375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05" dirty="0">
                <a:latin typeface="Trebuchet MS"/>
                <a:cs typeface="Trebuchet MS"/>
              </a:rPr>
              <a:t>Recycling-</a:t>
            </a:r>
            <a:r>
              <a:rPr spc="-180" dirty="0">
                <a:latin typeface="Trebuchet MS"/>
                <a:cs typeface="Trebuchet MS"/>
              </a:rPr>
              <a:t> </a:t>
            </a:r>
            <a:r>
              <a:rPr spc="55" dirty="0">
                <a:latin typeface="Trebuchet MS"/>
                <a:cs typeface="Trebuchet MS"/>
              </a:rPr>
              <a:t>General</a:t>
            </a:r>
            <a:r>
              <a:rPr spc="-195" dirty="0">
                <a:latin typeface="Trebuchet MS"/>
                <a:cs typeface="Trebuchet MS"/>
              </a:rPr>
              <a:t> </a:t>
            </a:r>
            <a:r>
              <a:rPr spc="-10" dirty="0">
                <a:latin typeface="Trebuchet MS"/>
                <a:cs typeface="Trebuchet MS"/>
              </a:rPr>
              <a:t>Facility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4517" y="4834890"/>
            <a:ext cx="219011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biolabs.io</a:t>
            </a:r>
            <a:r>
              <a:rPr sz="95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reserved.</a:t>
            </a:r>
            <a:endParaRPr sz="950">
              <a:latin typeface="Century Gothic"/>
              <a:cs typeface="Century Goth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04825" y="1371600"/>
            <a:ext cx="8153400" cy="495300"/>
            <a:chOff x="504825" y="1371600"/>
            <a:chExt cx="8153400" cy="495300"/>
          </a:xfrm>
        </p:grpSpPr>
        <p:sp>
          <p:nvSpPr>
            <p:cNvPr id="7" name="object 7"/>
            <p:cNvSpPr/>
            <p:nvPr/>
          </p:nvSpPr>
          <p:spPr>
            <a:xfrm>
              <a:off x="504825" y="1371600"/>
              <a:ext cx="8153400" cy="495300"/>
            </a:xfrm>
            <a:custGeom>
              <a:avLst/>
              <a:gdLst/>
              <a:ahLst/>
              <a:cxnLst/>
              <a:rect l="l" t="t" r="r" b="b"/>
              <a:pathLst>
                <a:path w="8153400" h="495300">
                  <a:moveTo>
                    <a:pt x="8103870" y="0"/>
                  </a:moveTo>
                  <a:lnTo>
                    <a:pt x="49529" y="0"/>
                  </a:lnTo>
                  <a:lnTo>
                    <a:pt x="30250" y="3899"/>
                  </a:lnTo>
                  <a:lnTo>
                    <a:pt x="14506" y="14525"/>
                  </a:lnTo>
                  <a:lnTo>
                    <a:pt x="3892" y="30271"/>
                  </a:lnTo>
                  <a:lnTo>
                    <a:pt x="0" y="49529"/>
                  </a:lnTo>
                  <a:lnTo>
                    <a:pt x="0" y="445770"/>
                  </a:lnTo>
                  <a:lnTo>
                    <a:pt x="3892" y="465028"/>
                  </a:lnTo>
                  <a:lnTo>
                    <a:pt x="14506" y="480774"/>
                  </a:lnTo>
                  <a:lnTo>
                    <a:pt x="30250" y="491400"/>
                  </a:lnTo>
                  <a:lnTo>
                    <a:pt x="49529" y="495300"/>
                  </a:lnTo>
                  <a:lnTo>
                    <a:pt x="8103870" y="495300"/>
                  </a:lnTo>
                  <a:lnTo>
                    <a:pt x="8123128" y="491400"/>
                  </a:lnTo>
                  <a:lnTo>
                    <a:pt x="8138874" y="480774"/>
                  </a:lnTo>
                  <a:lnTo>
                    <a:pt x="8149500" y="465028"/>
                  </a:lnTo>
                  <a:lnTo>
                    <a:pt x="8153400" y="445770"/>
                  </a:lnTo>
                  <a:lnTo>
                    <a:pt x="8153400" y="49529"/>
                  </a:lnTo>
                  <a:lnTo>
                    <a:pt x="8149500" y="30271"/>
                  </a:lnTo>
                  <a:lnTo>
                    <a:pt x="8138874" y="14525"/>
                  </a:lnTo>
                  <a:lnTo>
                    <a:pt x="8123128" y="3899"/>
                  </a:lnTo>
                  <a:lnTo>
                    <a:pt x="8103870" y="0"/>
                  </a:lnTo>
                  <a:close/>
                </a:path>
              </a:pathLst>
            </a:custGeom>
            <a:solidFill>
              <a:srgbClr val="CCDD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9917" y="1511162"/>
              <a:ext cx="186940" cy="218101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504825" y="2028825"/>
            <a:ext cx="8153400" cy="485775"/>
            <a:chOff x="504825" y="2028825"/>
            <a:chExt cx="8153400" cy="485775"/>
          </a:xfrm>
        </p:grpSpPr>
        <p:sp>
          <p:nvSpPr>
            <p:cNvPr id="10" name="object 10"/>
            <p:cNvSpPr/>
            <p:nvPr/>
          </p:nvSpPr>
          <p:spPr>
            <a:xfrm>
              <a:off x="504825" y="2028825"/>
              <a:ext cx="8153400" cy="485775"/>
            </a:xfrm>
            <a:custGeom>
              <a:avLst/>
              <a:gdLst/>
              <a:ahLst/>
              <a:cxnLst/>
              <a:rect l="l" t="t" r="r" b="b"/>
              <a:pathLst>
                <a:path w="8153400" h="485775">
                  <a:moveTo>
                    <a:pt x="8104758" y="0"/>
                  </a:moveTo>
                  <a:lnTo>
                    <a:pt x="48577" y="0"/>
                  </a:lnTo>
                  <a:lnTo>
                    <a:pt x="29671" y="3813"/>
                  </a:lnTo>
                  <a:lnTo>
                    <a:pt x="14230" y="14224"/>
                  </a:lnTo>
                  <a:lnTo>
                    <a:pt x="3818" y="29682"/>
                  </a:lnTo>
                  <a:lnTo>
                    <a:pt x="0" y="48641"/>
                  </a:lnTo>
                  <a:lnTo>
                    <a:pt x="0" y="437133"/>
                  </a:lnTo>
                  <a:lnTo>
                    <a:pt x="3818" y="456092"/>
                  </a:lnTo>
                  <a:lnTo>
                    <a:pt x="14230" y="471550"/>
                  </a:lnTo>
                  <a:lnTo>
                    <a:pt x="29671" y="481961"/>
                  </a:lnTo>
                  <a:lnTo>
                    <a:pt x="48577" y="485775"/>
                  </a:lnTo>
                  <a:lnTo>
                    <a:pt x="8104758" y="485775"/>
                  </a:lnTo>
                  <a:lnTo>
                    <a:pt x="8123717" y="481961"/>
                  </a:lnTo>
                  <a:lnTo>
                    <a:pt x="8139176" y="471550"/>
                  </a:lnTo>
                  <a:lnTo>
                    <a:pt x="8149586" y="456092"/>
                  </a:lnTo>
                  <a:lnTo>
                    <a:pt x="8153400" y="437133"/>
                  </a:lnTo>
                  <a:lnTo>
                    <a:pt x="8153400" y="48641"/>
                  </a:lnTo>
                  <a:lnTo>
                    <a:pt x="8149586" y="29682"/>
                  </a:lnTo>
                  <a:lnTo>
                    <a:pt x="8139176" y="14224"/>
                  </a:lnTo>
                  <a:lnTo>
                    <a:pt x="8123717" y="3813"/>
                  </a:lnTo>
                  <a:lnTo>
                    <a:pt x="8104758" y="0"/>
                  </a:lnTo>
                  <a:close/>
                </a:path>
              </a:pathLst>
            </a:custGeom>
            <a:solidFill>
              <a:srgbClr val="CCDD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6782" y="2155468"/>
              <a:ext cx="227249" cy="233033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504825" y="2676525"/>
            <a:ext cx="8153400" cy="495300"/>
            <a:chOff x="504825" y="2676525"/>
            <a:chExt cx="8153400" cy="495300"/>
          </a:xfrm>
        </p:grpSpPr>
        <p:sp>
          <p:nvSpPr>
            <p:cNvPr id="13" name="object 13"/>
            <p:cNvSpPr/>
            <p:nvPr/>
          </p:nvSpPr>
          <p:spPr>
            <a:xfrm>
              <a:off x="504825" y="2676525"/>
              <a:ext cx="8153400" cy="495300"/>
            </a:xfrm>
            <a:custGeom>
              <a:avLst/>
              <a:gdLst/>
              <a:ahLst/>
              <a:cxnLst/>
              <a:rect l="l" t="t" r="r" b="b"/>
              <a:pathLst>
                <a:path w="8153400" h="495300">
                  <a:moveTo>
                    <a:pt x="8103870" y="0"/>
                  </a:moveTo>
                  <a:lnTo>
                    <a:pt x="49529" y="0"/>
                  </a:lnTo>
                  <a:lnTo>
                    <a:pt x="30250" y="3899"/>
                  </a:lnTo>
                  <a:lnTo>
                    <a:pt x="14506" y="14525"/>
                  </a:lnTo>
                  <a:lnTo>
                    <a:pt x="3892" y="30271"/>
                  </a:lnTo>
                  <a:lnTo>
                    <a:pt x="0" y="49530"/>
                  </a:lnTo>
                  <a:lnTo>
                    <a:pt x="0" y="445769"/>
                  </a:lnTo>
                  <a:lnTo>
                    <a:pt x="3892" y="465028"/>
                  </a:lnTo>
                  <a:lnTo>
                    <a:pt x="14506" y="480774"/>
                  </a:lnTo>
                  <a:lnTo>
                    <a:pt x="30250" y="491400"/>
                  </a:lnTo>
                  <a:lnTo>
                    <a:pt x="49529" y="495300"/>
                  </a:lnTo>
                  <a:lnTo>
                    <a:pt x="8103870" y="495300"/>
                  </a:lnTo>
                  <a:lnTo>
                    <a:pt x="8123128" y="491400"/>
                  </a:lnTo>
                  <a:lnTo>
                    <a:pt x="8138874" y="480774"/>
                  </a:lnTo>
                  <a:lnTo>
                    <a:pt x="8149500" y="465028"/>
                  </a:lnTo>
                  <a:lnTo>
                    <a:pt x="8153400" y="445769"/>
                  </a:lnTo>
                  <a:lnTo>
                    <a:pt x="8153400" y="49530"/>
                  </a:lnTo>
                  <a:lnTo>
                    <a:pt x="8149500" y="30271"/>
                  </a:lnTo>
                  <a:lnTo>
                    <a:pt x="8138874" y="14525"/>
                  </a:lnTo>
                  <a:lnTo>
                    <a:pt x="8123128" y="3899"/>
                  </a:lnTo>
                  <a:lnTo>
                    <a:pt x="8103870" y="0"/>
                  </a:lnTo>
                  <a:close/>
                </a:path>
              </a:pathLst>
            </a:custGeom>
            <a:solidFill>
              <a:srgbClr val="CCDD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9675" y="2822516"/>
              <a:ext cx="241923" cy="203425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504825" y="3333750"/>
            <a:ext cx="8153400" cy="485775"/>
            <a:chOff x="504825" y="3333750"/>
            <a:chExt cx="8153400" cy="485775"/>
          </a:xfrm>
        </p:grpSpPr>
        <p:sp>
          <p:nvSpPr>
            <p:cNvPr id="16" name="object 16"/>
            <p:cNvSpPr/>
            <p:nvPr/>
          </p:nvSpPr>
          <p:spPr>
            <a:xfrm>
              <a:off x="504825" y="3333750"/>
              <a:ext cx="8153400" cy="485775"/>
            </a:xfrm>
            <a:custGeom>
              <a:avLst/>
              <a:gdLst/>
              <a:ahLst/>
              <a:cxnLst/>
              <a:rect l="l" t="t" r="r" b="b"/>
              <a:pathLst>
                <a:path w="8153400" h="485775">
                  <a:moveTo>
                    <a:pt x="8104758" y="0"/>
                  </a:moveTo>
                  <a:lnTo>
                    <a:pt x="48577" y="0"/>
                  </a:lnTo>
                  <a:lnTo>
                    <a:pt x="29671" y="3813"/>
                  </a:lnTo>
                  <a:lnTo>
                    <a:pt x="14230" y="14224"/>
                  </a:lnTo>
                  <a:lnTo>
                    <a:pt x="3818" y="29682"/>
                  </a:lnTo>
                  <a:lnTo>
                    <a:pt x="0" y="48641"/>
                  </a:lnTo>
                  <a:lnTo>
                    <a:pt x="0" y="437134"/>
                  </a:lnTo>
                  <a:lnTo>
                    <a:pt x="3818" y="456092"/>
                  </a:lnTo>
                  <a:lnTo>
                    <a:pt x="14230" y="471550"/>
                  </a:lnTo>
                  <a:lnTo>
                    <a:pt x="29671" y="481961"/>
                  </a:lnTo>
                  <a:lnTo>
                    <a:pt x="48577" y="485775"/>
                  </a:lnTo>
                  <a:lnTo>
                    <a:pt x="8104758" y="485775"/>
                  </a:lnTo>
                  <a:lnTo>
                    <a:pt x="8123717" y="481961"/>
                  </a:lnTo>
                  <a:lnTo>
                    <a:pt x="8139176" y="471550"/>
                  </a:lnTo>
                  <a:lnTo>
                    <a:pt x="8149586" y="456092"/>
                  </a:lnTo>
                  <a:lnTo>
                    <a:pt x="8153400" y="437134"/>
                  </a:lnTo>
                  <a:lnTo>
                    <a:pt x="8153400" y="48641"/>
                  </a:lnTo>
                  <a:lnTo>
                    <a:pt x="8149586" y="29682"/>
                  </a:lnTo>
                  <a:lnTo>
                    <a:pt x="8139176" y="14224"/>
                  </a:lnTo>
                  <a:lnTo>
                    <a:pt x="8123717" y="3813"/>
                  </a:lnTo>
                  <a:lnTo>
                    <a:pt x="8104758" y="0"/>
                  </a:lnTo>
                  <a:close/>
                </a:path>
              </a:pathLst>
            </a:custGeom>
            <a:solidFill>
              <a:srgbClr val="CCDD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75" y="3483960"/>
              <a:ext cx="241923" cy="175935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504825" y="3981450"/>
            <a:ext cx="8153400" cy="495300"/>
            <a:chOff x="504825" y="3981450"/>
            <a:chExt cx="8153400" cy="495300"/>
          </a:xfrm>
        </p:grpSpPr>
        <p:sp>
          <p:nvSpPr>
            <p:cNvPr id="19" name="object 19"/>
            <p:cNvSpPr/>
            <p:nvPr/>
          </p:nvSpPr>
          <p:spPr>
            <a:xfrm>
              <a:off x="504825" y="3981450"/>
              <a:ext cx="8153400" cy="495300"/>
            </a:xfrm>
            <a:custGeom>
              <a:avLst/>
              <a:gdLst/>
              <a:ahLst/>
              <a:cxnLst/>
              <a:rect l="l" t="t" r="r" b="b"/>
              <a:pathLst>
                <a:path w="8153400" h="495300">
                  <a:moveTo>
                    <a:pt x="8103870" y="0"/>
                  </a:moveTo>
                  <a:lnTo>
                    <a:pt x="49529" y="0"/>
                  </a:lnTo>
                  <a:lnTo>
                    <a:pt x="30250" y="3892"/>
                  </a:lnTo>
                  <a:lnTo>
                    <a:pt x="14506" y="14506"/>
                  </a:lnTo>
                  <a:lnTo>
                    <a:pt x="3892" y="30250"/>
                  </a:lnTo>
                  <a:lnTo>
                    <a:pt x="0" y="49530"/>
                  </a:lnTo>
                  <a:lnTo>
                    <a:pt x="0" y="445770"/>
                  </a:lnTo>
                  <a:lnTo>
                    <a:pt x="3892" y="465049"/>
                  </a:lnTo>
                  <a:lnTo>
                    <a:pt x="14506" y="480793"/>
                  </a:lnTo>
                  <a:lnTo>
                    <a:pt x="30250" y="491407"/>
                  </a:lnTo>
                  <a:lnTo>
                    <a:pt x="49529" y="495300"/>
                  </a:lnTo>
                  <a:lnTo>
                    <a:pt x="8103870" y="495300"/>
                  </a:lnTo>
                  <a:lnTo>
                    <a:pt x="8123128" y="491407"/>
                  </a:lnTo>
                  <a:lnTo>
                    <a:pt x="8138874" y="480793"/>
                  </a:lnTo>
                  <a:lnTo>
                    <a:pt x="8149500" y="465049"/>
                  </a:lnTo>
                  <a:lnTo>
                    <a:pt x="8153400" y="445770"/>
                  </a:lnTo>
                  <a:lnTo>
                    <a:pt x="8153400" y="49530"/>
                  </a:lnTo>
                  <a:lnTo>
                    <a:pt x="8149500" y="30250"/>
                  </a:lnTo>
                  <a:lnTo>
                    <a:pt x="8138874" y="14506"/>
                  </a:lnTo>
                  <a:lnTo>
                    <a:pt x="8123128" y="3892"/>
                  </a:lnTo>
                  <a:lnTo>
                    <a:pt x="8103870" y="0"/>
                  </a:lnTo>
                  <a:close/>
                </a:path>
              </a:pathLst>
            </a:custGeom>
            <a:solidFill>
              <a:srgbClr val="CCDD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6331" y="4127441"/>
              <a:ext cx="168613" cy="203425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116012" y="1516316"/>
            <a:ext cx="7219950" cy="2856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solidFill>
                  <a:srgbClr val="4E5869"/>
                </a:solidFill>
                <a:latin typeface="Century Gothic"/>
                <a:cs typeface="Century Gothic"/>
              </a:rPr>
              <a:t>Cardboard-</a:t>
            </a:r>
            <a:r>
              <a:rPr sz="1400" b="1" spc="-2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gray</a:t>
            </a:r>
            <a:r>
              <a:rPr sz="1400" spc="-3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gondola</a:t>
            </a:r>
            <a:r>
              <a:rPr sz="1400" spc="-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in</a:t>
            </a:r>
            <a:r>
              <a:rPr sz="1400" spc="-6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dock,</a:t>
            </a:r>
            <a:r>
              <a:rPr sz="1400" spc="-4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flatten</a:t>
            </a:r>
            <a:r>
              <a:rPr sz="1400" spc="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4E5869"/>
                </a:solidFill>
                <a:latin typeface="Century Gothic"/>
                <a:cs typeface="Century Gothic"/>
              </a:rPr>
              <a:t>boxes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4E5869"/>
                </a:solidFill>
                <a:latin typeface="Century Gothic"/>
                <a:cs typeface="Century Gothic"/>
              </a:rPr>
              <a:t>Styrofoam-</a:t>
            </a:r>
            <a:r>
              <a:rPr sz="1400" b="1" spc="-1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blue</a:t>
            </a:r>
            <a:r>
              <a:rPr sz="1400" spc="-4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gondola</a:t>
            </a:r>
            <a:r>
              <a:rPr sz="1400" spc="-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in</a:t>
            </a:r>
            <a:r>
              <a:rPr sz="1400" spc="-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4E5869"/>
                </a:solidFill>
                <a:latin typeface="Century Gothic"/>
                <a:cs typeface="Century Gothic"/>
              </a:rPr>
              <a:t>dock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985"/>
              </a:spcBef>
            </a:pPr>
            <a:endParaRPr sz="1400">
              <a:latin typeface="Century Gothic"/>
              <a:cs typeface="Century Gothic"/>
            </a:endParaRPr>
          </a:p>
          <a:p>
            <a:pPr marL="12700" marR="5080">
              <a:lnSpc>
                <a:spcPts val="1660"/>
              </a:lnSpc>
            </a:pPr>
            <a:r>
              <a:rPr sz="1400" b="1" dirty="0">
                <a:solidFill>
                  <a:srgbClr val="4E5869"/>
                </a:solidFill>
                <a:latin typeface="Century Gothic"/>
                <a:cs typeface="Century Gothic"/>
              </a:rPr>
              <a:t>Paper-</a:t>
            </a:r>
            <a:r>
              <a:rPr sz="1400" b="1" spc="-1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4E5869"/>
                </a:solidFill>
                <a:latin typeface="Century Gothic"/>
                <a:cs typeface="Century Gothic"/>
              </a:rPr>
              <a:t>Shred-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it</a:t>
            </a:r>
            <a:r>
              <a:rPr sz="1400" spc="-3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can</a:t>
            </a:r>
            <a:r>
              <a:rPr sz="1400" spc="-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in</a:t>
            </a:r>
            <a:r>
              <a:rPr sz="1400" spc="1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front</a:t>
            </a:r>
            <a:r>
              <a:rPr sz="1400" spc="-5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copy</a:t>
            </a:r>
            <a:r>
              <a:rPr sz="1400" spc="-3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center</a:t>
            </a:r>
            <a:r>
              <a:rPr sz="1400" spc="-7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(does</a:t>
            </a:r>
            <a:r>
              <a:rPr sz="1400" spc="3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NOT</a:t>
            </a:r>
            <a:r>
              <a:rPr sz="1400" spc="-2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have</a:t>
            </a:r>
            <a:r>
              <a:rPr sz="1400" spc="3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to</a:t>
            </a:r>
            <a:r>
              <a:rPr sz="1400" spc="-5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be</a:t>
            </a:r>
            <a:r>
              <a:rPr sz="1400" spc="4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sensitive</a:t>
            </a:r>
            <a:r>
              <a:rPr sz="1400" spc="-4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material!</a:t>
            </a:r>
            <a:r>
              <a:rPr sz="1400" spc="1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4E5869"/>
                </a:solidFill>
                <a:latin typeface="Century Gothic"/>
                <a:cs typeface="Century Gothic"/>
              </a:rPr>
              <a:t>All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paper in</a:t>
            </a:r>
            <a:r>
              <a:rPr sz="1400" spc="-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here</a:t>
            </a:r>
            <a:r>
              <a:rPr sz="14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is</a:t>
            </a:r>
            <a:r>
              <a:rPr sz="14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shredded</a:t>
            </a:r>
            <a:r>
              <a:rPr sz="1400" spc="-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and</a:t>
            </a:r>
            <a:r>
              <a:rPr sz="1400" spc="-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4E5869"/>
                </a:solidFill>
                <a:latin typeface="Century Gothic"/>
                <a:cs typeface="Century Gothic"/>
              </a:rPr>
              <a:t>recycled)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869"/>
              </a:spcBef>
            </a:pP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4E5869"/>
                </a:solidFill>
                <a:latin typeface="Century Gothic"/>
                <a:cs typeface="Century Gothic"/>
              </a:rPr>
              <a:t>Batteries-</a:t>
            </a:r>
            <a:r>
              <a:rPr sz="1400" b="1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front</a:t>
            </a:r>
            <a:r>
              <a:rPr sz="1400" spc="-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copy</a:t>
            </a:r>
            <a:r>
              <a:rPr sz="1400" spc="-5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4E5869"/>
                </a:solidFill>
                <a:latin typeface="Century Gothic"/>
                <a:cs typeface="Century Gothic"/>
              </a:rPr>
              <a:t>center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4E5869"/>
                </a:solidFill>
                <a:latin typeface="Century Gothic"/>
                <a:cs typeface="Century Gothic"/>
              </a:rPr>
              <a:t>Cans-</a:t>
            </a:r>
            <a:r>
              <a:rPr sz="1400" b="1" spc="-2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blue</a:t>
            </a:r>
            <a:r>
              <a:rPr sz="1400" spc="-5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recycling</a:t>
            </a:r>
            <a:r>
              <a:rPr sz="1400" spc="-1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bin</a:t>
            </a:r>
            <a:r>
              <a:rPr sz="1400" spc="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in</a:t>
            </a:r>
            <a:r>
              <a:rPr sz="1400" spc="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4E5869"/>
                </a:solidFill>
                <a:latin typeface="Century Gothic"/>
                <a:cs typeface="Century Gothic"/>
              </a:rPr>
              <a:t>café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7720392-BF1C-DF60-6EB5-3111F00F66C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355965" y="4921885"/>
            <a:ext cx="223520" cy="277186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25" smtClean="0"/>
              <a:t>15</a:t>
            </a:fld>
            <a:endParaRPr lang="en-US"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51434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3244" y="503237"/>
            <a:ext cx="953135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90" dirty="0">
                <a:latin typeface="Trebuchet MS"/>
                <a:cs typeface="Trebuchet MS"/>
              </a:rPr>
              <a:t>Dock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4517" y="4942289"/>
            <a:ext cx="2190750" cy="17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biolabs.io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reserved.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6531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563244" y="1352592"/>
            <a:ext cx="3438525" cy="240665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298450" algn="l"/>
              </a:tabLst>
            </a:pPr>
            <a:r>
              <a:rPr sz="1550" spc="70" dirty="0">
                <a:solidFill>
                  <a:srgbClr val="4E5869"/>
                </a:solidFill>
                <a:latin typeface="Trebuchet MS"/>
                <a:cs typeface="Trebuchet MS"/>
              </a:rPr>
              <a:t>Cardboard</a:t>
            </a:r>
            <a:r>
              <a:rPr sz="1550" spc="-2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4E5869"/>
                </a:solidFill>
                <a:latin typeface="Trebuchet MS"/>
                <a:cs typeface="Trebuchet MS"/>
              </a:rPr>
              <a:t>Gondola:</a:t>
            </a:r>
            <a:endParaRPr sz="1550">
              <a:latin typeface="Trebuchet MS"/>
              <a:cs typeface="Trebuchet MS"/>
            </a:endParaRPr>
          </a:p>
          <a:p>
            <a:pPr marL="639445" marR="227965" lvl="1" indent="-283845" algn="just">
              <a:lnSpc>
                <a:spcPts val="1130"/>
              </a:lnSpc>
              <a:spcBef>
                <a:spcPts val="434"/>
              </a:spcBef>
              <a:buFont typeface="Courier New"/>
              <a:buChar char="o"/>
              <a:tabLst>
                <a:tab pos="641985" algn="l"/>
              </a:tabLst>
            </a:pPr>
            <a:r>
              <a:rPr sz="1050" spc="85" dirty="0">
                <a:solidFill>
                  <a:srgbClr val="4E5869"/>
                </a:solidFill>
                <a:latin typeface="Trebuchet MS"/>
                <a:cs typeface="Trebuchet MS"/>
              </a:rPr>
              <a:t>ONLY</a:t>
            </a:r>
            <a:r>
              <a:rPr sz="1050" spc="6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broken-down</a:t>
            </a:r>
            <a:r>
              <a:rPr sz="1050" spc="19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cardboard</a:t>
            </a:r>
            <a:r>
              <a:rPr sz="1050" spc="254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should</a:t>
            </a:r>
            <a:r>
              <a:rPr sz="1050" spc="12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30" dirty="0">
                <a:solidFill>
                  <a:srgbClr val="4E5869"/>
                </a:solidFill>
                <a:latin typeface="Trebuchet MS"/>
                <a:cs typeface="Trebuchet MS"/>
              </a:rPr>
              <a:t>be 	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placed</a:t>
            </a:r>
            <a:r>
              <a:rPr sz="1050" spc="10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-20" dirty="0">
                <a:solidFill>
                  <a:srgbClr val="4E5869"/>
                </a:solidFill>
                <a:latin typeface="Trebuchet MS"/>
                <a:cs typeface="Trebuchet MS"/>
              </a:rPr>
              <a:t>here</a:t>
            </a:r>
            <a:endParaRPr sz="1050">
              <a:latin typeface="Trebuchet MS"/>
              <a:cs typeface="Trebuchet MS"/>
            </a:endParaRPr>
          </a:p>
          <a:p>
            <a:pPr marL="639445" marR="146050" lvl="1" indent="-283845" algn="just">
              <a:lnSpc>
                <a:spcPct val="92500"/>
              </a:lnSpc>
              <a:spcBef>
                <a:spcPts val="320"/>
              </a:spcBef>
              <a:buFont typeface="Courier New"/>
              <a:buChar char="o"/>
              <a:tabLst>
                <a:tab pos="641985" algn="l"/>
              </a:tabLst>
            </a:pPr>
            <a:r>
              <a:rPr sz="1050" spc="85" dirty="0">
                <a:solidFill>
                  <a:srgbClr val="4E5869"/>
                </a:solidFill>
                <a:latin typeface="Trebuchet MS"/>
                <a:cs typeface="Trebuchet MS"/>
              </a:rPr>
              <a:t>DO</a:t>
            </a:r>
            <a:r>
              <a:rPr sz="1050" spc="2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E5869"/>
                </a:solidFill>
                <a:latin typeface="Trebuchet MS"/>
                <a:cs typeface="Trebuchet MS"/>
              </a:rPr>
              <a:t>NOT</a:t>
            </a:r>
            <a:r>
              <a:rPr sz="1050" spc="3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10" dirty="0">
                <a:solidFill>
                  <a:srgbClr val="4E5869"/>
                </a:solidFill>
                <a:latin typeface="Trebuchet MS"/>
                <a:cs typeface="Trebuchet MS"/>
              </a:rPr>
              <a:t>leave</a:t>
            </a:r>
            <a:r>
              <a:rPr sz="1050" spc="-3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10" dirty="0">
                <a:solidFill>
                  <a:srgbClr val="4E5869"/>
                </a:solidFill>
                <a:latin typeface="Trebuchet MS"/>
                <a:cs typeface="Trebuchet MS"/>
              </a:rPr>
              <a:t>cardboard outside</a:t>
            </a:r>
            <a:r>
              <a:rPr sz="1050" spc="-3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10" dirty="0">
                <a:solidFill>
                  <a:srgbClr val="4E5869"/>
                </a:solidFill>
                <a:latin typeface="Trebuchet MS"/>
                <a:cs typeface="Trebuchet MS"/>
              </a:rPr>
              <a:t>your</a:t>
            </a:r>
            <a:r>
              <a:rPr sz="1050" spc="-1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-20" dirty="0">
                <a:solidFill>
                  <a:srgbClr val="4E5869"/>
                </a:solidFill>
                <a:latin typeface="Trebuchet MS"/>
                <a:cs typeface="Trebuchet MS"/>
              </a:rPr>
              <a:t>labs 	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or</a:t>
            </a:r>
            <a:r>
              <a:rPr sz="1050" spc="10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-25" dirty="0">
                <a:solidFill>
                  <a:srgbClr val="4E5869"/>
                </a:solidFill>
                <a:latin typeface="Trebuchet MS"/>
                <a:cs typeface="Trebuchet MS"/>
              </a:rPr>
              <a:t>offices.</a:t>
            </a:r>
            <a:r>
              <a:rPr sz="1050" spc="3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They</a:t>
            </a:r>
            <a:r>
              <a:rPr sz="1050" spc="3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must</a:t>
            </a:r>
            <a:r>
              <a:rPr sz="1050" spc="2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55" dirty="0">
                <a:solidFill>
                  <a:srgbClr val="4E5869"/>
                </a:solidFill>
                <a:latin typeface="Trebuchet MS"/>
                <a:cs typeface="Trebuchet MS"/>
              </a:rPr>
              <a:t>be</a:t>
            </a:r>
            <a:r>
              <a:rPr sz="1050" spc="7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disposed</a:t>
            </a:r>
            <a:r>
              <a:rPr sz="1050" spc="2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of</a:t>
            </a:r>
            <a:r>
              <a:rPr sz="1050" spc="3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4E5869"/>
                </a:solidFill>
                <a:latin typeface="Trebuchet MS"/>
                <a:cs typeface="Trebuchet MS"/>
              </a:rPr>
              <a:t>inside 	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these</a:t>
            </a:r>
            <a:r>
              <a:rPr sz="1050" spc="9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4E5869"/>
                </a:solidFill>
                <a:latin typeface="Trebuchet MS"/>
                <a:cs typeface="Trebuchet MS"/>
              </a:rPr>
              <a:t>carts</a:t>
            </a:r>
            <a:endParaRPr sz="1050">
              <a:latin typeface="Trebuchet MS"/>
              <a:cs typeface="Trebuchet MS"/>
            </a:endParaRPr>
          </a:p>
          <a:p>
            <a:pPr marL="298450" indent="-285750">
              <a:lnSpc>
                <a:spcPts val="1830"/>
              </a:lnSpc>
              <a:buFont typeface="Arial"/>
              <a:buChar char="•"/>
              <a:tabLst>
                <a:tab pos="298450" algn="l"/>
              </a:tabLst>
            </a:pPr>
            <a:r>
              <a:rPr sz="1550" spc="60" dirty="0">
                <a:solidFill>
                  <a:srgbClr val="4E5869"/>
                </a:solidFill>
                <a:latin typeface="Trebuchet MS"/>
                <a:cs typeface="Trebuchet MS"/>
              </a:rPr>
              <a:t>Styrofoam</a:t>
            </a:r>
            <a:r>
              <a:rPr sz="1550" spc="-4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4E5869"/>
                </a:solidFill>
                <a:latin typeface="Trebuchet MS"/>
                <a:cs typeface="Trebuchet MS"/>
              </a:rPr>
              <a:t>Gondola:</a:t>
            </a:r>
            <a:endParaRPr sz="1550">
              <a:latin typeface="Trebuchet MS"/>
              <a:cs typeface="Trebuchet MS"/>
            </a:endParaRPr>
          </a:p>
          <a:p>
            <a:pPr marL="641985" marR="5080" lvl="1" indent="-286385">
              <a:lnSpc>
                <a:spcPts val="1130"/>
              </a:lnSpc>
              <a:spcBef>
                <a:spcPts val="515"/>
              </a:spcBef>
              <a:buFont typeface="Courier New"/>
              <a:buChar char="o"/>
              <a:tabLst>
                <a:tab pos="641985" algn="l"/>
              </a:tabLst>
            </a:pPr>
            <a:r>
              <a:rPr sz="1050" spc="95" dirty="0">
                <a:solidFill>
                  <a:srgbClr val="4E5869"/>
                </a:solidFill>
                <a:latin typeface="Trebuchet MS"/>
                <a:cs typeface="Trebuchet MS"/>
              </a:rPr>
              <a:t>ONLY</a:t>
            </a:r>
            <a:r>
              <a:rPr sz="1050" spc="-1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10" dirty="0">
                <a:solidFill>
                  <a:srgbClr val="4E5869"/>
                </a:solidFill>
                <a:latin typeface="Trebuchet MS"/>
                <a:cs typeface="Trebuchet MS"/>
              </a:rPr>
              <a:t>empty</a:t>
            </a:r>
            <a:r>
              <a:rPr sz="1050" spc="2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10" dirty="0">
                <a:solidFill>
                  <a:srgbClr val="4E5869"/>
                </a:solidFill>
                <a:latin typeface="Trebuchet MS"/>
                <a:cs typeface="Trebuchet MS"/>
              </a:rPr>
              <a:t>styrofoam</a:t>
            </a:r>
            <a:r>
              <a:rPr sz="1050" spc="6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10" dirty="0">
                <a:solidFill>
                  <a:srgbClr val="4E5869"/>
                </a:solidFill>
                <a:latin typeface="Trebuchet MS"/>
                <a:cs typeface="Trebuchet MS"/>
              </a:rPr>
              <a:t>containers</a:t>
            </a:r>
            <a:r>
              <a:rPr sz="1050" spc="2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10" dirty="0">
                <a:solidFill>
                  <a:srgbClr val="4E5869"/>
                </a:solidFill>
                <a:latin typeface="Trebuchet MS"/>
                <a:cs typeface="Trebuchet MS"/>
              </a:rPr>
              <a:t>should</a:t>
            </a:r>
            <a:r>
              <a:rPr sz="1050" spc="3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-25" dirty="0">
                <a:solidFill>
                  <a:srgbClr val="4E5869"/>
                </a:solidFill>
                <a:latin typeface="Trebuchet MS"/>
                <a:cs typeface="Trebuchet MS"/>
              </a:rPr>
              <a:t>be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placed</a:t>
            </a:r>
            <a:r>
              <a:rPr sz="1050" spc="-1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in</a:t>
            </a:r>
            <a:r>
              <a:rPr sz="1050" spc="4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the</a:t>
            </a:r>
            <a:r>
              <a:rPr sz="1050" spc="-5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blue</a:t>
            </a:r>
            <a:r>
              <a:rPr sz="1050" spc="4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-25" dirty="0">
                <a:solidFill>
                  <a:srgbClr val="4E5869"/>
                </a:solidFill>
                <a:latin typeface="Trebuchet MS"/>
                <a:cs typeface="Trebuchet MS"/>
              </a:rPr>
              <a:t>bin</a:t>
            </a:r>
            <a:endParaRPr sz="1050">
              <a:latin typeface="Trebuchet MS"/>
              <a:cs typeface="Trebuchet MS"/>
            </a:endParaRPr>
          </a:p>
          <a:p>
            <a:pPr marL="641985" marR="113030" lvl="1" indent="-286385">
              <a:lnSpc>
                <a:spcPts val="1130"/>
              </a:lnSpc>
              <a:spcBef>
                <a:spcPts val="370"/>
              </a:spcBef>
              <a:buFont typeface="Courier New"/>
              <a:buChar char="o"/>
              <a:tabLst>
                <a:tab pos="641985" algn="l"/>
              </a:tabLst>
            </a:pP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Nordic</a:t>
            </a:r>
            <a:r>
              <a:rPr sz="1050" spc="1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Ice</a:t>
            </a:r>
            <a:r>
              <a:rPr sz="1050" spc="6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50" dirty="0">
                <a:solidFill>
                  <a:srgbClr val="4E5869"/>
                </a:solidFill>
                <a:latin typeface="Trebuchet MS"/>
                <a:cs typeface="Trebuchet MS"/>
              </a:rPr>
              <a:t>packages</a:t>
            </a:r>
            <a:r>
              <a:rPr sz="1050" spc="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can</a:t>
            </a:r>
            <a:r>
              <a:rPr sz="1050" spc="6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55" dirty="0">
                <a:solidFill>
                  <a:srgbClr val="4E5869"/>
                </a:solidFill>
                <a:latin typeface="Trebuchet MS"/>
                <a:cs typeface="Trebuchet MS"/>
              </a:rPr>
              <a:t>be</a:t>
            </a:r>
            <a:r>
              <a:rPr sz="1050" spc="-3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thrown</a:t>
            </a:r>
            <a:r>
              <a:rPr sz="1050" spc="-3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away</a:t>
            </a:r>
            <a:r>
              <a:rPr sz="1050" spc="2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-25" dirty="0">
                <a:solidFill>
                  <a:srgbClr val="4E5869"/>
                </a:solidFill>
                <a:latin typeface="Trebuchet MS"/>
                <a:cs typeface="Trebuchet MS"/>
              </a:rPr>
              <a:t>in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the</a:t>
            </a:r>
            <a:r>
              <a:rPr sz="1050" spc="-2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4E5869"/>
                </a:solidFill>
                <a:latin typeface="Trebuchet MS"/>
                <a:cs typeface="Trebuchet MS"/>
              </a:rPr>
              <a:t>trash</a:t>
            </a:r>
            <a:endParaRPr sz="1050">
              <a:latin typeface="Trebuchet MS"/>
              <a:cs typeface="Trebuchet MS"/>
            </a:endParaRPr>
          </a:p>
          <a:p>
            <a:pPr marL="641985" marR="266700" lvl="1" indent="-286385">
              <a:lnSpc>
                <a:spcPts val="1130"/>
              </a:lnSpc>
              <a:spcBef>
                <a:spcPts val="445"/>
              </a:spcBef>
              <a:buFont typeface="Courier New"/>
              <a:buChar char="o"/>
              <a:tabLst>
                <a:tab pos="641985" algn="l"/>
              </a:tabLst>
            </a:pP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Excess</a:t>
            </a:r>
            <a:r>
              <a:rPr sz="1050" spc="13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dry-ice</a:t>
            </a:r>
            <a:r>
              <a:rPr sz="1050" spc="-2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55" dirty="0">
                <a:solidFill>
                  <a:srgbClr val="4E5869"/>
                </a:solidFill>
                <a:latin typeface="Trebuchet MS"/>
                <a:cs typeface="Trebuchet MS"/>
              </a:rPr>
              <a:t>needs</a:t>
            </a:r>
            <a:r>
              <a:rPr sz="1050" spc="2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to</a:t>
            </a:r>
            <a:r>
              <a:rPr sz="1050" spc="-3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55" dirty="0">
                <a:solidFill>
                  <a:srgbClr val="4E5869"/>
                </a:solidFill>
                <a:latin typeface="Trebuchet MS"/>
                <a:cs typeface="Trebuchet MS"/>
              </a:rPr>
              <a:t>be</a:t>
            </a:r>
            <a:r>
              <a:rPr sz="1050" spc="8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placed</a:t>
            </a:r>
            <a:r>
              <a:rPr sz="1050" spc="4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4E5869"/>
                </a:solidFill>
                <a:latin typeface="Trebuchet MS"/>
                <a:cs typeface="Trebuchet MS"/>
              </a:rPr>
              <a:t>inside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dry-ice</a:t>
            </a:r>
            <a:r>
              <a:rPr sz="1050" spc="-1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coolers</a:t>
            </a:r>
            <a:r>
              <a:rPr sz="1050" spc="3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found</a:t>
            </a:r>
            <a:r>
              <a:rPr sz="1050" spc="15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-25" dirty="0">
                <a:solidFill>
                  <a:srgbClr val="4E5869"/>
                </a:solidFill>
                <a:latin typeface="Trebuchet MS"/>
                <a:cs typeface="Trebuchet MS"/>
              </a:rPr>
              <a:t>in</a:t>
            </a:r>
            <a:r>
              <a:rPr sz="1050" spc="-1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the</a:t>
            </a:r>
            <a:r>
              <a:rPr sz="1050" spc="9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-25" dirty="0">
                <a:solidFill>
                  <a:srgbClr val="4E5869"/>
                </a:solidFill>
                <a:latin typeface="Trebuchet MS"/>
                <a:cs typeface="Trebuchet MS"/>
              </a:rPr>
              <a:t>lab</a:t>
            </a:r>
            <a:endParaRPr sz="1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252" y="847725"/>
            <a:ext cx="3448535" cy="36700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4517" y="214249"/>
            <a:ext cx="2768600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05" dirty="0">
                <a:latin typeface="Trebuchet MS"/>
                <a:cs typeface="Trebuchet MS"/>
              </a:rPr>
              <a:t>Recycling-</a:t>
            </a:r>
            <a:r>
              <a:rPr spc="-190" dirty="0">
                <a:latin typeface="Trebuchet MS"/>
                <a:cs typeface="Trebuchet MS"/>
              </a:rPr>
              <a:t> </a:t>
            </a:r>
            <a:r>
              <a:rPr spc="80" dirty="0">
                <a:latin typeface="Trebuchet MS"/>
                <a:cs typeface="Trebuchet MS"/>
              </a:rPr>
              <a:t>Lab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04880" y="847725"/>
            <a:ext cx="3637148" cy="36671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28975" y="142875"/>
            <a:ext cx="2019300" cy="18097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84517" y="4942289"/>
            <a:ext cx="2190750" cy="17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biolabs.io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reserved.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6531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9150" y="0"/>
              <a:ext cx="3600450" cy="401002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42338" y="637286"/>
            <a:ext cx="175895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</a:rPr>
              <a:t>Lab</a:t>
            </a:r>
            <a:r>
              <a:rPr sz="2400" spc="-40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Policies</a:t>
            </a:r>
            <a:endParaRPr sz="24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05025" y="76200"/>
            <a:ext cx="438150" cy="4953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97889" y="1064704"/>
            <a:ext cx="3417570" cy="277368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755"/>
              </a:spcBef>
              <a:buFont typeface="Wingdings"/>
              <a:buChar char=""/>
              <a:tabLst>
                <a:tab pos="298450" algn="l"/>
              </a:tabLst>
            </a:pPr>
            <a:r>
              <a:rPr sz="950" b="1" dirty="0">
                <a:solidFill>
                  <a:srgbClr val="FFFFFF"/>
                </a:solidFill>
                <a:latin typeface="Century Gothic"/>
                <a:cs typeface="Century Gothic"/>
              </a:rPr>
              <a:t>You</a:t>
            </a:r>
            <a:r>
              <a:rPr sz="950" b="1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dirty="0">
                <a:solidFill>
                  <a:srgbClr val="FFFFFF"/>
                </a:solidFill>
                <a:latin typeface="Century Gothic"/>
                <a:cs typeface="Century Gothic"/>
              </a:rPr>
              <a:t>must</a:t>
            </a:r>
            <a:r>
              <a:rPr sz="950" b="1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dirty="0">
                <a:solidFill>
                  <a:srgbClr val="FFFFFF"/>
                </a:solidFill>
                <a:latin typeface="Century Gothic"/>
                <a:cs typeface="Century Gothic"/>
              </a:rPr>
              <a:t>wear</a:t>
            </a:r>
            <a:r>
              <a:rPr sz="950" b="1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9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dirty="0">
                <a:solidFill>
                  <a:srgbClr val="FFFFFF"/>
                </a:solidFill>
                <a:latin typeface="Century Gothic"/>
                <a:cs typeface="Century Gothic"/>
              </a:rPr>
              <a:t>lab</a:t>
            </a:r>
            <a:r>
              <a:rPr sz="950" b="1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dirty="0">
                <a:solidFill>
                  <a:srgbClr val="FFFFFF"/>
                </a:solidFill>
                <a:latin typeface="Century Gothic"/>
                <a:cs typeface="Century Gothic"/>
              </a:rPr>
              <a:t>coat</a:t>
            </a:r>
            <a:r>
              <a:rPr sz="950" b="1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950" b="1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dirty="0">
                <a:solidFill>
                  <a:srgbClr val="FFFFFF"/>
                </a:solidFill>
                <a:latin typeface="Century Gothic"/>
                <a:cs typeface="Century Gothic"/>
              </a:rPr>
              <a:t>glasses</a:t>
            </a:r>
            <a:r>
              <a:rPr sz="950" b="1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u="sng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entury Gothic"/>
                <a:cs typeface="Century Gothic"/>
              </a:rPr>
              <a:t>EVERY</a:t>
            </a:r>
            <a:endParaRPr sz="950">
              <a:latin typeface="Century Gothic"/>
              <a:cs typeface="Century Gothic"/>
            </a:endParaRPr>
          </a:p>
          <a:p>
            <a:pPr marL="298450" marR="46355">
              <a:lnSpc>
                <a:spcPts val="1800"/>
              </a:lnSpc>
              <a:spcBef>
                <a:spcPts val="170"/>
              </a:spcBef>
            </a:pPr>
            <a:r>
              <a:rPr sz="95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entury Gothic"/>
                <a:cs typeface="Century Gothic"/>
              </a:rPr>
              <a:t>TIME</a:t>
            </a:r>
            <a:r>
              <a:rPr sz="950" b="1" u="none" spc="14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950" b="1" u="none" dirty="0">
                <a:solidFill>
                  <a:srgbClr val="FFFFFF"/>
                </a:solidFill>
                <a:latin typeface="Century Gothic"/>
                <a:cs typeface="Century Gothic"/>
              </a:rPr>
              <a:t>you</a:t>
            </a:r>
            <a:r>
              <a:rPr sz="950" b="1" u="none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u="none" dirty="0">
                <a:solidFill>
                  <a:srgbClr val="FFFFFF"/>
                </a:solidFill>
                <a:latin typeface="Century Gothic"/>
                <a:cs typeface="Century Gothic"/>
              </a:rPr>
              <a:t>step</a:t>
            </a:r>
            <a:r>
              <a:rPr sz="950" b="1" u="none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u="none" dirty="0">
                <a:solidFill>
                  <a:srgbClr val="FFFFFF"/>
                </a:solidFill>
                <a:latin typeface="Century Gothic"/>
                <a:cs typeface="Century Gothic"/>
              </a:rPr>
              <a:t>foot</a:t>
            </a:r>
            <a:r>
              <a:rPr sz="950" b="1" u="none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u="none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950" b="1" u="none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u="none" dirty="0">
                <a:solidFill>
                  <a:srgbClr val="FFFFFF"/>
                </a:solidFill>
                <a:latin typeface="Century Gothic"/>
                <a:cs typeface="Century Gothic"/>
              </a:rPr>
              <a:t>lab</a:t>
            </a:r>
            <a:r>
              <a:rPr sz="950" b="1" u="none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u="none" dirty="0">
                <a:solidFill>
                  <a:srgbClr val="FFFFFF"/>
                </a:solidFill>
                <a:latin typeface="Century Gothic"/>
                <a:cs typeface="Century Gothic"/>
              </a:rPr>
              <a:t>(yes,</a:t>
            </a:r>
            <a:r>
              <a:rPr sz="950" b="1" u="none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u="none" dirty="0">
                <a:solidFill>
                  <a:srgbClr val="FFFFFF"/>
                </a:solidFill>
                <a:latin typeface="Century Gothic"/>
                <a:cs typeface="Century Gothic"/>
              </a:rPr>
              <a:t>that</a:t>
            </a:r>
            <a:r>
              <a:rPr sz="950" b="1" u="none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u="none" dirty="0">
                <a:solidFill>
                  <a:srgbClr val="FFFFFF"/>
                </a:solidFill>
                <a:latin typeface="Century Gothic"/>
                <a:cs typeface="Century Gothic"/>
              </a:rPr>
              <a:t>includes</a:t>
            </a:r>
            <a:r>
              <a:rPr sz="950" b="1" u="none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u="none" dirty="0">
                <a:solidFill>
                  <a:srgbClr val="FFFFFF"/>
                </a:solidFill>
                <a:latin typeface="Century Gothic"/>
                <a:cs typeface="Century Gothic"/>
              </a:rPr>
              <a:t>even</a:t>
            </a:r>
            <a:r>
              <a:rPr sz="950" b="1" u="none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u="none" spc="-25" dirty="0">
                <a:solidFill>
                  <a:srgbClr val="FFFFFF"/>
                </a:solidFill>
                <a:latin typeface="Century Gothic"/>
                <a:cs typeface="Century Gothic"/>
              </a:rPr>
              <a:t>if </a:t>
            </a:r>
            <a:r>
              <a:rPr sz="950" b="1" u="none" dirty="0">
                <a:solidFill>
                  <a:srgbClr val="FFFFFF"/>
                </a:solidFill>
                <a:latin typeface="Century Gothic"/>
                <a:cs typeface="Century Gothic"/>
              </a:rPr>
              <a:t>you</a:t>
            </a:r>
            <a:r>
              <a:rPr sz="950" b="1" u="none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u="none" dirty="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sz="950" b="1" u="none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u="none" dirty="0">
                <a:solidFill>
                  <a:srgbClr val="FFFFFF"/>
                </a:solidFill>
                <a:latin typeface="Century Gothic"/>
                <a:cs typeface="Century Gothic"/>
              </a:rPr>
              <a:t>just</a:t>
            </a:r>
            <a:r>
              <a:rPr sz="950" b="1" u="none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u="none" dirty="0">
                <a:solidFill>
                  <a:srgbClr val="FFFFFF"/>
                </a:solidFill>
                <a:latin typeface="Century Gothic"/>
                <a:cs typeface="Century Gothic"/>
              </a:rPr>
              <a:t>walking</a:t>
            </a:r>
            <a:r>
              <a:rPr sz="950" b="1" u="none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u="none" spc="-10" dirty="0">
                <a:solidFill>
                  <a:srgbClr val="FFFFFF"/>
                </a:solidFill>
                <a:latin typeface="Century Gothic"/>
                <a:cs typeface="Century Gothic"/>
              </a:rPr>
              <a:t>through!)</a:t>
            </a:r>
            <a:endParaRPr sz="95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500"/>
              </a:spcBef>
              <a:buFont typeface="Wingdings"/>
              <a:buChar char=""/>
              <a:tabLst>
                <a:tab pos="298450" algn="l"/>
              </a:tabLst>
            </a:pP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Reserve</a:t>
            </a:r>
            <a:r>
              <a:rPr sz="95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equipment</a:t>
            </a:r>
            <a:r>
              <a:rPr sz="950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950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advance</a:t>
            </a:r>
            <a:r>
              <a:rPr sz="95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through</a:t>
            </a:r>
            <a:r>
              <a:rPr sz="950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Coworks</a:t>
            </a:r>
            <a:endParaRPr sz="950">
              <a:latin typeface="Century Gothic"/>
              <a:cs typeface="Century Gothic"/>
            </a:endParaRPr>
          </a:p>
          <a:p>
            <a:pPr marL="298450" marR="602615" indent="-286385">
              <a:lnSpc>
                <a:spcPct val="158100"/>
              </a:lnSpc>
              <a:buFont typeface="Wingdings"/>
              <a:buChar char=""/>
              <a:tabLst>
                <a:tab pos="298450" algn="l"/>
              </a:tabLst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Clean</a:t>
            </a:r>
            <a:r>
              <a:rPr sz="950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up</a:t>
            </a:r>
            <a:r>
              <a:rPr sz="950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common</a:t>
            </a:r>
            <a:r>
              <a:rPr sz="9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areas</a:t>
            </a:r>
            <a:r>
              <a:rPr sz="9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after</a:t>
            </a:r>
            <a:r>
              <a:rPr sz="950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use</a:t>
            </a:r>
            <a:r>
              <a:rPr sz="950" spc="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(sinks,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equipment,</a:t>
            </a:r>
            <a:r>
              <a:rPr sz="95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ice</a:t>
            </a:r>
            <a:r>
              <a:rPr sz="950" spc="1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spills)</a:t>
            </a:r>
            <a:endParaRPr sz="95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665"/>
              </a:spcBef>
              <a:buFont typeface="Wingdings"/>
              <a:buChar char=""/>
              <a:tabLst>
                <a:tab pos="298450" algn="l"/>
              </a:tabLst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Clean</a:t>
            </a:r>
            <a:r>
              <a:rPr sz="950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equipment</a:t>
            </a:r>
            <a:r>
              <a:rPr sz="950" spc="1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before</a:t>
            </a:r>
            <a:r>
              <a:rPr sz="950" spc="1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950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after</a:t>
            </a:r>
            <a:r>
              <a:rPr sz="950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Century Gothic"/>
                <a:cs typeface="Century Gothic"/>
              </a:rPr>
              <a:t>use</a:t>
            </a:r>
            <a:endParaRPr sz="95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665"/>
              </a:spcBef>
              <a:buFont typeface="Wingdings"/>
              <a:buChar char=""/>
              <a:tabLst>
                <a:tab pos="298450" algn="l"/>
              </a:tabLst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DO</a:t>
            </a:r>
            <a:r>
              <a:rPr sz="95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950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eat,</a:t>
            </a:r>
            <a:r>
              <a:rPr sz="950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drink,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sz="950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bring</a:t>
            </a:r>
            <a:r>
              <a:rPr sz="950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food</a:t>
            </a:r>
            <a:r>
              <a:rPr sz="950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into</a:t>
            </a:r>
            <a:r>
              <a:rPr sz="950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950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Century Gothic"/>
                <a:cs typeface="Century Gothic"/>
              </a:rPr>
              <a:t>lab</a:t>
            </a:r>
            <a:endParaRPr sz="950">
              <a:latin typeface="Century Gothic"/>
              <a:cs typeface="Century Gothic"/>
            </a:endParaRPr>
          </a:p>
          <a:p>
            <a:pPr marL="298450" marR="5080" indent="-286385">
              <a:lnSpc>
                <a:spcPts val="1810"/>
              </a:lnSpc>
              <a:spcBef>
                <a:spcPts val="165"/>
              </a:spcBef>
              <a:buFont typeface="Wingdings"/>
              <a:buChar char=""/>
              <a:tabLst>
                <a:tab pos="298450" algn="l"/>
              </a:tabLst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DO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950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bring</a:t>
            </a:r>
            <a:r>
              <a:rPr sz="950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hazardous</a:t>
            </a:r>
            <a:r>
              <a:rPr sz="950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material</a:t>
            </a:r>
            <a:r>
              <a:rPr sz="950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sz="950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PPE</a:t>
            </a:r>
            <a:r>
              <a:rPr sz="950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out</a:t>
            </a:r>
            <a:r>
              <a:rPr sz="95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950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sz="950" spc="-20" dirty="0">
                <a:solidFill>
                  <a:srgbClr val="FFFFFF"/>
                </a:solidFill>
                <a:latin typeface="Century Gothic"/>
                <a:cs typeface="Century Gothic"/>
              </a:rPr>
              <a:t>lab.</a:t>
            </a:r>
            <a:endParaRPr sz="95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484"/>
              </a:spcBef>
              <a:buFont typeface="Wingdings"/>
              <a:buChar char=""/>
              <a:tabLst>
                <a:tab pos="298450" algn="l"/>
              </a:tabLst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DO</a:t>
            </a:r>
            <a:r>
              <a:rPr sz="950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9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take</a:t>
            </a:r>
            <a:r>
              <a:rPr sz="95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items</a:t>
            </a:r>
            <a:r>
              <a:rPr sz="950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that</a:t>
            </a:r>
            <a:r>
              <a:rPr sz="950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sz="950" spc="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950" spc="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yours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(except</a:t>
            </a:r>
            <a:endParaRPr sz="950">
              <a:latin typeface="Century Gothic"/>
              <a:cs typeface="Century Gothic"/>
            </a:endParaRPr>
          </a:p>
          <a:p>
            <a:pPr marL="298450">
              <a:lnSpc>
                <a:spcPct val="100000"/>
              </a:lnSpc>
              <a:spcBef>
                <a:spcPts val="660"/>
              </a:spcBef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950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provided</a:t>
            </a:r>
            <a:r>
              <a:rPr sz="950" spc="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consumables)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A235BAE-7D1B-1DE8-309A-E3F4373BBF0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25" smtClean="0"/>
              <a:t>18</a:t>
            </a:fld>
            <a:endParaRPr lang="en-US"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3244" y="148970"/>
            <a:ext cx="3451860" cy="1132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1400"/>
              </a:lnSpc>
              <a:spcBef>
                <a:spcPts val="95"/>
              </a:spcBef>
            </a:pPr>
            <a:r>
              <a:rPr sz="2400" dirty="0">
                <a:solidFill>
                  <a:srgbClr val="FFFFFF"/>
                </a:solidFill>
              </a:rPr>
              <a:t>Environmental</a:t>
            </a:r>
            <a:r>
              <a:rPr sz="2400" spc="-7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Health</a:t>
            </a:r>
            <a:r>
              <a:rPr sz="2400" spc="-40" dirty="0">
                <a:solidFill>
                  <a:srgbClr val="FFFFFF"/>
                </a:solidFill>
              </a:rPr>
              <a:t> </a:t>
            </a:r>
            <a:r>
              <a:rPr sz="2400" spc="-50" dirty="0">
                <a:solidFill>
                  <a:srgbClr val="FFFFFF"/>
                </a:solidFill>
              </a:rPr>
              <a:t>&amp; </a:t>
            </a:r>
            <a:r>
              <a:rPr sz="2400" dirty="0">
                <a:solidFill>
                  <a:srgbClr val="FFFFFF"/>
                </a:solidFill>
              </a:rPr>
              <a:t>Safety</a:t>
            </a:r>
            <a:r>
              <a:rPr sz="2400" spc="-15" dirty="0">
                <a:solidFill>
                  <a:srgbClr val="FFFFFF"/>
                </a:solidFill>
              </a:rPr>
              <a:t> </a:t>
            </a:r>
            <a:r>
              <a:rPr sz="2400" spc="-20" dirty="0">
                <a:solidFill>
                  <a:srgbClr val="FFFFFF"/>
                </a:solidFill>
              </a:rPr>
              <a:t>(EHS)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563244" y="1414399"/>
            <a:ext cx="3568700" cy="29578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i="1" dirty="0">
                <a:solidFill>
                  <a:srgbClr val="171717"/>
                </a:solidFill>
                <a:latin typeface="Century Gothic"/>
                <a:cs typeface="Century Gothic"/>
              </a:rPr>
              <a:t>We</a:t>
            </a:r>
            <a:r>
              <a:rPr sz="2000" i="1" spc="-60" dirty="0">
                <a:solidFill>
                  <a:srgbClr val="171717"/>
                </a:solidFill>
                <a:latin typeface="Century Gothic"/>
                <a:cs typeface="Century Gothic"/>
              </a:rPr>
              <a:t> </a:t>
            </a:r>
            <a:r>
              <a:rPr sz="2000" i="1" dirty="0">
                <a:solidFill>
                  <a:srgbClr val="171717"/>
                </a:solidFill>
                <a:latin typeface="Century Gothic"/>
                <a:cs typeface="Century Gothic"/>
              </a:rPr>
              <a:t>are</a:t>
            </a:r>
            <a:r>
              <a:rPr sz="2000" i="1" spc="-55" dirty="0">
                <a:solidFill>
                  <a:srgbClr val="171717"/>
                </a:solidFill>
                <a:latin typeface="Century Gothic"/>
                <a:cs typeface="Century Gothic"/>
              </a:rPr>
              <a:t> </a:t>
            </a:r>
            <a:r>
              <a:rPr sz="2000" i="1" dirty="0">
                <a:solidFill>
                  <a:srgbClr val="171717"/>
                </a:solidFill>
                <a:latin typeface="Century Gothic"/>
                <a:cs typeface="Century Gothic"/>
              </a:rPr>
              <a:t>committed</a:t>
            </a:r>
            <a:r>
              <a:rPr sz="2000" i="1" spc="-50" dirty="0">
                <a:solidFill>
                  <a:srgbClr val="171717"/>
                </a:solidFill>
                <a:latin typeface="Century Gothic"/>
                <a:cs typeface="Century Gothic"/>
              </a:rPr>
              <a:t> </a:t>
            </a:r>
            <a:r>
              <a:rPr sz="2000" i="1" dirty="0">
                <a:solidFill>
                  <a:srgbClr val="171717"/>
                </a:solidFill>
                <a:latin typeface="Century Gothic"/>
                <a:cs typeface="Century Gothic"/>
              </a:rPr>
              <a:t>to</a:t>
            </a:r>
            <a:r>
              <a:rPr sz="2000" i="1" spc="10" dirty="0">
                <a:solidFill>
                  <a:srgbClr val="171717"/>
                </a:solidFill>
                <a:latin typeface="Century Gothic"/>
                <a:cs typeface="Century Gothic"/>
              </a:rPr>
              <a:t> </a:t>
            </a:r>
            <a:r>
              <a:rPr sz="2000" i="1" spc="-10" dirty="0">
                <a:solidFill>
                  <a:srgbClr val="171717"/>
                </a:solidFill>
                <a:latin typeface="Century Gothic"/>
                <a:cs typeface="Century Gothic"/>
              </a:rPr>
              <a:t>safety!</a:t>
            </a:r>
            <a:endParaRPr sz="2000">
              <a:latin typeface="Century Gothic"/>
              <a:cs typeface="Century Gothic"/>
            </a:endParaRPr>
          </a:p>
          <a:p>
            <a:pPr marL="298450" marR="186055" indent="-286385">
              <a:lnSpc>
                <a:spcPct val="148700"/>
              </a:lnSpc>
              <a:spcBef>
                <a:spcPts val="1235"/>
              </a:spcBef>
              <a:buFont typeface="Wingdings"/>
              <a:buChar char=""/>
              <a:tabLst>
                <a:tab pos="298450" algn="l"/>
              </a:tabLst>
            </a:pP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1200" b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residents must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complete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online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safety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training</a:t>
            </a:r>
            <a:r>
              <a:rPr sz="12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2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be</a:t>
            </a:r>
            <a:r>
              <a:rPr sz="12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familiar</a:t>
            </a:r>
            <a:r>
              <a:rPr sz="12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with</a:t>
            </a:r>
            <a:r>
              <a:rPr sz="12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EH&amp;S</a:t>
            </a:r>
            <a:r>
              <a:rPr sz="12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policies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2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procedures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(MediaLab)</a:t>
            </a:r>
            <a:endParaRPr sz="1200">
              <a:latin typeface="Century Gothic"/>
              <a:cs typeface="Century Gothic"/>
            </a:endParaRPr>
          </a:p>
          <a:p>
            <a:pPr marL="298450" marR="266700" indent="-286385">
              <a:lnSpc>
                <a:spcPct val="151200"/>
              </a:lnSpc>
              <a:buFont typeface="Wingdings"/>
              <a:buChar char=""/>
              <a:tabLst>
                <a:tab pos="298450" algn="l"/>
              </a:tabLst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Fill</a:t>
            </a:r>
            <a:r>
              <a:rPr sz="12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out</a:t>
            </a:r>
            <a:r>
              <a:rPr sz="12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12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safety</a:t>
            </a:r>
            <a:r>
              <a:rPr sz="12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training</a:t>
            </a:r>
            <a:r>
              <a:rPr sz="12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 emergency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contact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form</a:t>
            </a:r>
            <a:r>
              <a:rPr sz="12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that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12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12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our</a:t>
            </a:r>
            <a:r>
              <a:rPr sz="12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website</a:t>
            </a:r>
            <a:endParaRPr sz="1200">
              <a:latin typeface="Century Gothic"/>
              <a:cs typeface="Century Gothic"/>
            </a:endParaRPr>
          </a:p>
          <a:p>
            <a:pPr marL="298450" marR="289560" indent="-286385">
              <a:lnSpc>
                <a:spcPct val="146000"/>
              </a:lnSpc>
              <a:spcBef>
                <a:spcPts val="80"/>
              </a:spcBef>
              <a:buFont typeface="Wingdings"/>
              <a:buChar char=""/>
              <a:tabLst>
                <a:tab pos="298450" algn="l"/>
              </a:tabLst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PPE</a:t>
            </a:r>
            <a:r>
              <a:rPr sz="12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 required</a:t>
            </a:r>
            <a:r>
              <a:rPr sz="12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(lab</a:t>
            </a:r>
            <a:r>
              <a:rPr sz="12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coat</a:t>
            </a:r>
            <a:r>
              <a:rPr sz="12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2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glasses)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AT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12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TIMES</a:t>
            </a:r>
            <a:r>
              <a:rPr sz="1200" b="1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while</a:t>
            </a:r>
            <a:r>
              <a:rPr sz="12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entury Gothic"/>
                <a:cs typeface="Century Gothic"/>
              </a:rPr>
              <a:t>lab!</a:t>
            </a:r>
            <a:endParaRPr sz="120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740"/>
              </a:spcBef>
              <a:buFont typeface="Wingdings"/>
              <a:buChar char=""/>
              <a:tabLst>
                <a:tab pos="298450" algn="l"/>
              </a:tabLst>
            </a:pP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NO</a:t>
            </a:r>
            <a:r>
              <a:rPr sz="12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open</a:t>
            </a:r>
            <a:r>
              <a:rPr sz="12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toe </a:t>
            </a:r>
            <a:r>
              <a:rPr sz="1200" spc="-20" dirty="0">
                <a:solidFill>
                  <a:srgbClr val="FFFFFF"/>
                </a:solidFill>
                <a:latin typeface="Century Gothic"/>
                <a:cs typeface="Century Gothic"/>
              </a:rPr>
              <a:t>shoes</a:t>
            </a:r>
            <a:endParaRPr sz="120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740"/>
              </a:spcBef>
              <a:buFont typeface="Wingdings"/>
              <a:buChar char=""/>
              <a:tabLst>
                <a:tab pos="298450" algn="l"/>
              </a:tabLst>
            </a:pP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NO</a:t>
            </a:r>
            <a:r>
              <a:rPr sz="12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shorts</a:t>
            </a:r>
            <a:r>
              <a:rPr sz="12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sz="12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short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skirts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81275" y="0"/>
            <a:ext cx="6562725" cy="5143500"/>
            <a:chOff x="2581275" y="0"/>
            <a:chExt cx="6562725" cy="51435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0" y="0"/>
              <a:ext cx="4572000" cy="51434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1275" y="3819524"/>
              <a:ext cx="847725" cy="84772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95675" y="4171949"/>
              <a:ext cx="762000" cy="7715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92246" y="3520566"/>
              <a:ext cx="717295" cy="717283"/>
            </a:xfrm>
            <a:prstGeom prst="rect">
              <a:avLst/>
            </a:prstGeom>
          </p:spPr>
        </p:pic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04DBE76-F2DC-4493-11A0-35805CF14FA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25" smtClean="0"/>
              <a:t>19</a:t>
            </a:fld>
            <a:endParaRPr lang="en-US"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90950" y="1676400"/>
            <a:ext cx="28575" cy="2028825"/>
          </a:xfrm>
          <a:custGeom>
            <a:avLst/>
            <a:gdLst/>
            <a:ahLst/>
            <a:cxnLst/>
            <a:rect l="l" t="t" r="r" b="b"/>
            <a:pathLst>
              <a:path w="28575" h="2028825">
                <a:moveTo>
                  <a:pt x="28575" y="0"/>
                </a:moveTo>
                <a:lnTo>
                  <a:pt x="0" y="0"/>
                </a:lnTo>
                <a:lnTo>
                  <a:pt x="0" y="2028825"/>
                </a:lnTo>
                <a:lnTo>
                  <a:pt x="28575" y="2028825"/>
                </a:lnTo>
                <a:lnTo>
                  <a:pt x="28575" y="0"/>
                </a:lnTo>
                <a:close/>
              </a:path>
            </a:pathLst>
          </a:custGeom>
          <a:solidFill>
            <a:srgbClr val="0D969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5613" y="2259902"/>
            <a:ext cx="2439627" cy="6362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876799"/>
            <a:ext cx="9143999" cy="2666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53915" y="1297686"/>
            <a:ext cx="4269105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00" dirty="0"/>
              <a:t>Onboarding</a:t>
            </a:r>
            <a:r>
              <a:rPr sz="3300" spc="-45" dirty="0"/>
              <a:t> </a:t>
            </a:r>
            <a:r>
              <a:rPr sz="3300" spc="-10" dirty="0"/>
              <a:t>Agenda</a:t>
            </a:r>
            <a:endParaRPr sz="3300"/>
          </a:p>
        </p:txBody>
      </p:sp>
      <p:sp>
        <p:nvSpPr>
          <p:cNvPr id="6" name="object 6"/>
          <p:cNvSpPr txBox="1"/>
          <p:nvPr/>
        </p:nvSpPr>
        <p:spPr>
          <a:xfrm>
            <a:off x="4153915" y="1890077"/>
            <a:ext cx="3526154" cy="19513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12750" indent="-400050">
              <a:lnSpc>
                <a:spcPct val="100000"/>
              </a:lnSpc>
              <a:spcBef>
                <a:spcPts val="125"/>
              </a:spcBef>
              <a:buAutoNum type="romanUcPeriod"/>
              <a:tabLst>
                <a:tab pos="412750" algn="l"/>
              </a:tabLst>
            </a:pP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About</a:t>
            </a:r>
            <a:r>
              <a:rPr sz="1400" spc="-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BioLabs</a:t>
            </a:r>
            <a:r>
              <a:rPr sz="1400" spc="-4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and</a:t>
            </a:r>
            <a:r>
              <a:rPr sz="1400" spc="-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our</a:t>
            </a:r>
            <a:r>
              <a:rPr sz="1400" spc="1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4E5869"/>
                </a:solidFill>
                <a:latin typeface="Century Gothic"/>
                <a:cs typeface="Century Gothic"/>
              </a:rPr>
              <a:t>Staff</a:t>
            </a:r>
            <a:endParaRPr sz="1400">
              <a:latin typeface="Century Gothic"/>
              <a:cs typeface="Century Gothic"/>
            </a:endParaRPr>
          </a:p>
          <a:p>
            <a:pPr marL="412750" indent="-400050">
              <a:lnSpc>
                <a:spcPts val="1670"/>
              </a:lnSpc>
              <a:spcBef>
                <a:spcPts val="50"/>
              </a:spcBef>
              <a:buAutoNum type="romanUcPeriod"/>
              <a:tabLst>
                <a:tab pos="412750" algn="l"/>
              </a:tabLst>
            </a:pP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Benefits</a:t>
            </a:r>
            <a:r>
              <a:rPr sz="1400" spc="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and</a:t>
            </a:r>
            <a:r>
              <a:rPr sz="1400" spc="-4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4E5869"/>
                </a:solidFill>
                <a:latin typeface="Century Gothic"/>
                <a:cs typeface="Century Gothic"/>
              </a:rPr>
              <a:t>Perks</a:t>
            </a:r>
            <a:endParaRPr sz="1400">
              <a:latin typeface="Century Gothic"/>
              <a:cs typeface="Century Gothic"/>
            </a:endParaRPr>
          </a:p>
          <a:p>
            <a:pPr marL="412750" indent="-400050">
              <a:lnSpc>
                <a:spcPts val="1655"/>
              </a:lnSpc>
              <a:buAutoNum type="romanUcPeriod"/>
              <a:tabLst>
                <a:tab pos="412750" algn="l"/>
              </a:tabLst>
            </a:pP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Virtual</a:t>
            </a:r>
            <a:r>
              <a:rPr sz="1400" spc="-2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4E5869"/>
                </a:solidFill>
                <a:latin typeface="Century Gothic"/>
                <a:cs typeface="Century Gothic"/>
              </a:rPr>
              <a:t>Platforms</a:t>
            </a:r>
            <a:endParaRPr sz="1400">
              <a:latin typeface="Century Gothic"/>
              <a:cs typeface="Century Gothic"/>
            </a:endParaRPr>
          </a:p>
          <a:p>
            <a:pPr marL="412750" indent="-400050">
              <a:lnSpc>
                <a:spcPts val="1664"/>
              </a:lnSpc>
              <a:buAutoNum type="romanUcPeriod"/>
              <a:tabLst>
                <a:tab pos="412750" algn="l"/>
              </a:tabLst>
            </a:pP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Capital</a:t>
            </a:r>
            <a:r>
              <a:rPr sz="1400" spc="-7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4E5869"/>
                </a:solidFill>
                <a:latin typeface="Century Gothic"/>
                <a:cs typeface="Century Gothic"/>
              </a:rPr>
              <a:t>Connections</a:t>
            </a:r>
            <a:endParaRPr sz="1400">
              <a:latin typeface="Century Gothic"/>
              <a:cs typeface="Century Gothic"/>
            </a:endParaRPr>
          </a:p>
          <a:p>
            <a:pPr marL="412750" indent="-400050">
              <a:lnSpc>
                <a:spcPts val="1664"/>
              </a:lnSpc>
              <a:spcBef>
                <a:spcPts val="45"/>
              </a:spcBef>
              <a:buAutoNum type="romanUcPeriod"/>
              <a:tabLst>
                <a:tab pos="412750" algn="l"/>
              </a:tabLst>
            </a:pP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Exclusive</a:t>
            </a:r>
            <a:r>
              <a:rPr sz="1400" spc="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4E5869"/>
                </a:solidFill>
                <a:latin typeface="Century Gothic"/>
                <a:cs typeface="Century Gothic"/>
              </a:rPr>
              <a:t>Memberships</a:t>
            </a:r>
            <a:endParaRPr sz="1400">
              <a:latin typeface="Century Gothic"/>
              <a:cs typeface="Century Gothic"/>
            </a:endParaRPr>
          </a:p>
          <a:p>
            <a:pPr marL="412750" indent="-400050">
              <a:lnSpc>
                <a:spcPts val="1664"/>
              </a:lnSpc>
              <a:buAutoNum type="romanUcPeriod"/>
              <a:tabLst>
                <a:tab pos="412750" algn="l"/>
              </a:tabLst>
            </a:pP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Centralized</a:t>
            </a:r>
            <a:r>
              <a:rPr sz="1400" spc="-2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and</a:t>
            </a:r>
            <a:r>
              <a:rPr sz="1400" spc="-2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Group</a:t>
            </a:r>
            <a:r>
              <a:rPr sz="1400" spc="-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4E5869"/>
                </a:solidFill>
                <a:latin typeface="Century Gothic"/>
                <a:cs typeface="Century Gothic"/>
              </a:rPr>
              <a:t>Purchasing</a:t>
            </a:r>
            <a:endParaRPr sz="1400">
              <a:latin typeface="Century Gothic"/>
              <a:cs typeface="Century Gothic"/>
            </a:endParaRPr>
          </a:p>
          <a:p>
            <a:pPr marL="412750" indent="-400050">
              <a:lnSpc>
                <a:spcPts val="1664"/>
              </a:lnSpc>
              <a:spcBef>
                <a:spcPts val="50"/>
              </a:spcBef>
              <a:buAutoNum type="romanUcPeriod"/>
              <a:tabLst>
                <a:tab pos="412750" algn="l"/>
              </a:tabLst>
            </a:pP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Site</a:t>
            </a:r>
            <a:r>
              <a:rPr sz="1400" spc="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4E5869"/>
                </a:solidFill>
                <a:latin typeface="Century Gothic"/>
                <a:cs typeface="Century Gothic"/>
              </a:rPr>
              <a:t>Policies</a:t>
            </a:r>
            <a:r>
              <a:rPr sz="1400" spc="-4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and</a:t>
            </a:r>
            <a:r>
              <a:rPr sz="1400" spc="-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Best</a:t>
            </a:r>
            <a:r>
              <a:rPr sz="1400" spc="-4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4E5869"/>
                </a:solidFill>
                <a:latin typeface="Century Gothic"/>
                <a:cs typeface="Century Gothic"/>
              </a:rPr>
              <a:t>Practices</a:t>
            </a:r>
            <a:endParaRPr sz="1400">
              <a:latin typeface="Century Gothic"/>
              <a:cs typeface="Century Gothic"/>
            </a:endParaRPr>
          </a:p>
          <a:p>
            <a:pPr marL="411480" indent="-398780">
              <a:lnSpc>
                <a:spcPts val="1650"/>
              </a:lnSpc>
              <a:buAutoNum type="romanUcPeriod"/>
              <a:tabLst>
                <a:tab pos="411480" algn="l"/>
              </a:tabLst>
            </a:pP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Environmental</a:t>
            </a:r>
            <a:r>
              <a:rPr sz="1400" spc="-1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Health &amp;</a:t>
            </a:r>
            <a:r>
              <a:rPr sz="1400" spc="-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Safety</a:t>
            </a:r>
            <a:r>
              <a:rPr sz="14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4E5869"/>
                </a:solidFill>
                <a:latin typeface="Century Gothic"/>
                <a:cs typeface="Century Gothic"/>
              </a:rPr>
              <a:t>(EHS)</a:t>
            </a:r>
            <a:endParaRPr sz="1400">
              <a:latin typeface="Century Gothic"/>
              <a:cs typeface="Century Gothic"/>
            </a:endParaRPr>
          </a:p>
          <a:p>
            <a:pPr marL="412750" indent="-400050">
              <a:lnSpc>
                <a:spcPts val="1664"/>
              </a:lnSpc>
              <a:buAutoNum type="romanUcPeriod"/>
              <a:tabLst>
                <a:tab pos="412750" algn="l"/>
              </a:tabLst>
            </a:pP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Facility</a:t>
            </a:r>
            <a:r>
              <a:rPr sz="1400" spc="-4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Overview</a:t>
            </a:r>
            <a:r>
              <a:rPr sz="1400" spc="-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and</a:t>
            </a:r>
            <a:r>
              <a:rPr sz="1400" spc="-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4E5869"/>
                </a:solidFill>
                <a:latin typeface="Century Gothic"/>
                <a:cs typeface="Century Gothic"/>
              </a:rPr>
              <a:t>Parking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4517" y="4938712"/>
            <a:ext cx="2498090" cy="16222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  <a:hlinkClick r:id="rId4"/>
              </a:rPr>
              <a:t>www.biolabs.io</a:t>
            </a:r>
            <a:r>
              <a:rPr sz="9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</a:t>
            </a:r>
            <a:endParaRPr sz="950" dirty="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44230" y="4943475"/>
            <a:ext cx="9461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50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endParaRPr sz="9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2575" y="0"/>
              <a:ext cx="3562350" cy="37338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64883" y="547369"/>
            <a:ext cx="116522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10" dirty="0">
                <a:solidFill>
                  <a:srgbClr val="FFFFFF"/>
                </a:solidFill>
              </a:rPr>
              <a:t>Storage</a:t>
            </a:r>
            <a:endParaRPr sz="2400"/>
          </a:p>
        </p:txBody>
      </p:sp>
      <p:grpSp>
        <p:nvGrpSpPr>
          <p:cNvPr id="6" name="object 6"/>
          <p:cNvGrpSpPr/>
          <p:nvPr/>
        </p:nvGrpSpPr>
        <p:grpSpPr>
          <a:xfrm>
            <a:off x="6181725" y="114300"/>
            <a:ext cx="1957705" cy="5051425"/>
            <a:chOff x="6181725" y="114300"/>
            <a:chExt cx="1957705" cy="505142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24675" y="114300"/>
              <a:ext cx="438150" cy="4857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81725" y="3714813"/>
              <a:ext cx="1957451" cy="142868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67450" y="3848100"/>
              <a:ext cx="1743075" cy="127635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46876" y="3827462"/>
              <a:ext cx="1784350" cy="1317625"/>
            </a:xfrm>
            <a:custGeom>
              <a:avLst/>
              <a:gdLst/>
              <a:ahLst/>
              <a:cxnLst/>
              <a:rect l="l" t="t" r="r" b="b"/>
              <a:pathLst>
                <a:path w="1784350" h="1317625">
                  <a:moveTo>
                    <a:pt x="0" y="1317625"/>
                  </a:moveTo>
                  <a:lnTo>
                    <a:pt x="1784350" y="1317625"/>
                  </a:lnTo>
                  <a:lnTo>
                    <a:pt x="1784350" y="0"/>
                  </a:lnTo>
                  <a:lnTo>
                    <a:pt x="0" y="0"/>
                  </a:lnTo>
                  <a:lnTo>
                    <a:pt x="0" y="1317625"/>
                  </a:lnTo>
                  <a:close/>
                </a:path>
              </a:pathLst>
            </a:custGeom>
            <a:ln w="412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446395" y="1032938"/>
            <a:ext cx="3471545" cy="211010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725"/>
              </a:spcBef>
              <a:buFont typeface="Wingdings"/>
              <a:buChar char=""/>
              <a:tabLst>
                <a:tab pos="183515" algn="l"/>
              </a:tabLst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950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following</a:t>
            </a:r>
            <a:r>
              <a:rPr sz="950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storage</a:t>
            </a:r>
            <a:r>
              <a:rPr sz="950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950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allocated</a:t>
            </a:r>
            <a:r>
              <a:rPr sz="950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950" spc="1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each</a:t>
            </a:r>
            <a:r>
              <a:rPr sz="950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company:</a:t>
            </a:r>
            <a:endParaRPr sz="950">
              <a:latin typeface="Century Gothic"/>
              <a:cs typeface="Century Gothic"/>
            </a:endParaRPr>
          </a:p>
          <a:p>
            <a:pPr marL="640715" lvl="1" indent="-170815">
              <a:lnSpc>
                <a:spcPct val="100000"/>
              </a:lnSpc>
              <a:spcBef>
                <a:spcPts val="565"/>
              </a:spcBef>
              <a:buFont typeface="Wingdings"/>
              <a:buChar char=""/>
              <a:tabLst>
                <a:tab pos="640715" algn="l"/>
              </a:tabLst>
            </a:pP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9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shelves</a:t>
            </a:r>
            <a:r>
              <a:rPr sz="9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large</a:t>
            </a:r>
            <a:r>
              <a:rPr sz="9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4C</a:t>
            </a:r>
            <a:r>
              <a:rPr sz="9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entury Gothic"/>
                <a:cs typeface="Century Gothic"/>
              </a:rPr>
              <a:t>fridge</a:t>
            </a:r>
            <a:endParaRPr sz="900">
              <a:latin typeface="Century Gothic"/>
              <a:cs typeface="Century Gothic"/>
            </a:endParaRPr>
          </a:p>
          <a:p>
            <a:pPr marL="640715" lvl="1" indent="-170815">
              <a:lnSpc>
                <a:spcPct val="100000"/>
              </a:lnSpc>
              <a:spcBef>
                <a:spcPts val="570"/>
              </a:spcBef>
              <a:buFont typeface="Wingdings"/>
              <a:buChar char=""/>
              <a:tabLst>
                <a:tab pos="640715" algn="l"/>
              </a:tabLst>
            </a:pP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1 shelf</a:t>
            </a:r>
            <a:r>
              <a:rPr sz="9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9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–20 </a:t>
            </a:r>
            <a:r>
              <a:rPr sz="900" spc="-10" dirty="0">
                <a:solidFill>
                  <a:srgbClr val="FFFFFF"/>
                </a:solidFill>
                <a:latin typeface="Century Gothic"/>
                <a:cs typeface="Century Gothic"/>
              </a:rPr>
              <a:t>freezer</a:t>
            </a:r>
            <a:endParaRPr sz="900">
              <a:latin typeface="Century Gothic"/>
              <a:cs typeface="Century Gothic"/>
            </a:endParaRPr>
          </a:p>
          <a:p>
            <a:pPr marL="641350" lvl="1" indent="-171450">
              <a:lnSpc>
                <a:spcPct val="100000"/>
              </a:lnSpc>
              <a:spcBef>
                <a:spcPts val="500"/>
              </a:spcBef>
              <a:buFont typeface="Wingdings"/>
              <a:buChar char=""/>
              <a:tabLst>
                <a:tab pos="641350" algn="l"/>
              </a:tabLst>
            </a:pP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9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shelf/row</a:t>
            </a:r>
            <a:r>
              <a:rPr sz="9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90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–80</a:t>
            </a:r>
            <a:r>
              <a:rPr sz="9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entury Gothic"/>
                <a:cs typeface="Century Gothic"/>
              </a:rPr>
              <a:t>freezer</a:t>
            </a:r>
            <a:endParaRPr sz="900">
              <a:latin typeface="Century Gothic"/>
              <a:cs typeface="Century Gothic"/>
            </a:endParaRPr>
          </a:p>
          <a:p>
            <a:pPr marL="641350" lvl="1" indent="-17145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641350" algn="l"/>
              </a:tabLst>
            </a:pP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9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shelf</a:t>
            </a:r>
            <a:r>
              <a:rPr sz="9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9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small</a:t>
            </a:r>
            <a:r>
              <a:rPr sz="9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–20</a:t>
            </a:r>
            <a:r>
              <a:rPr sz="9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freezer</a:t>
            </a:r>
            <a:r>
              <a:rPr sz="9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(1</a:t>
            </a:r>
            <a:r>
              <a:rPr sz="9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freezer</a:t>
            </a:r>
            <a:r>
              <a:rPr sz="9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9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split</a:t>
            </a:r>
            <a:r>
              <a:rPr sz="90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entury Gothic"/>
                <a:cs typeface="Century Gothic"/>
              </a:rPr>
              <a:t>between</a:t>
            </a:r>
            <a:endParaRPr sz="900">
              <a:latin typeface="Century Gothic"/>
              <a:cs typeface="Century Gothic"/>
            </a:endParaRPr>
          </a:p>
          <a:p>
            <a:pPr marL="641350">
              <a:lnSpc>
                <a:spcPct val="100000"/>
              </a:lnSpc>
              <a:spcBef>
                <a:spcPts val="570"/>
              </a:spcBef>
            </a:pP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9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entury Gothic"/>
                <a:cs typeface="Century Gothic"/>
              </a:rPr>
              <a:t>companies)</a:t>
            </a:r>
            <a:endParaRPr sz="900">
              <a:latin typeface="Century Gothic"/>
              <a:cs typeface="Century Gothic"/>
            </a:endParaRPr>
          </a:p>
          <a:p>
            <a:pPr marL="640080" marR="47625" lvl="1" indent="-170815">
              <a:lnSpc>
                <a:spcPts val="1650"/>
              </a:lnSpc>
              <a:spcBef>
                <a:spcPts val="80"/>
              </a:spcBef>
              <a:buFont typeface="Wingdings"/>
              <a:buChar char=""/>
              <a:tabLst>
                <a:tab pos="641350" algn="l"/>
              </a:tabLst>
            </a:pP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9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shelf</a:t>
            </a:r>
            <a:r>
              <a:rPr sz="9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9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small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entury Gothic"/>
                <a:cs typeface="Century Gothic"/>
              </a:rPr>
              <a:t>4C</a:t>
            </a:r>
            <a:r>
              <a:rPr sz="9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fridge</a:t>
            </a:r>
            <a:r>
              <a:rPr sz="90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(1</a:t>
            </a:r>
            <a:r>
              <a:rPr sz="9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fridge</a:t>
            </a:r>
            <a:r>
              <a:rPr sz="9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9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split</a:t>
            </a:r>
            <a:r>
              <a:rPr sz="90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entury Gothic"/>
                <a:cs typeface="Century Gothic"/>
              </a:rPr>
              <a:t>between</a:t>
            </a:r>
            <a:r>
              <a:rPr sz="900" spc="-50" dirty="0">
                <a:solidFill>
                  <a:srgbClr val="FFFFFF"/>
                </a:solidFill>
                <a:latin typeface="Century Gothic"/>
                <a:cs typeface="Century Gothic"/>
              </a:rPr>
              <a:t> 2</a:t>
            </a:r>
            <a:r>
              <a:rPr sz="900" spc="-10" dirty="0">
                <a:solidFill>
                  <a:srgbClr val="FFFFFF"/>
                </a:solidFill>
                <a:latin typeface="Century Gothic"/>
                <a:cs typeface="Century Gothic"/>
              </a:rPr>
              <a:t> 	companies)</a:t>
            </a:r>
            <a:endParaRPr sz="900">
              <a:latin typeface="Century Gothic"/>
              <a:cs typeface="Century Gothic"/>
            </a:endParaRPr>
          </a:p>
          <a:p>
            <a:pPr marL="641350" lvl="1" indent="-171450">
              <a:lnSpc>
                <a:spcPct val="100000"/>
              </a:lnSpc>
              <a:spcBef>
                <a:spcPts val="350"/>
              </a:spcBef>
              <a:buFont typeface="Wingdings"/>
              <a:buChar char=""/>
              <a:tabLst>
                <a:tab pos="641350" algn="l"/>
              </a:tabLst>
            </a:pP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Shelving</a:t>
            </a:r>
            <a:r>
              <a:rPr sz="9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above</a:t>
            </a:r>
            <a:r>
              <a:rPr sz="9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Century Gothic"/>
                <a:cs typeface="Century Gothic"/>
              </a:rPr>
              <a:t>bench</a:t>
            </a:r>
            <a:endParaRPr sz="900">
              <a:latin typeface="Century Gothic"/>
              <a:cs typeface="Century Gothic"/>
            </a:endParaRPr>
          </a:p>
          <a:p>
            <a:pPr marL="641350" lvl="1" indent="-17145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641350" algn="l"/>
              </a:tabLst>
            </a:pP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9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metal</a:t>
            </a:r>
            <a:r>
              <a:rPr sz="9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shelf</a:t>
            </a:r>
            <a:r>
              <a:rPr sz="9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9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lab</a:t>
            </a:r>
            <a:r>
              <a:rPr sz="9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or storage</a:t>
            </a:r>
            <a:r>
              <a:rPr sz="900" spc="-20" dirty="0">
                <a:solidFill>
                  <a:srgbClr val="FFFFFF"/>
                </a:solidFill>
                <a:latin typeface="Century Gothic"/>
                <a:cs typeface="Century Gothic"/>
              </a:rPr>
              <a:t> room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92C846A-E207-77F9-A8AB-71D877A9AB8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25" smtClean="0"/>
              <a:t>20</a:t>
            </a:fld>
            <a:endParaRPr lang="en-US"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9649" y="412551"/>
            <a:ext cx="356152" cy="4375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Data</a:t>
            </a:r>
            <a:r>
              <a:rPr spc="-60" dirty="0"/>
              <a:t> </a:t>
            </a:r>
            <a:r>
              <a:rPr dirty="0"/>
              <a:t>Removal</a:t>
            </a:r>
            <a:r>
              <a:rPr spc="-75" dirty="0"/>
              <a:t> </a:t>
            </a:r>
            <a:r>
              <a:rPr dirty="0"/>
              <a:t>from</a:t>
            </a:r>
            <a:r>
              <a:rPr spc="-75" dirty="0"/>
              <a:t> </a:t>
            </a:r>
            <a:r>
              <a:rPr spc="-10" dirty="0"/>
              <a:t>Equipment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900" y="1395412"/>
            <a:ext cx="3685540" cy="12299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98450" marR="5080" indent="-286385">
              <a:lnSpc>
                <a:spcPct val="100899"/>
              </a:lnSpc>
              <a:spcBef>
                <a:spcPts val="80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BioLabs</a:t>
            </a:r>
            <a:r>
              <a:rPr sz="1800" spc="-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removes</a:t>
            </a:r>
            <a:r>
              <a:rPr sz="1800" spc="-5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data</a:t>
            </a:r>
            <a:r>
              <a:rPr sz="1800" spc="-6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4E5869"/>
                </a:solidFill>
                <a:latin typeface="Century Gothic"/>
                <a:cs typeface="Century Gothic"/>
              </a:rPr>
              <a:t>from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equipment</a:t>
            </a:r>
            <a:r>
              <a:rPr sz="18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during</a:t>
            </a:r>
            <a:r>
              <a:rPr sz="18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last</a:t>
            </a:r>
            <a:r>
              <a:rPr sz="18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week</a:t>
            </a:r>
            <a:r>
              <a:rPr sz="1800" spc="-3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4E5869"/>
                </a:solidFill>
                <a:latin typeface="Century Gothic"/>
                <a:cs typeface="Century Gothic"/>
              </a:rPr>
              <a:t>of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every</a:t>
            </a:r>
            <a:r>
              <a:rPr sz="1800" spc="-6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4E5869"/>
                </a:solidFill>
                <a:latin typeface="Century Gothic"/>
                <a:cs typeface="Century Gothic"/>
              </a:rPr>
              <a:t>month</a:t>
            </a:r>
            <a:endParaRPr sz="1800">
              <a:latin typeface="Century Gothic"/>
              <a:cs typeface="Century Gothic"/>
            </a:endParaRPr>
          </a:p>
          <a:p>
            <a:pPr marL="641350" lvl="1" indent="-285750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tabLst>
                <a:tab pos="641350" algn="l"/>
              </a:tabLst>
            </a:pPr>
            <a:r>
              <a:rPr sz="1550" dirty="0">
                <a:solidFill>
                  <a:srgbClr val="4E5869"/>
                </a:solidFill>
                <a:latin typeface="Century Gothic"/>
                <a:cs typeface="Century Gothic"/>
              </a:rPr>
              <a:t>Protocols</a:t>
            </a:r>
            <a:r>
              <a:rPr sz="1550" spc="13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E5869"/>
                </a:solidFill>
                <a:latin typeface="Century Gothic"/>
                <a:cs typeface="Century Gothic"/>
              </a:rPr>
              <a:t>remain</a:t>
            </a:r>
            <a:r>
              <a:rPr sz="1550" spc="16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E5869"/>
                </a:solidFill>
                <a:latin typeface="Century Gothic"/>
                <a:cs typeface="Century Gothic"/>
              </a:rPr>
              <a:t>on</a:t>
            </a:r>
            <a:r>
              <a:rPr sz="1550" spc="17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4E5869"/>
                </a:solidFill>
                <a:latin typeface="Century Gothic"/>
                <a:cs typeface="Century Gothic"/>
              </a:rPr>
              <a:t>instrument</a:t>
            </a:r>
            <a:endParaRPr sz="1550">
              <a:latin typeface="Century Gothic"/>
              <a:cs typeface="Century Gothic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96775" y="1701958"/>
            <a:ext cx="2910762" cy="203463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84517" y="4834890"/>
            <a:ext cx="219011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biolabs.io</a:t>
            </a:r>
            <a:r>
              <a:rPr sz="95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reserved.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A72F3B-0AF8-DA88-E55C-8B80679070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355965" y="4921885"/>
            <a:ext cx="223520" cy="277186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25" smtClean="0"/>
              <a:t>21</a:t>
            </a:fld>
            <a:endParaRPr lang="en-US"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3686175"/>
            <a:chOff x="0" y="0"/>
            <a:chExt cx="9144000" cy="3686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36861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367665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3273" y="4110611"/>
            <a:ext cx="2244622" cy="5794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876799"/>
            <a:ext cx="9143999" cy="2666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85165" y="3938270"/>
            <a:ext cx="520890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If</a:t>
            </a:r>
            <a:r>
              <a:rPr sz="1550" spc="5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you</a:t>
            </a:r>
            <a:r>
              <a:rPr sz="1550" spc="12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have</a:t>
            </a:r>
            <a:r>
              <a:rPr sz="1550" spc="13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any</a:t>
            </a:r>
            <a:r>
              <a:rPr sz="1550" spc="17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uncertainties</a:t>
            </a:r>
            <a:r>
              <a:rPr sz="1550" spc="9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with</a:t>
            </a:r>
            <a:r>
              <a:rPr sz="1550" spc="1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chemical</a:t>
            </a:r>
            <a:r>
              <a:rPr sz="1550" spc="8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FF0000"/>
                </a:solidFill>
                <a:latin typeface="Century Gothic"/>
                <a:cs typeface="Century Gothic"/>
              </a:rPr>
              <a:t>disposal,</a:t>
            </a:r>
            <a:endParaRPr sz="1550">
              <a:latin typeface="Century Gothic"/>
              <a:cs typeface="Century Goth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65401" y="855725"/>
            <a:ext cx="1917700" cy="1889125"/>
            <a:chOff x="2065401" y="855725"/>
            <a:chExt cx="1917700" cy="1889125"/>
          </a:xfrm>
        </p:grpSpPr>
        <p:sp>
          <p:nvSpPr>
            <p:cNvPr id="9" name="object 9"/>
            <p:cNvSpPr/>
            <p:nvPr/>
          </p:nvSpPr>
          <p:spPr>
            <a:xfrm>
              <a:off x="2071751" y="862075"/>
              <a:ext cx="1905000" cy="1876425"/>
            </a:xfrm>
            <a:custGeom>
              <a:avLst/>
              <a:gdLst/>
              <a:ahLst/>
              <a:cxnLst/>
              <a:rect l="l" t="t" r="r" b="b"/>
              <a:pathLst>
                <a:path w="1905000" h="1876425">
                  <a:moveTo>
                    <a:pt x="952500" y="0"/>
                  </a:moveTo>
                  <a:lnTo>
                    <a:pt x="903474" y="1220"/>
                  </a:lnTo>
                  <a:lnTo>
                    <a:pt x="855094" y="4843"/>
                  </a:lnTo>
                  <a:lnTo>
                    <a:pt x="807418" y="10808"/>
                  </a:lnTo>
                  <a:lnTo>
                    <a:pt x="760506" y="19058"/>
                  </a:lnTo>
                  <a:lnTo>
                    <a:pt x="714418" y="29533"/>
                  </a:lnTo>
                  <a:lnTo>
                    <a:pt x="669214" y="42174"/>
                  </a:lnTo>
                  <a:lnTo>
                    <a:pt x="624954" y="56922"/>
                  </a:lnTo>
                  <a:lnTo>
                    <a:pt x="581697" y="73719"/>
                  </a:lnTo>
                  <a:lnTo>
                    <a:pt x="539504" y="92505"/>
                  </a:lnTo>
                  <a:lnTo>
                    <a:pt x="498433" y="113222"/>
                  </a:lnTo>
                  <a:lnTo>
                    <a:pt x="458545" y="135810"/>
                  </a:lnTo>
                  <a:lnTo>
                    <a:pt x="419899" y="160211"/>
                  </a:lnTo>
                  <a:lnTo>
                    <a:pt x="382556" y="186366"/>
                  </a:lnTo>
                  <a:lnTo>
                    <a:pt x="346575" y="214216"/>
                  </a:lnTo>
                  <a:lnTo>
                    <a:pt x="312016" y="243701"/>
                  </a:lnTo>
                  <a:lnTo>
                    <a:pt x="278939" y="274764"/>
                  </a:lnTo>
                  <a:lnTo>
                    <a:pt x="247403" y="307345"/>
                  </a:lnTo>
                  <a:lnTo>
                    <a:pt x="217469" y="341384"/>
                  </a:lnTo>
                  <a:lnTo>
                    <a:pt x="189195" y="376824"/>
                  </a:lnTo>
                  <a:lnTo>
                    <a:pt x="162643" y="413605"/>
                  </a:lnTo>
                  <a:lnTo>
                    <a:pt x="137871" y="451669"/>
                  </a:lnTo>
                  <a:lnTo>
                    <a:pt x="114939" y="490956"/>
                  </a:lnTo>
                  <a:lnTo>
                    <a:pt x="93908" y="531407"/>
                  </a:lnTo>
                  <a:lnTo>
                    <a:pt x="74836" y="572964"/>
                  </a:lnTo>
                  <a:lnTo>
                    <a:pt x="57785" y="615568"/>
                  </a:lnTo>
                  <a:lnTo>
                    <a:pt x="42813" y="659159"/>
                  </a:lnTo>
                  <a:lnTo>
                    <a:pt x="29980" y="703679"/>
                  </a:lnTo>
                  <a:lnTo>
                    <a:pt x="19346" y="749069"/>
                  </a:lnTo>
                  <a:lnTo>
                    <a:pt x="10972" y="795270"/>
                  </a:lnTo>
                  <a:lnTo>
                    <a:pt x="4916" y="842223"/>
                  </a:lnTo>
                  <a:lnTo>
                    <a:pt x="1239" y="889868"/>
                  </a:lnTo>
                  <a:lnTo>
                    <a:pt x="0" y="938149"/>
                  </a:lnTo>
                  <a:lnTo>
                    <a:pt x="1239" y="986429"/>
                  </a:lnTo>
                  <a:lnTo>
                    <a:pt x="4916" y="1034076"/>
                  </a:lnTo>
                  <a:lnTo>
                    <a:pt x="10972" y="1081030"/>
                  </a:lnTo>
                  <a:lnTo>
                    <a:pt x="19346" y="1127234"/>
                  </a:lnTo>
                  <a:lnTo>
                    <a:pt x="29980" y="1172626"/>
                  </a:lnTo>
                  <a:lnTo>
                    <a:pt x="42813" y="1217150"/>
                  </a:lnTo>
                  <a:lnTo>
                    <a:pt x="57785" y="1260745"/>
                  </a:lnTo>
                  <a:lnTo>
                    <a:pt x="74836" y="1303353"/>
                  </a:lnTo>
                  <a:lnTo>
                    <a:pt x="93908" y="1344914"/>
                  </a:lnTo>
                  <a:lnTo>
                    <a:pt x="114939" y="1385371"/>
                  </a:lnTo>
                  <a:lnTo>
                    <a:pt x="137871" y="1424663"/>
                  </a:lnTo>
                  <a:lnTo>
                    <a:pt x="162643" y="1462732"/>
                  </a:lnTo>
                  <a:lnTo>
                    <a:pt x="189195" y="1499519"/>
                  </a:lnTo>
                  <a:lnTo>
                    <a:pt x="217469" y="1534964"/>
                  </a:lnTo>
                  <a:lnTo>
                    <a:pt x="247403" y="1569010"/>
                  </a:lnTo>
                  <a:lnTo>
                    <a:pt x="278939" y="1601596"/>
                  </a:lnTo>
                  <a:lnTo>
                    <a:pt x="312016" y="1632665"/>
                  </a:lnTo>
                  <a:lnTo>
                    <a:pt x="346575" y="1662156"/>
                  </a:lnTo>
                  <a:lnTo>
                    <a:pt x="382556" y="1690012"/>
                  </a:lnTo>
                  <a:lnTo>
                    <a:pt x="419899" y="1716172"/>
                  </a:lnTo>
                  <a:lnTo>
                    <a:pt x="458545" y="1740579"/>
                  </a:lnTo>
                  <a:lnTo>
                    <a:pt x="498433" y="1763172"/>
                  </a:lnTo>
                  <a:lnTo>
                    <a:pt x="539504" y="1783894"/>
                  </a:lnTo>
                  <a:lnTo>
                    <a:pt x="581697" y="1802685"/>
                  </a:lnTo>
                  <a:lnTo>
                    <a:pt x="624954" y="1819486"/>
                  </a:lnTo>
                  <a:lnTo>
                    <a:pt x="669214" y="1834238"/>
                  </a:lnTo>
                  <a:lnTo>
                    <a:pt x="714418" y="1846883"/>
                  </a:lnTo>
                  <a:lnTo>
                    <a:pt x="760506" y="1857361"/>
                  </a:lnTo>
                  <a:lnTo>
                    <a:pt x="807418" y="1865613"/>
                  </a:lnTo>
                  <a:lnTo>
                    <a:pt x="855094" y="1871580"/>
                  </a:lnTo>
                  <a:lnTo>
                    <a:pt x="903474" y="1875204"/>
                  </a:lnTo>
                  <a:lnTo>
                    <a:pt x="952500" y="1876425"/>
                  </a:lnTo>
                  <a:lnTo>
                    <a:pt x="1001514" y="1875204"/>
                  </a:lnTo>
                  <a:lnTo>
                    <a:pt x="1049884" y="1871580"/>
                  </a:lnTo>
                  <a:lnTo>
                    <a:pt x="1097552" y="1865613"/>
                  </a:lnTo>
                  <a:lnTo>
                    <a:pt x="1144457" y="1857361"/>
                  </a:lnTo>
                  <a:lnTo>
                    <a:pt x="1190538" y="1846883"/>
                  </a:lnTo>
                  <a:lnTo>
                    <a:pt x="1235737" y="1834238"/>
                  </a:lnTo>
                  <a:lnTo>
                    <a:pt x="1279994" y="1819486"/>
                  </a:lnTo>
                  <a:lnTo>
                    <a:pt x="1323248" y="1802685"/>
                  </a:lnTo>
                  <a:lnTo>
                    <a:pt x="1365440" y="1783894"/>
                  </a:lnTo>
                  <a:lnTo>
                    <a:pt x="1406510" y="1763172"/>
                  </a:lnTo>
                  <a:lnTo>
                    <a:pt x="1446398" y="1740579"/>
                  </a:lnTo>
                  <a:lnTo>
                    <a:pt x="1485044" y="1716172"/>
                  </a:lnTo>
                  <a:lnTo>
                    <a:pt x="1522388" y="1690012"/>
                  </a:lnTo>
                  <a:lnTo>
                    <a:pt x="1558371" y="1662156"/>
                  </a:lnTo>
                  <a:lnTo>
                    <a:pt x="1592932" y="1632665"/>
                  </a:lnTo>
                  <a:lnTo>
                    <a:pt x="1626012" y="1601597"/>
                  </a:lnTo>
                  <a:lnTo>
                    <a:pt x="1657551" y="1569010"/>
                  </a:lnTo>
                  <a:lnTo>
                    <a:pt x="1687489" y="1534964"/>
                  </a:lnTo>
                  <a:lnTo>
                    <a:pt x="1715766" y="1499519"/>
                  </a:lnTo>
                  <a:lnTo>
                    <a:pt x="1742323" y="1462732"/>
                  </a:lnTo>
                  <a:lnTo>
                    <a:pt x="1767099" y="1424663"/>
                  </a:lnTo>
                  <a:lnTo>
                    <a:pt x="1790034" y="1385371"/>
                  </a:lnTo>
                  <a:lnTo>
                    <a:pt x="1811070" y="1344914"/>
                  </a:lnTo>
                  <a:lnTo>
                    <a:pt x="1830145" y="1303353"/>
                  </a:lnTo>
                  <a:lnTo>
                    <a:pt x="1847200" y="1260745"/>
                  </a:lnTo>
                  <a:lnTo>
                    <a:pt x="1862176" y="1217150"/>
                  </a:lnTo>
                  <a:lnTo>
                    <a:pt x="1875011" y="1172626"/>
                  </a:lnTo>
                  <a:lnTo>
                    <a:pt x="1885647" y="1127234"/>
                  </a:lnTo>
                  <a:lnTo>
                    <a:pt x="1894024" y="1081030"/>
                  </a:lnTo>
                  <a:lnTo>
                    <a:pt x="1900082" y="1034076"/>
                  </a:lnTo>
                  <a:lnTo>
                    <a:pt x="1903760" y="986429"/>
                  </a:lnTo>
                  <a:lnTo>
                    <a:pt x="1905000" y="938149"/>
                  </a:lnTo>
                  <a:lnTo>
                    <a:pt x="1903760" y="889868"/>
                  </a:lnTo>
                  <a:lnTo>
                    <a:pt x="1900082" y="842223"/>
                  </a:lnTo>
                  <a:lnTo>
                    <a:pt x="1894024" y="795270"/>
                  </a:lnTo>
                  <a:lnTo>
                    <a:pt x="1885647" y="749069"/>
                  </a:lnTo>
                  <a:lnTo>
                    <a:pt x="1875011" y="703679"/>
                  </a:lnTo>
                  <a:lnTo>
                    <a:pt x="1862176" y="659159"/>
                  </a:lnTo>
                  <a:lnTo>
                    <a:pt x="1847200" y="615568"/>
                  </a:lnTo>
                  <a:lnTo>
                    <a:pt x="1830145" y="572964"/>
                  </a:lnTo>
                  <a:lnTo>
                    <a:pt x="1811070" y="531407"/>
                  </a:lnTo>
                  <a:lnTo>
                    <a:pt x="1790034" y="490956"/>
                  </a:lnTo>
                  <a:lnTo>
                    <a:pt x="1767099" y="451669"/>
                  </a:lnTo>
                  <a:lnTo>
                    <a:pt x="1742323" y="413605"/>
                  </a:lnTo>
                  <a:lnTo>
                    <a:pt x="1715766" y="376824"/>
                  </a:lnTo>
                  <a:lnTo>
                    <a:pt x="1687489" y="341384"/>
                  </a:lnTo>
                  <a:lnTo>
                    <a:pt x="1657551" y="307345"/>
                  </a:lnTo>
                  <a:lnTo>
                    <a:pt x="1626012" y="274764"/>
                  </a:lnTo>
                  <a:lnTo>
                    <a:pt x="1592932" y="243701"/>
                  </a:lnTo>
                  <a:lnTo>
                    <a:pt x="1558371" y="214216"/>
                  </a:lnTo>
                  <a:lnTo>
                    <a:pt x="1522388" y="186366"/>
                  </a:lnTo>
                  <a:lnTo>
                    <a:pt x="1485044" y="160211"/>
                  </a:lnTo>
                  <a:lnTo>
                    <a:pt x="1446398" y="135810"/>
                  </a:lnTo>
                  <a:lnTo>
                    <a:pt x="1406510" y="113222"/>
                  </a:lnTo>
                  <a:lnTo>
                    <a:pt x="1365440" y="92505"/>
                  </a:lnTo>
                  <a:lnTo>
                    <a:pt x="1323248" y="73719"/>
                  </a:lnTo>
                  <a:lnTo>
                    <a:pt x="1279994" y="56922"/>
                  </a:lnTo>
                  <a:lnTo>
                    <a:pt x="1235737" y="42174"/>
                  </a:lnTo>
                  <a:lnTo>
                    <a:pt x="1190538" y="29533"/>
                  </a:lnTo>
                  <a:lnTo>
                    <a:pt x="1144457" y="19058"/>
                  </a:lnTo>
                  <a:lnTo>
                    <a:pt x="1097552" y="10808"/>
                  </a:lnTo>
                  <a:lnTo>
                    <a:pt x="1049884" y="4843"/>
                  </a:lnTo>
                  <a:lnTo>
                    <a:pt x="1001514" y="1220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155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71751" y="862075"/>
              <a:ext cx="1905000" cy="1876425"/>
            </a:xfrm>
            <a:custGeom>
              <a:avLst/>
              <a:gdLst/>
              <a:ahLst/>
              <a:cxnLst/>
              <a:rect l="l" t="t" r="r" b="b"/>
              <a:pathLst>
                <a:path w="1905000" h="1876425">
                  <a:moveTo>
                    <a:pt x="0" y="938149"/>
                  </a:moveTo>
                  <a:lnTo>
                    <a:pt x="1239" y="889868"/>
                  </a:lnTo>
                  <a:lnTo>
                    <a:pt x="4916" y="842223"/>
                  </a:lnTo>
                  <a:lnTo>
                    <a:pt x="10972" y="795270"/>
                  </a:lnTo>
                  <a:lnTo>
                    <a:pt x="19346" y="749069"/>
                  </a:lnTo>
                  <a:lnTo>
                    <a:pt x="29980" y="703679"/>
                  </a:lnTo>
                  <a:lnTo>
                    <a:pt x="42813" y="659159"/>
                  </a:lnTo>
                  <a:lnTo>
                    <a:pt x="57785" y="615568"/>
                  </a:lnTo>
                  <a:lnTo>
                    <a:pt x="74836" y="572964"/>
                  </a:lnTo>
                  <a:lnTo>
                    <a:pt x="93908" y="531407"/>
                  </a:lnTo>
                  <a:lnTo>
                    <a:pt x="114939" y="490956"/>
                  </a:lnTo>
                  <a:lnTo>
                    <a:pt x="137871" y="451669"/>
                  </a:lnTo>
                  <a:lnTo>
                    <a:pt x="162643" y="413605"/>
                  </a:lnTo>
                  <a:lnTo>
                    <a:pt x="189195" y="376824"/>
                  </a:lnTo>
                  <a:lnTo>
                    <a:pt x="217469" y="341384"/>
                  </a:lnTo>
                  <a:lnTo>
                    <a:pt x="247403" y="307345"/>
                  </a:lnTo>
                  <a:lnTo>
                    <a:pt x="278939" y="274764"/>
                  </a:lnTo>
                  <a:lnTo>
                    <a:pt x="312016" y="243701"/>
                  </a:lnTo>
                  <a:lnTo>
                    <a:pt x="346575" y="214216"/>
                  </a:lnTo>
                  <a:lnTo>
                    <a:pt x="382556" y="186366"/>
                  </a:lnTo>
                  <a:lnTo>
                    <a:pt x="419899" y="160211"/>
                  </a:lnTo>
                  <a:lnTo>
                    <a:pt x="458545" y="135810"/>
                  </a:lnTo>
                  <a:lnTo>
                    <a:pt x="498433" y="113222"/>
                  </a:lnTo>
                  <a:lnTo>
                    <a:pt x="539504" y="92505"/>
                  </a:lnTo>
                  <a:lnTo>
                    <a:pt x="581697" y="73719"/>
                  </a:lnTo>
                  <a:lnTo>
                    <a:pt x="624954" y="56922"/>
                  </a:lnTo>
                  <a:lnTo>
                    <a:pt x="669214" y="42174"/>
                  </a:lnTo>
                  <a:lnTo>
                    <a:pt x="714418" y="29533"/>
                  </a:lnTo>
                  <a:lnTo>
                    <a:pt x="760506" y="19058"/>
                  </a:lnTo>
                  <a:lnTo>
                    <a:pt x="807418" y="10808"/>
                  </a:lnTo>
                  <a:lnTo>
                    <a:pt x="855094" y="4843"/>
                  </a:lnTo>
                  <a:lnTo>
                    <a:pt x="903474" y="1220"/>
                  </a:lnTo>
                  <a:lnTo>
                    <a:pt x="952500" y="0"/>
                  </a:lnTo>
                  <a:lnTo>
                    <a:pt x="1001514" y="1220"/>
                  </a:lnTo>
                  <a:lnTo>
                    <a:pt x="1049884" y="4843"/>
                  </a:lnTo>
                  <a:lnTo>
                    <a:pt x="1097552" y="10808"/>
                  </a:lnTo>
                  <a:lnTo>
                    <a:pt x="1144457" y="19058"/>
                  </a:lnTo>
                  <a:lnTo>
                    <a:pt x="1190538" y="29533"/>
                  </a:lnTo>
                  <a:lnTo>
                    <a:pt x="1235737" y="42174"/>
                  </a:lnTo>
                  <a:lnTo>
                    <a:pt x="1279994" y="56922"/>
                  </a:lnTo>
                  <a:lnTo>
                    <a:pt x="1323248" y="73719"/>
                  </a:lnTo>
                  <a:lnTo>
                    <a:pt x="1365440" y="92505"/>
                  </a:lnTo>
                  <a:lnTo>
                    <a:pt x="1406510" y="113222"/>
                  </a:lnTo>
                  <a:lnTo>
                    <a:pt x="1446398" y="135810"/>
                  </a:lnTo>
                  <a:lnTo>
                    <a:pt x="1485044" y="160211"/>
                  </a:lnTo>
                  <a:lnTo>
                    <a:pt x="1522388" y="186366"/>
                  </a:lnTo>
                  <a:lnTo>
                    <a:pt x="1558371" y="214216"/>
                  </a:lnTo>
                  <a:lnTo>
                    <a:pt x="1592932" y="243701"/>
                  </a:lnTo>
                  <a:lnTo>
                    <a:pt x="1626012" y="274764"/>
                  </a:lnTo>
                  <a:lnTo>
                    <a:pt x="1657551" y="307345"/>
                  </a:lnTo>
                  <a:lnTo>
                    <a:pt x="1687489" y="341384"/>
                  </a:lnTo>
                  <a:lnTo>
                    <a:pt x="1715766" y="376824"/>
                  </a:lnTo>
                  <a:lnTo>
                    <a:pt x="1742323" y="413605"/>
                  </a:lnTo>
                  <a:lnTo>
                    <a:pt x="1767099" y="451669"/>
                  </a:lnTo>
                  <a:lnTo>
                    <a:pt x="1790034" y="490956"/>
                  </a:lnTo>
                  <a:lnTo>
                    <a:pt x="1811070" y="531407"/>
                  </a:lnTo>
                  <a:lnTo>
                    <a:pt x="1830145" y="572964"/>
                  </a:lnTo>
                  <a:lnTo>
                    <a:pt x="1847200" y="615568"/>
                  </a:lnTo>
                  <a:lnTo>
                    <a:pt x="1862176" y="659159"/>
                  </a:lnTo>
                  <a:lnTo>
                    <a:pt x="1875011" y="703679"/>
                  </a:lnTo>
                  <a:lnTo>
                    <a:pt x="1885647" y="749069"/>
                  </a:lnTo>
                  <a:lnTo>
                    <a:pt x="1894024" y="795270"/>
                  </a:lnTo>
                  <a:lnTo>
                    <a:pt x="1900082" y="842223"/>
                  </a:lnTo>
                  <a:lnTo>
                    <a:pt x="1903760" y="889868"/>
                  </a:lnTo>
                  <a:lnTo>
                    <a:pt x="1905000" y="938149"/>
                  </a:lnTo>
                  <a:lnTo>
                    <a:pt x="1903760" y="986429"/>
                  </a:lnTo>
                  <a:lnTo>
                    <a:pt x="1900082" y="1034076"/>
                  </a:lnTo>
                  <a:lnTo>
                    <a:pt x="1894024" y="1081030"/>
                  </a:lnTo>
                  <a:lnTo>
                    <a:pt x="1885647" y="1127234"/>
                  </a:lnTo>
                  <a:lnTo>
                    <a:pt x="1875011" y="1172626"/>
                  </a:lnTo>
                  <a:lnTo>
                    <a:pt x="1862176" y="1217150"/>
                  </a:lnTo>
                  <a:lnTo>
                    <a:pt x="1847200" y="1260745"/>
                  </a:lnTo>
                  <a:lnTo>
                    <a:pt x="1830145" y="1303353"/>
                  </a:lnTo>
                  <a:lnTo>
                    <a:pt x="1811070" y="1344914"/>
                  </a:lnTo>
                  <a:lnTo>
                    <a:pt x="1790034" y="1385371"/>
                  </a:lnTo>
                  <a:lnTo>
                    <a:pt x="1767099" y="1424663"/>
                  </a:lnTo>
                  <a:lnTo>
                    <a:pt x="1742323" y="1462732"/>
                  </a:lnTo>
                  <a:lnTo>
                    <a:pt x="1715766" y="1499519"/>
                  </a:lnTo>
                  <a:lnTo>
                    <a:pt x="1687489" y="1534964"/>
                  </a:lnTo>
                  <a:lnTo>
                    <a:pt x="1657551" y="1569010"/>
                  </a:lnTo>
                  <a:lnTo>
                    <a:pt x="1626012" y="1601597"/>
                  </a:lnTo>
                  <a:lnTo>
                    <a:pt x="1592932" y="1632665"/>
                  </a:lnTo>
                  <a:lnTo>
                    <a:pt x="1558371" y="1662156"/>
                  </a:lnTo>
                  <a:lnTo>
                    <a:pt x="1522388" y="1690012"/>
                  </a:lnTo>
                  <a:lnTo>
                    <a:pt x="1485044" y="1716172"/>
                  </a:lnTo>
                  <a:lnTo>
                    <a:pt x="1446398" y="1740579"/>
                  </a:lnTo>
                  <a:lnTo>
                    <a:pt x="1406510" y="1763172"/>
                  </a:lnTo>
                  <a:lnTo>
                    <a:pt x="1365440" y="1783894"/>
                  </a:lnTo>
                  <a:lnTo>
                    <a:pt x="1323248" y="1802685"/>
                  </a:lnTo>
                  <a:lnTo>
                    <a:pt x="1279994" y="1819486"/>
                  </a:lnTo>
                  <a:lnTo>
                    <a:pt x="1235737" y="1834238"/>
                  </a:lnTo>
                  <a:lnTo>
                    <a:pt x="1190538" y="1846883"/>
                  </a:lnTo>
                  <a:lnTo>
                    <a:pt x="1144457" y="1857361"/>
                  </a:lnTo>
                  <a:lnTo>
                    <a:pt x="1097552" y="1865613"/>
                  </a:lnTo>
                  <a:lnTo>
                    <a:pt x="1049884" y="1871580"/>
                  </a:lnTo>
                  <a:lnTo>
                    <a:pt x="1001514" y="1875204"/>
                  </a:lnTo>
                  <a:lnTo>
                    <a:pt x="952500" y="1876425"/>
                  </a:lnTo>
                  <a:lnTo>
                    <a:pt x="903474" y="1875204"/>
                  </a:lnTo>
                  <a:lnTo>
                    <a:pt x="855094" y="1871580"/>
                  </a:lnTo>
                  <a:lnTo>
                    <a:pt x="807418" y="1865613"/>
                  </a:lnTo>
                  <a:lnTo>
                    <a:pt x="760506" y="1857361"/>
                  </a:lnTo>
                  <a:lnTo>
                    <a:pt x="714418" y="1846883"/>
                  </a:lnTo>
                  <a:lnTo>
                    <a:pt x="669214" y="1834238"/>
                  </a:lnTo>
                  <a:lnTo>
                    <a:pt x="624954" y="1819486"/>
                  </a:lnTo>
                  <a:lnTo>
                    <a:pt x="581697" y="1802685"/>
                  </a:lnTo>
                  <a:lnTo>
                    <a:pt x="539504" y="1783894"/>
                  </a:lnTo>
                  <a:lnTo>
                    <a:pt x="498433" y="1763172"/>
                  </a:lnTo>
                  <a:lnTo>
                    <a:pt x="458545" y="1740579"/>
                  </a:lnTo>
                  <a:lnTo>
                    <a:pt x="419899" y="1716172"/>
                  </a:lnTo>
                  <a:lnTo>
                    <a:pt x="382556" y="1690012"/>
                  </a:lnTo>
                  <a:lnTo>
                    <a:pt x="346575" y="1662156"/>
                  </a:lnTo>
                  <a:lnTo>
                    <a:pt x="312016" y="1632665"/>
                  </a:lnTo>
                  <a:lnTo>
                    <a:pt x="278939" y="1601596"/>
                  </a:lnTo>
                  <a:lnTo>
                    <a:pt x="247403" y="1569010"/>
                  </a:lnTo>
                  <a:lnTo>
                    <a:pt x="217469" y="1534964"/>
                  </a:lnTo>
                  <a:lnTo>
                    <a:pt x="189195" y="1499519"/>
                  </a:lnTo>
                  <a:lnTo>
                    <a:pt x="162643" y="1462732"/>
                  </a:lnTo>
                  <a:lnTo>
                    <a:pt x="137871" y="1424663"/>
                  </a:lnTo>
                  <a:lnTo>
                    <a:pt x="114939" y="1385371"/>
                  </a:lnTo>
                  <a:lnTo>
                    <a:pt x="93908" y="1344914"/>
                  </a:lnTo>
                  <a:lnTo>
                    <a:pt x="74836" y="1303353"/>
                  </a:lnTo>
                  <a:lnTo>
                    <a:pt x="57785" y="1260745"/>
                  </a:lnTo>
                  <a:lnTo>
                    <a:pt x="42813" y="1217150"/>
                  </a:lnTo>
                  <a:lnTo>
                    <a:pt x="29980" y="1172626"/>
                  </a:lnTo>
                  <a:lnTo>
                    <a:pt x="19346" y="1127234"/>
                  </a:lnTo>
                  <a:lnTo>
                    <a:pt x="10972" y="1081030"/>
                  </a:lnTo>
                  <a:lnTo>
                    <a:pt x="4916" y="1034076"/>
                  </a:lnTo>
                  <a:lnTo>
                    <a:pt x="1239" y="986429"/>
                  </a:lnTo>
                  <a:lnTo>
                    <a:pt x="0" y="938149"/>
                  </a:lnTo>
                  <a:close/>
                </a:path>
              </a:pathLst>
            </a:custGeom>
            <a:ln w="12700">
              <a:solidFill>
                <a:srgbClr val="0C43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561844" y="1501838"/>
            <a:ext cx="925194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FFFFFF"/>
                </a:solidFill>
                <a:latin typeface="Century Gothic"/>
                <a:cs typeface="Century Gothic"/>
              </a:rPr>
              <a:t>Types</a:t>
            </a:r>
            <a:r>
              <a:rPr sz="1800" b="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0" spc="-25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endParaRPr sz="1800">
              <a:latin typeface="Century Gothic"/>
              <a:cs typeface="Century Gothic"/>
            </a:endParaRPr>
          </a:p>
          <a:p>
            <a:pPr marL="115570">
              <a:lnSpc>
                <a:spcPct val="100000"/>
              </a:lnSpc>
              <a:spcBef>
                <a:spcPts val="20"/>
              </a:spcBef>
            </a:pPr>
            <a:r>
              <a:rPr sz="1800" b="0" spc="-10" dirty="0">
                <a:solidFill>
                  <a:srgbClr val="FFFFFF"/>
                </a:solidFill>
                <a:latin typeface="Century Gothic"/>
                <a:cs typeface="Century Gothic"/>
              </a:rPr>
              <a:t>Waste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964051" y="141351"/>
            <a:ext cx="2705100" cy="2806700"/>
            <a:chOff x="3964051" y="141351"/>
            <a:chExt cx="2705100" cy="2806700"/>
          </a:xfrm>
        </p:grpSpPr>
        <p:sp>
          <p:nvSpPr>
            <p:cNvPr id="13" name="object 13"/>
            <p:cNvSpPr/>
            <p:nvPr/>
          </p:nvSpPr>
          <p:spPr>
            <a:xfrm>
              <a:off x="3967226" y="757301"/>
              <a:ext cx="1619250" cy="2187575"/>
            </a:xfrm>
            <a:custGeom>
              <a:avLst/>
              <a:gdLst/>
              <a:ahLst/>
              <a:cxnLst/>
              <a:rect l="l" t="t" r="r" b="b"/>
              <a:pathLst>
                <a:path w="1619250" h="2187575">
                  <a:moveTo>
                    <a:pt x="9525" y="1038225"/>
                  </a:moveTo>
                  <a:lnTo>
                    <a:pt x="1593469" y="1038225"/>
                  </a:lnTo>
                </a:path>
                <a:path w="1619250" h="2187575">
                  <a:moveTo>
                    <a:pt x="0" y="1043939"/>
                  </a:moveTo>
                  <a:lnTo>
                    <a:pt x="1618996" y="0"/>
                  </a:lnTo>
                </a:path>
                <a:path w="1619250" h="2187575">
                  <a:moveTo>
                    <a:pt x="0" y="1038225"/>
                  </a:moveTo>
                  <a:lnTo>
                    <a:pt x="1618996" y="2187194"/>
                  </a:lnTo>
                </a:path>
              </a:pathLst>
            </a:custGeom>
            <a:ln w="6350">
              <a:solidFill>
                <a:srgbClr val="155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57901" y="147701"/>
              <a:ext cx="1104900" cy="1028700"/>
            </a:xfrm>
            <a:custGeom>
              <a:avLst/>
              <a:gdLst/>
              <a:ahLst/>
              <a:cxnLst/>
              <a:rect l="l" t="t" r="r" b="b"/>
              <a:pathLst>
                <a:path w="1104900" h="1028700">
                  <a:moveTo>
                    <a:pt x="552450" y="0"/>
                  </a:moveTo>
                  <a:lnTo>
                    <a:pt x="502155" y="2101"/>
                  </a:lnTo>
                  <a:lnTo>
                    <a:pt x="453127" y="8285"/>
                  </a:lnTo>
                  <a:lnTo>
                    <a:pt x="405562" y="18370"/>
                  </a:lnTo>
                  <a:lnTo>
                    <a:pt x="359653" y="32175"/>
                  </a:lnTo>
                  <a:lnTo>
                    <a:pt x="315596" y="49517"/>
                  </a:lnTo>
                  <a:lnTo>
                    <a:pt x="273586" y="70216"/>
                  </a:lnTo>
                  <a:lnTo>
                    <a:pt x="233817" y="94090"/>
                  </a:lnTo>
                  <a:lnTo>
                    <a:pt x="196484" y="120958"/>
                  </a:lnTo>
                  <a:lnTo>
                    <a:pt x="161782" y="150637"/>
                  </a:lnTo>
                  <a:lnTo>
                    <a:pt x="129905" y="182947"/>
                  </a:lnTo>
                  <a:lnTo>
                    <a:pt x="101050" y="217707"/>
                  </a:lnTo>
                  <a:lnTo>
                    <a:pt x="75409" y="254733"/>
                  </a:lnTo>
                  <a:lnTo>
                    <a:pt x="53179" y="293846"/>
                  </a:lnTo>
                  <a:lnTo>
                    <a:pt x="34554" y="334863"/>
                  </a:lnTo>
                  <a:lnTo>
                    <a:pt x="19729" y="377604"/>
                  </a:lnTo>
                  <a:lnTo>
                    <a:pt x="8898" y="421886"/>
                  </a:lnTo>
                  <a:lnTo>
                    <a:pt x="2257" y="467529"/>
                  </a:lnTo>
                  <a:lnTo>
                    <a:pt x="0" y="514350"/>
                  </a:lnTo>
                  <a:lnTo>
                    <a:pt x="2257" y="561152"/>
                  </a:lnTo>
                  <a:lnTo>
                    <a:pt x="8898" y="606779"/>
                  </a:lnTo>
                  <a:lnTo>
                    <a:pt x="19729" y="651051"/>
                  </a:lnTo>
                  <a:lnTo>
                    <a:pt x="34554" y="693784"/>
                  </a:lnTo>
                  <a:lnTo>
                    <a:pt x="53179" y="734798"/>
                  </a:lnTo>
                  <a:lnTo>
                    <a:pt x="75409" y="773909"/>
                  </a:lnTo>
                  <a:lnTo>
                    <a:pt x="101050" y="810937"/>
                  </a:lnTo>
                  <a:lnTo>
                    <a:pt x="129905" y="845699"/>
                  </a:lnTo>
                  <a:lnTo>
                    <a:pt x="161782" y="878014"/>
                  </a:lnTo>
                  <a:lnTo>
                    <a:pt x="196484" y="907699"/>
                  </a:lnTo>
                  <a:lnTo>
                    <a:pt x="233817" y="934573"/>
                  </a:lnTo>
                  <a:lnTo>
                    <a:pt x="273586" y="958454"/>
                  </a:lnTo>
                  <a:lnTo>
                    <a:pt x="315596" y="979160"/>
                  </a:lnTo>
                  <a:lnTo>
                    <a:pt x="359653" y="996509"/>
                  </a:lnTo>
                  <a:lnTo>
                    <a:pt x="405562" y="1010320"/>
                  </a:lnTo>
                  <a:lnTo>
                    <a:pt x="453127" y="1020409"/>
                  </a:lnTo>
                  <a:lnTo>
                    <a:pt x="502155" y="1026597"/>
                  </a:lnTo>
                  <a:lnTo>
                    <a:pt x="552450" y="1028700"/>
                  </a:lnTo>
                  <a:lnTo>
                    <a:pt x="602725" y="1026597"/>
                  </a:lnTo>
                  <a:lnTo>
                    <a:pt x="651738" y="1020409"/>
                  </a:lnTo>
                  <a:lnTo>
                    <a:pt x="699293" y="1010320"/>
                  </a:lnTo>
                  <a:lnTo>
                    <a:pt x="745195" y="996509"/>
                  </a:lnTo>
                  <a:lnTo>
                    <a:pt x="789248" y="979160"/>
                  </a:lnTo>
                  <a:lnTo>
                    <a:pt x="831257" y="958454"/>
                  </a:lnTo>
                  <a:lnTo>
                    <a:pt x="871027" y="934573"/>
                  </a:lnTo>
                  <a:lnTo>
                    <a:pt x="908363" y="907699"/>
                  </a:lnTo>
                  <a:lnTo>
                    <a:pt x="943070" y="878014"/>
                  </a:lnTo>
                  <a:lnTo>
                    <a:pt x="974952" y="845699"/>
                  </a:lnTo>
                  <a:lnTo>
                    <a:pt x="1003814" y="810937"/>
                  </a:lnTo>
                  <a:lnTo>
                    <a:pt x="1029461" y="773909"/>
                  </a:lnTo>
                  <a:lnTo>
                    <a:pt x="1051699" y="734798"/>
                  </a:lnTo>
                  <a:lnTo>
                    <a:pt x="1070330" y="693784"/>
                  </a:lnTo>
                  <a:lnTo>
                    <a:pt x="1085162" y="651051"/>
                  </a:lnTo>
                  <a:lnTo>
                    <a:pt x="1095997" y="606779"/>
                  </a:lnTo>
                  <a:lnTo>
                    <a:pt x="1102641" y="561152"/>
                  </a:lnTo>
                  <a:lnTo>
                    <a:pt x="1104900" y="514350"/>
                  </a:lnTo>
                  <a:lnTo>
                    <a:pt x="1102641" y="467529"/>
                  </a:lnTo>
                  <a:lnTo>
                    <a:pt x="1095997" y="421886"/>
                  </a:lnTo>
                  <a:lnTo>
                    <a:pt x="1085162" y="377604"/>
                  </a:lnTo>
                  <a:lnTo>
                    <a:pt x="1070330" y="334863"/>
                  </a:lnTo>
                  <a:lnTo>
                    <a:pt x="1051699" y="293846"/>
                  </a:lnTo>
                  <a:lnTo>
                    <a:pt x="1029462" y="254733"/>
                  </a:lnTo>
                  <a:lnTo>
                    <a:pt x="1003814" y="217707"/>
                  </a:lnTo>
                  <a:lnTo>
                    <a:pt x="974952" y="182947"/>
                  </a:lnTo>
                  <a:lnTo>
                    <a:pt x="943070" y="150637"/>
                  </a:lnTo>
                  <a:lnTo>
                    <a:pt x="908363" y="120958"/>
                  </a:lnTo>
                  <a:lnTo>
                    <a:pt x="871027" y="94090"/>
                  </a:lnTo>
                  <a:lnTo>
                    <a:pt x="831257" y="70216"/>
                  </a:lnTo>
                  <a:lnTo>
                    <a:pt x="789248" y="49517"/>
                  </a:lnTo>
                  <a:lnTo>
                    <a:pt x="745195" y="32175"/>
                  </a:lnTo>
                  <a:lnTo>
                    <a:pt x="699293" y="18370"/>
                  </a:lnTo>
                  <a:lnTo>
                    <a:pt x="651738" y="8285"/>
                  </a:lnTo>
                  <a:lnTo>
                    <a:pt x="602725" y="2101"/>
                  </a:lnTo>
                  <a:lnTo>
                    <a:pt x="552450" y="0"/>
                  </a:lnTo>
                  <a:close/>
                </a:path>
              </a:pathLst>
            </a:custGeom>
            <a:solidFill>
              <a:srgbClr val="155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57901" y="147701"/>
              <a:ext cx="1104900" cy="1028700"/>
            </a:xfrm>
            <a:custGeom>
              <a:avLst/>
              <a:gdLst/>
              <a:ahLst/>
              <a:cxnLst/>
              <a:rect l="l" t="t" r="r" b="b"/>
              <a:pathLst>
                <a:path w="1104900" h="1028700">
                  <a:moveTo>
                    <a:pt x="0" y="514350"/>
                  </a:moveTo>
                  <a:lnTo>
                    <a:pt x="2257" y="467529"/>
                  </a:lnTo>
                  <a:lnTo>
                    <a:pt x="8898" y="421886"/>
                  </a:lnTo>
                  <a:lnTo>
                    <a:pt x="19729" y="377604"/>
                  </a:lnTo>
                  <a:lnTo>
                    <a:pt x="34554" y="334863"/>
                  </a:lnTo>
                  <a:lnTo>
                    <a:pt x="53179" y="293846"/>
                  </a:lnTo>
                  <a:lnTo>
                    <a:pt x="75409" y="254733"/>
                  </a:lnTo>
                  <a:lnTo>
                    <a:pt x="101050" y="217707"/>
                  </a:lnTo>
                  <a:lnTo>
                    <a:pt x="129905" y="182947"/>
                  </a:lnTo>
                  <a:lnTo>
                    <a:pt x="161782" y="150637"/>
                  </a:lnTo>
                  <a:lnTo>
                    <a:pt x="196484" y="120958"/>
                  </a:lnTo>
                  <a:lnTo>
                    <a:pt x="233817" y="94090"/>
                  </a:lnTo>
                  <a:lnTo>
                    <a:pt x="273586" y="70216"/>
                  </a:lnTo>
                  <a:lnTo>
                    <a:pt x="315596" y="49517"/>
                  </a:lnTo>
                  <a:lnTo>
                    <a:pt x="359653" y="32175"/>
                  </a:lnTo>
                  <a:lnTo>
                    <a:pt x="405562" y="18370"/>
                  </a:lnTo>
                  <a:lnTo>
                    <a:pt x="453127" y="8285"/>
                  </a:lnTo>
                  <a:lnTo>
                    <a:pt x="502155" y="2101"/>
                  </a:lnTo>
                  <a:lnTo>
                    <a:pt x="552450" y="0"/>
                  </a:lnTo>
                  <a:lnTo>
                    <a:pt x="602725" y="2101"/>
                  </a:lnTo>
                  <a:lnTo>
                    <a:pt x="651738" y="8285"/>
                  </a:lnTo>
                  <a:lnTo>
                    <a:pt x="699293" y="18370"/>
                  </a:lnTo>
                  <a:lnTo>
                    <a:pt x="745195" y="32175"/>
                  </a:lnTo>
                  <a:lnTo>
                    <a:pt x="789248" y="49517"/>
                  </a:lnTo>
                  <a:lnTo>
                    <a:pt x="831257" y="70216"/>
                  </a:lnTo>
                  <a:lnTo>
                    <a:pt x="871027" y="94090"/>
                  </a:lnTo>
                  <a:lnTo>
                    <a:pt x="908363" y="120958"/>
                  </a:lnTo>
                  <a:lnTo>
                    <a:pt x="943070" y="150637"/>
                  </a:lnTo>
                  <a:lnTo>
                    <a:pt x="974952" y="182947"/>
                  </a:lnTo>
                  <a:lnTo>
                    <a:pt x="1003814" y="217707"/>
                  </a:lnTo>
                  <a:lnTo>
                    <a:pt x="1029462" y="254733"/>
                  </a:lnTo>
                  <a:lnTo>
                    <a:pt x="1051699" y="293846"/>
                  </a:lnTo>
                  <a:lnTo>
                    <a:pt x="1070330" y="334863"/>
                  </a:lnTo>
                  <a:lnTo>
                    <a:pt x="1085162" y="377604"/>
                  </a:lnTo>
                  <a:lnTo>
                    <a:pt x="1095997" y="421886"/>
                  </a:lnTo>
                  <a:lnTo>
                    <a:pt x="1102641" y="467529"/>
                  </a:lnTo>
                  <a:lnTo>
                    <a:pt x="1104900" y="514350"/>
                  </a:lnTo>
                  <a:lnTo>
                    <a:pt x="1102641" y="561152"/>
                  </a:lnTo>
                  <a:lnTo>
                    <a:pt x="1095997" y="606779"/>
                  </a:lnTo>
                  <a:lnTo>
                    <a:pt x="1085162" y="651051"/>
                  </a:lnTo>
                  <a:lnTo>
                    <a:pt x="1070330" y="693784"/>
                  </a:lnTo>
                  <a:lnTo>
                    <a:pt x="1051699" y="734798"/>
                  </a:lnTo>
                  <a:lnTo>
                    <a:pt x="1029461" y="773909"/>
                  </a:lnTo>
                  <a:lnTo>
                    <a:pt x="1003814" y="810937"/>
                  </a:lnTo>
                  <a:lnTo>
                    <a:pt x="974952" y="845699"/>
                  </a:lnTo>
                  <a:lnTo>
                    <a:pt x="943070" y="878014"/>
                  </a:lnTo>
                  <a:lnTo>
                    <a:pt x="908363" y="907699"/>
                  </a:lnTo>
                  <a:lnTo>
                    <a:pt x="871027" y="934573"/>
                  </a:lnTo>
                  <a:lnTo>
                    <a:pt x="831257" y="958454"/>
                  </a:lnTo>
                  <a:lnTo>
                    <a:pt x="789248" y="979160"/>
                  </a:lnTo>
                  <a:lnTo>
                    <a:pt x="745195" y="996509"/>
                  </a:lnTo>
                  <a:lnTo>
                    <a:pt x="699293" y="1010320"/>
                  </a:lnTo>
                  <a:lnTo>
                    <a:pt x="651738" y="1020409"/>
                  </a:lnTo>
                  <a:lnTo>
                    <a:pt x="602725" y="1026597"/>
                  </a:lnTo>
                  <a:lnTo>
                    <a:pt x="552450" y="1028700"/>
                  </a:lnTo>
                  <a:lnTo>
                    <a:pt x="502155" y="1026597"/>
                  </a:lnTo>
                  <a:lnTo>
                    <a:pt x="453127" y="1020409"/>
                  </a:lnTo>
                  <a:lnTo>
                    <a:pt x="405562" y="1010320"/>
                  </a:lnTo>
                  <a:lnTo>
                    <a:pt x="359653" y="996509"/>
                  </a:lnTo>
                  <a:lnTo>
                    <a:pt x="315596" y="979160"/>
                  </a:lnTo>
                  <a:lnTo>
                    <a:pt x="273586" y="958454"/>
                  </a:lnTo>
                  <a:lnTo>
                    <a:pt x="233817" y="934573"/>
                  </a:lnTo>
                  <a:lnTo>
                    <a:pt x="196484" y="907699"/>
                  </a:lnTo>
                  <a:lnTo>
                    <a:pt x="161782" y="878014"/>
                  </a:lnTo>
                  <a:lnTo>
                    <a:pt x="129905" y="845699"/>
                  </a:lnTo>
                  <a:lnTo>
                    <a:pt x="101050" y="810937"/>
                  </a:lnTo>
                  <a:lnTo>
                    <a:pt x="75409" y="773909"/>
                  </a:lnTo>
                  <a:lnTo>
                    <a:pt x="53179" y="734798"/>
                  </a:lnTo>
                  <a:lnTo>
                    <a:pt x="34554" y="693784"/>
                  </a:lnTo>
                  <a:lnTo>
                    <a:pt x="19729" y="651051"/>
                  </a:lnTo>
                  <a:lnTo>
                    <a:pt x="8898" y="606779"/>
                  </a:lnTo>
                  <a:lnTo>
                    <a:pt x="2257" y="561152"/>
                  </a:lnTo>
                  <a:lnTo>
                    <a:pt x="0" y="514350"/>
                  </a:lnTo>
                  <a:close/>
                </a:path>
              </a:pathLst>
            </a:custGeom>
            <a:ln w="12700">
              <a:solidFill>
                <a:srgbClr val="0C43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822950" y="452437"/>
            <a:ext cx="551815" cy="3994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indent="24765" algn="ctr">
              <a:lnSpc>
                <a:spcPct val="101699"/>
              </a:lnSpc>
              <a:spcBef>
                <a:spcPts val="110"/>
              </a:spcBef>
            </a:pPr>
            <a:r>
              <a:rPr sz="800" spc="-20" dirty="0">
                <a:solidFill>
                  <a:srgbClr val="FFFFFF"/>
                </a:solidFill>
                <a:latin typeface="Century Gothic"/>
                <a:cs typeface="Century Gothic"/>
              </a:rPr>
              <a:t>Non- </a:t>
            </a:r>
            <a:r>
              <a:rPr sz="800" spc="-10" dirty="0">
                <a:solidFill>
                  <a:srgbClr val="FFFFFF"/>
                </a:solidFill>
                <a:latin typeface="Century Gothic"/>
                <a:cs typeface="Century Gothic"/>
              </a:rPr>
              <a:t>Hazardous Waste</a:t>
            </a:r>
            <a:endParaRPr sz="800">
              <a:latin typeface="Century Gothic"/>
              <a:cs typeface="Century Gothic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551551" y="1284350"/>
            <a:ext cx="1203325" cy="1041400"/>
            <a:chOff x="5551551" y="1284350"/>
            <a:chExt cx="1203325" cy="1041400"/>
          </a:xfrm>
        </p:grpSpPr>
        <p:sp>
          <p:nvSpPr>
            <p:cNvPr id="18" name="object 18"/>
            <p:cNvSpPr/>
            <p:nvPr/>
          </p:nvSpPr>
          <p:spPr>
            <a:xfrm>
              <a:off x="5557901" y="1290700"/>
              <a:ext cx="1190625" cy="1028700"/>
            </a:xfrm>
            <a:custGeom>
              <a:avLst/>
              <a:gdLst/>
              <a:ahLst/>
              <a:cxnLst/>
              <a:rect l="l" t="t" r="r" b="b"/>
              <a:pathLst>
                <a:path w="1190625" h="1028700">
                  <a:moveTo>
                    <a:pt x="595249" y="0"/>
                  </a:moveTo>
                  <a:lnTo>
                    <a:pt x="543880" y="1887"/>
                  </a:lnTo>
                  <a:lnTo>
                    <a:pt x="493727" y="7448"/>
                  </a:lnTo>
                  <a:lnTo>
                    <a:pt x="444967" y="16526"/>
                  </a:lnTo>
                  <a:lnTo>
                    <a:pt x="397779" y="28969"/>
                  </a:lnTo>
                  <a:lnTo>
                    <a:pt x="352342" y="44621"/>
                  </a:lnTo>
                  <a:lnTo>
                    <a:pt x="308833" y="63328"/>
                  </a:lnTo>
                  <a:lnTo>
                    <a:pt x="267433" y="84937"/>
                  </a:lnTo>
                  <a:lnTo>
                    <a:pt x="228318" y="109292"/>
                  </a:lnTo>
                  <a:lnTo>
                    <a:pt x="191668" y="136240"/>
                  </a:lnTo>
                  <a:lnTo>
                    <a:pt x="157661" y="165625"/>
                  </a:lnTo>
                  <a:lnTo>
                    <a:pt x="126476" y="197295"/>
                  </a:lnTo>
                  <a:lnTo>
                    <a:pt x="98291" y="231094"/>
                  </a:lnTo>
                  <a:lnTo>
                    <a:pt x="73285" y="266868"/>
                  </a:lnTo>
                  <a:lnTo>
                    <a:pt x="51636" y="304463"/>
                  </a:lnTo>
                  <a:lnTo>
                    <a:pt x="33523" y="343724"/>
                  </a:lnTo>
                  <a:lnTo>
                    <a:pt x="19124" y="384498"/>
                  </a:lnTo>
                  <a:lnTo>
                    <a:pt x="8618" y="426630"/>
                  </a:lnTo>
                  <a:lnTo>
                    <a:pt x="2184" y="469965"/>
                  </a:lnTo>
                  <a:lnTo>
                    <a:pt x="0" y="514350"/>
                  </a:lnTo>
                  <a:lnTo>
                    <a:pt x="2184" y="558716"/>
                  </a:lnTo>
                  <a:lnTo>
                    <a:pt x="8618" y="602037"/>
                  </a:lnTo>
                  <a:lnTo>
                    <a:pt x="19124" y="644158"/>
                  </a:lnTo>
                  <a:lnTo>
                    <a:pt x="33523" y="684925"/>
                  </a:lnTo>
                  <a:lnTo>
                    <a:pt x="51636" y="724182"/>
                  </a:lnTo>
                  <a:lnTo>
                    <a:pt x="73285" y="761775"/>
                  </a:lnTo>
                  <a:lnTo>
                    <a:pt x="98291" y="797549"/>
                  </a:lnTo>
                  <a:lnTo>
                    <a:pt x="126476" y="831350"/>
                  </a:lnTo>
                  <a:lnTo>
                    <a:pt x="157661" y="863024"/>
                  </a:lnTo>
                  <a:lnTo>
                    <a:pt x="191668" y="892414"/>
                  </a:lnTo>
                  <a:lnTo>
                    <a:pt x="228318" y="919368"/>
                  </a:lnTo>
                  <a:lnTo>
                    <a:pt x="267433" y="943730"/>
                  </a:lnTo>
                  <a:lnTo>
                    <a:pt x="308833" y="965345"/>
                  </a:lnTo>
                  <a:lnTo>
                    <a:pt x="352342" y="984059"/>
                  </a:lnTo>
                  <a:lnTo>
                    <a:pt x="397779" y="999717"/>
                  </a:lnTo>
                  <a:lnTo>
                    <a:pt x="444967" y="1012165"/>
                  </a:lnTo>
                  <a:lnTo>
                    <a:pt x="493727" y="1021248"/>
                  </a:lnTo>
                  <a:lnTo>
                    <a:pt x="543880" y="1026811"/>
                  </a:lnTo>
                  <a:lnTo>
                    <a:pt x="595249" y="1028700"/>
                  </a:lnTo>
                  <a:lnTo>
                    <a:pt x="646618" y="1026811"/>
                  </a:lnTo>
                  <a:lnTo>
                    <a:pt x="696774" y="1021248"/>
                  </a:lnTo>
                  <a:lnTo>
                    <a:pt x="745539" y="1012165"/>
                  </a:lnTo>
                  <a:lnTo>
                    <a:pt x="792733" y="999717"/>
                  </a:lnTo>
                  <a:lnTo>
                    <a:pt x="838177" y="984059"/>
                  </a:lnTo>
                  <a:lnTo>
                    <a:pt x="881694" y="965345"/>
                  </a:lnTo>
                  <a:lnTo>
                    <a:pt x="923104" y="943730"/>
                  </a:lnTo>
                  <a:lnTo>
                    <a:pt x="962228" y="919368"/>
                  </a:lnTo>
                  <a:lnTo>
                    <a:pt x="998888" y="892414"/>
                  </a:lnTo>
                  <a:lnTo>
                    <a:pt x="1032904" y="863024"/>
                  </a:lnTo>
                  <a:lnTo>
                    <a:pt x="1064100" y="831350"/>
                  </a:lnTo>
                  <a:lnTo>
                    <a:pt x="1092294" y="797549"/>
                  </a:lnTo>
                  <a:lnTo>
                    <a:pt x="1117309" y="761775"/>
                  </a:lnTo>
                  <a:lnTo>
                    <a:pt x="1138966" y="724182"/>
                  </a:lnTo>
                  <a:lnTo>
                    <a:pt x="1157087" y="684925"/>
                  </a:lnTo>
                  <a:lnTo>
                    <a:pt x="1171491" y="644158"/>
                  </a:lnTo>
                  <a:lnTo>
                    <a:pt x="1182002" y="602037"/>
                  </a:lnTo>
                  <a:lnTo>
                    <a:pt x="1188439" y="558716"/>
                  </a:lnTo>
                  <a:lnTo>
                    <a:pt x="1190625" y="514350"/>
                  </a:lnTo>
                  <a:lnTo>
                    <a:pt x="1188439" y="469965"/>
                  </a:lnTo>
                  <a:lnTo>
                    <a:pt x="1182002" y="426630"/>
                  </a:lnTo>
                  <a:lnTo>
                    <a:pt x="1171491" y="384498"/>
                  </a:lnTo>
                  <a:lnTo>
                    <a:pt x="1157087" y="343724"/>
                  </a:lnTo>
                  <a:lnTo>
                    <a:pt x="1138966" y="304463"/>
                  </a:lnTo>
                  <a:lnTo>
                    <a:pt x="1117309" y="266868"/>
                  </a:lnTo>
                  <a:lnTo>
                    <a:pt x="1092294" y="231094"/>
                  </a:lnTo>
                  <a:lnTo>
                    <a:pt x="1064100" y="197295"/>
                  </a:lnTo>
                  <a:lnTo>
                    <a:pt x="1032904" y="165625"/>
                  </a:lnTo>
                  <a:lnTo>
                    <a:pt x="998888" y="136240"/>
                  </a:lnTo>
                  <a:lnTo>
                    <a:pt x="962228" y="109292"/>
                  </a:lnTo>
                  <a:lnTo>
                    <a:pt x="923104" y="84937"/>
                  </a:lnTo>
                  <a:lnTo>
                    <a:pt x="881694" y="63328"/>
                  </a:lnTo>
                  <a:lnTo>
                    <a:pt x="838177" y="44621"/>
                  </a:lnTo>
                  <a:lnTo>
                    <a:pt x="792733" y="28969"/>
                  </a:lnTo>
                  <a:lnTo>
                    <a:pt x="745539" y="16526"/>
                  </a:lnTo>
                  <a:lnTo>
                    <a:pt x="696774" y="7448"/>
                  </a:lnTo>
                  <a:lnTo>
                    <a:pt x="646618" y="1887"/>
                  </a:lnTo>
                  <a:lnTo>
                    <a:pt x="595249" y="0"/>
                  </a:lnTo>
                  <a:close/>
                </a:path>
              </a:pathLst>
            </a:custGeom>
            <a:solidFill>
              <a:srgbClr val="155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57901" y="1290700"/>
              <a:ext cx="1190625" cy="1028700"/>
            </a:xfrm>
            <a:custGeom>
              <a:avLst/>
              <a:gdLst/>
              <a:ahLst/>
              <a:cxnLst/>
              <a:rect l="l" t="t" r="r" b="b"/>
              <a:pathLst>
                <a:path w="1190625" h="1028700">
                  <a:moveTo>
                    <a:pt x="0" y="514350"/>
                  </a:moveTo>
                  <a:lnTo>
                    <a:pt x="2184" y="469965"/>
                  </a:lnTo>
                  <a:lnTo>
                    <a:pt x="8618" y="426630"/>
                  </a:lnTo>
                  <a:lnTo>
                    <a:pt x="19124" y="384498"/>
                  </a:lnTo>
                  <a:lnTo>
                    <a:pt x="33523" y="343724"/>
                  </a:lnTo>
                  <a:lnTo>
                    <a:pt x="51636" y="304463"/>
                  </a:lnTo>
                  <a:lnTo>
                    <a:pt x="73285" y="266868"/>
                  </a:lnTo>
                  <a:lnTo>
                    <a:pt x="98291" y="231094"/>
                  </a:lnTo>
                  <a:lnTo>
                    <a:pt x="126476" y="197295"/>
                  </a:lnTo>
                  <a:lnTo>
                    <a:pt x="157661" y="165625"/>
                  </a:lnTo>
                  <a:lnTo>
                    <a:pt x="191668" y="136240"/>
                  </a:lnTo>
                  <a:lnTo>
                    <a:pt x="228318" y="109292"/>
                  </a:lnTo>
                  <a:lnTo>
                    <a:pt x="267433" y="84937"/>
                  </a:lnTo>
                  <a:lnTo>
                    <a:pt x="308833" y="63328"/>
                  </a:lnTo>
                  <a:lnTo>
                    <a:pt x="352342" y="44621"/>
                  </a:lnTo>
                  <a:lnTo>
                    <a:pt x="397779" y="28969"/>
                  </a:lnTo>
                  <a:lnTo>
                    <a:pt x="444967" y="16526"/>
                  </a:lnTo>
                  <a:lnTo>
                    <a:pt x="493727" y="7448"/>
                  </a:lnTo>
                  <a:lnTo>
                    <a:pt x="543880" y="1887"/>
                  </a:lnTo>
                  <a:lnTo>
                    <a:pt x="595249" y="0"/>
                  </a:lnTo>
                  <a:lnTo>
                    <a:pt x="646618" y="1887"/>
                  </a:lnTo>
                  <a:lnTo>
                    <a:pt x="696774" y="7448"/>
                  </a:lnTo>
                  <a:lnTo>
                    <a:pt x="745539" y="16526"/>
                  </a:lnTo>
                  <a:lnTo>
                    <a:pt x="792733" y="28969"/>
                  </a:lnTo>
                  <a:lnTo>
                    <a:pt x="838177" y="44621"/>
                  </a:lnTo>
                  <a:lnTo>
                    <a:pt x="881694" y="63328"/>
                  </a:lnTo>
                  <a:lnTo>
                    <a:pt x="923104" y="84937"/>
                  </a:lnTo>
                  <a:lnTo>
                    <a:pt x="962228" y="109292"/>
                  </a:lnTo>
                  <a:lnTo>
                    <a:pt x="998888" y="136240"/>
                  </a:lnTo>
                  <a:lnTo>
                    <a:pt x="1032904" y="165625"/>
                  </a:lnTo>
                  <a:lnTo>
                    <a:pt x="1064100" y="197295"/>
                  </a:lnTo>
                  <a:lnTo>
                    <a:pt x="1092294" y="231094"/>
                  </a:lnTo>
                  <a:lnTo>
                    <a:pt x="1117309" y="266868"/>
                  </a:lnTo>
                  <a:lnTo>
                    <a:pt x="1138966" y="304463"/>
                  </a:lnTo>
                  <a:lnTo>
                    <a:pt x="1157087" y="343724"/>
                  </a:lnTo>
                  <a:lnTo>
                    <a:pt x="1171491" y="384498"/>
                  </a:lnTo>
                  <a:lnTo>
                    <a:pt x="1182002" y="426630"/>
                  </a:lnTo>
                  <a:lnTo>
                    <a:pt x="1188439" y="469965"/>
                  </a:lnTo>
                  <a:lnTo>
                    <a:pt x="1190625" y="514350"/>
                  </a:lnTo>
                  <a:lnTo>
                    <a:pt x="1188439" y="558716"/>
                  </a:lnTo>
                  <a:lnTo>
                    <a:pt x="1182002" y="602037"/>
                  </a:lnTo>
                  <a:lnTo>
                    <a:pt x="1171491" y="644158"/>
                  </a:lnTo>
                  <a:lnTo>
                    <a:pt x="1157087" y="684925"/>
                  </a:lnTo>
                  <a:lnTo>
                    <a:pt x="1138966" y="724182"/>
                  </a:lnTo>
                  <a:lnTo>
                    <a:pt x="1117309" y="761775"/>
                  </a:lnTo>
                  <a:lnTo>
                    <a:pt x="1092294" y="797549"/>
                  </a:lnTo>
                  <a:lnTo>
                    <a:pt x="1064100" y="831350"/>
                  </a:lnTo>
                  <a:lnTo>
                    <a:pt x="1032904" y="863024"/>
                  </a:lnTo>
                  <a:lnTo>
                    <a:pt x="998888" y="892414"/>
                  </a:lnTo>
                  <a:lnTo>
                    <a:pt x="962228" y="919368"/>
                  </a:lnTo>
                  <a:lnTo>
                    <a:pt x="923104" y="943730"/>
                  </a:lnTo>
                  <a:lnTo>
                    <a:pt x="881694" y="965345"/>
                  </a:lnTo>
                  <a:lnTo>
                    <a:pt x="838177" y="984059"/>
                  </a:lnTo>
                  <a:lnTo>
                    <a:pt x="792733" y="999717"/>
                  </a:lnTo>
                  <a:lnTo>
                    <a:pt x="745539" y="1012165"/>
                  </a:lnTo>
                  <a:lnTo>
                    <a:pt x="696774" y="1021248"/>
                  </a:lnTo>
                  <a:lnTo>
                    <a:pt x="646618" y="1026811"/>
                  </a:lnTo>
                  <a:lnTo>
                    <a:pt x="595249" y="1028700"/>
                  </a:lnTo>
                  <a:lnTo>
                    <a:pt x="543880" y="1026811"/>
                  </a:lnTo>
                  <a:lnTo>
                    <a:pt x="493727" y="1021248"/>
                  </a:lnTo>
                  <a:lnTo>
                    <a:pt x="444967" y="1012165"/>
                  </a:lnTo>
                  <a:lnTo>
                    <a:pt x="397779" y="999717"/>
                  </a:lnTo>
                  <a:lnTo>
                    <a:pt x="352342" y="984059"/>
                  </a:lnTo>
                  <a:lnTo>
                    <a:pt x="308833" y="965345"/>
                  </a:lnTo>
                  <a:lnTo>
                    <a:pt x="267433" y="943730"/>
                  </a:lnTo>
                  <a:lnTo>
                    <a:pt x="228318" y="919368"/>
                  </a:lnTo>
                  <a:lnTo>
                    <a:pt x="191668" y="892414"/>
                  </a:lnTo>
                  <a:lnTo>
                    <a:pt x="157661" y="863024"/>
                  </a:lnTo>
                  <a:lnTo>
                    <a:pt x="126476" y="831350"/>
                  </a:lnTo>
                  <a:lnTo>
                    <a:pt x="98291" y="797549"/>
                  </a:lnTo>
                  <a:lnTo>
                    <a:pt x="73285" y="761775"/>
                  </a:lnTo>
                  <a:lnTo>
                    <a:pt x="51636" y="724182"/>
                  </a:lnTo>
                  <a:lnTo>
                    <a:pt x="33523" y="684925"/>
                  </a:lnTo>
                  <a:lnTo>
                    <a:pt x="19124" y="644158"/>
                  </a:lnTo>
                  <a:lnTo>
                    <a:pt x="8618" y="602037"/>
                  </a:lnTo>
                  <a:lnTo>
                    <a:pt x="2184" y="558716"/>
                  </a:lnTo>
                  <a:lnTo>
                    <a:pt x="0" y="514350"/>
                  </a:lnTo>
                  <a:close/>
                </a:path>
              </a:pathLst>
            </a:custGeom>
            <a:ln w="12700">
              <a:solidFill>
                <a:srgbClr val="0C43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813678" y="1657667"/>
            <a:ext cx="685165" cy="2755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800" spc="-10" dirty="0">
                <a:solidFill>
                  <a:srgbClr val="FFFFFF"/>
                </a:solidFill>
                <a:latin typeface="Century Gothic"/>
                <a:cs typeface="Century Gothic"/>
              </a:rPr>
              <a:t>Biohazardous</a:t>
            </a:r>
            <a:endParaRPr sz="800">
              <a:latin typeface="Century Gothic"/>
              <a:cs typeface="Century Gothic"/>
            </a:endParaRPr>
          </a:p>
          <a:p>
            <a:pPr marL="26670" algn="ctr">
              <a:lnSpc>
                <a:spcPct val="100000"/>
              </a:lnSpc>
              <a:spcBef>
                <a:spcPts val="20"/>
              </a:spcBef>
            </a:pPr>
            <a:r>
              <a:rPr sz="800" spc="-10" dirty="0">
                <a:solidFill>
                  <a:srgbClr val="FFFFFF"/>
                </a:solidFill>
                <a:latin typeface="Century Gothic"/>
                <a:cs typeface="Century Gothic"/>
              </a:rPr>
              <a:t>Waste</a:t>
            </a:r>
            <a:endParaRPr sz="800">
              <a:latin typeface="Century Gothic"/>
              <a:cs typeface="Century Gothic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551551" y="2427351"/>
            <a:ext cx="1117600" cy="1031875"/>
            <a:chOff x="5551551" y="2427351"/>
            <a:chExt cx="1117600" cy="1031875"/>
          </a:xfrm>
        </p:grpSpPr>
        <p:sp>
          <p:nvSpPr>
            <p:cNvPr id="22" name="object 22"/>
            <p:cNvSpPr/>
            <p:nvPr/>
          </p:nvSpPr>
          <p:spPr>
            <a:xfrm>
              <a:off x="5557901" y="2433701"/>
              <a:ext cx="1104900" cy="1019175"/>
            </a:xfrm>
            <a:custGeom>
              <a:avLst/>
              <a:gdLst/>
              <a:ahLst/>
              <a:cxnLst/>
              <a:rect l="l" t="t" r="r" b="b"/>
              <a:pathLst>
                <a:path w="1104900" h="1019175">
                  <a:moveTo>
                    <a:pt x="552450" y="0"/>
                  </a:moveTo>
                  <a:lnTo>
                    <a:pt x="502155" y="2081"/>
                  </a:lnTo>
                  <a:lnTo>
                    <a:pt x="453127" y="8208"/>
                  </a:lnTo>
                  <a:lnTo>
                    <a:pt x="405562" y="18198"/>
                  </a:lnTo>
                  <a:lnTo>
                    <a:pt x="359653" y="31873"/>
                  </a:lnTo>
                  <a:lnTo>
                    <a:pt x="315596" y="49053"/>
                  </a:lnTo>
                  <a:lnTo>
                    <a:pt x="273586" y="69558"/>
                  </a:lnTo>
                  <a:lnTo>
                    <a:pt x="233817" y="93208"/>
                  </a:lnTo>
                  <a:lnTo>
                    <a:pt x="196484" y="119823"/>
                  </a:lnTo>
                  <a:lnTo>
                    <a:pt x="161782" y="149225"/>
                  </a:lnTo>
                  <a:lnTo>
                    <a:pt x="129905" y="181231"/>
                  </a:lnTo>
                  <a:lnTo>
                    <a:pt x="101050" y="215664"/>
                  </a:lnTo>
                  <a:lnTo>
                    <a:pt x="75409" y="252344"/>
                  </a:lnTo>
                  <a:lnTo>
                    <a:pt x="53179" y="291090"/>
                  </a:lnTo>
                  <a:lnTo>
                    <a:pt x="34554" y="331722"/>
                  </a:lnTo>
                  <a:lnTo>
                    <a:pt x="19729" y="374062"/>
                  </a:lnTo>
                  <a:lnTo>
                    <a:pt x="8898" y="417928"/>
                  </a:lnTo>
                  <a:lnTo>
                    <a:pt x="2257" y="463142"/>
                  </a:lnTo>
                  <a:lnTo>
                    <a:pt x="0" y="509524"/>
                  </a:lnTo>
                  <a:lnTo>
                    <a:pt x="2257" y="555906"/>
                  </a:lnTo>
                  <a:lnTo>
                    <a:pt x="8898" y="601123"/>
                  </a:lnTo>
                  <a:lnTo>
                    <a:pt x="19729" y="644995"/>
                  </a:lnTo>
                  <a:lnTo>
                    <a:pt x="34554" y="687341"/>
                  </a:lnTo>
                  <a:lnTo>
                    <a:pt x="53179" y="727981"/>
                  </a:lnTo>
                  <a:lnTo>
                    <a:pt x="75409" y="766736"/>
                  </a:lnTo>
                  <a:lnTo>
                    <a:pt x="101050" y="803425"/>
                  </a:lnTo>
                  <a:lnTo>
                    <a:pt x="129905" y="837868"/>
                  </a:lnTo>
                  <a:lnTo>
                    <a:pt x="161782" y="869886"/>
                  </a:lnTo>
                  <a:lnTo>
                    <a:pt x="196484" y="899298"/>
                  </a:lnTo>
                  <a:lnTo>
                    <a:pt x="233817" y="925923"/>
                  </a:lnTo>
                  <a:lnTo>
                    <a:pt x="273586" y="949583"/>
                  </a:lnTo>
                  <a:lnTo>
                    <a:pt x="315596" y="970097"/>
                  </a:lnTo>
                  <a:lnTo>
                    <a:pt x="359653" y="987285"/>
                  </a:lnTo>
                  <a:lnTo>
                    <a:pt x="405562" y="1000966"/>
                  </a:lnTo>
                  <a:lnTo>
                    <a:pt x="453127" y="1010962"/>
                  </a:lnTo>
                  <a:lnTo>
                    <a:pt x="502155" y="1017091"/>
                  </a:lnTo>
                  <a:lnTo>
                    <a:pt x="552450" y="1019175"/>
                  </a:lnTo>
                  <a:lnTo>
                    <a:pt x="602725" y="1017091"/>
                  </a:lnTo>
                  <a:lnTo>
                    <a:pt x="651738" y="1010962"/>
                  </a:lnTo>
                  <a:lnTo>
                    <a:pt x="699293" y="1000966"/>
                  </a:lnTo>
                  <a:lnTo>
                    <a:pt x="745195" y="987285"/>
                  </a:lnTo>
                  <a:lnTo>
                    <a:pt x="789248" y="970097"/>
                  </a:lnTo>
                  <a:lnTo>
                    <a:pt x="831257" y="949583"/>
                  </a:lnTo>
                  <a:lnTo>
                    <a:pt x="871027" y="925923"/>
                  </a:lnTo>
                  <a:lnTo>
                    <a:pt x="908363" y="899298"/>
                  </a:lnTo>
                  <a:lnTo>
                    <a:pt x="943070" y="869886"/>
                  </a:lnTo>
                  <a:lnTo>
                    <a:pt x="974952" y="837868"/>
                  </a:lnTo>
                  <a:lnTo>
                    <a:pt x="1003814" y="803425"/>
                  </a:lnTo>
                  <a:lnTo>
                    <a:pt x="1029461" y="766736"/>
                  </a:lnTo>
                  <a:lnTo>
                    <a:pt x="1051699" y="727981"/>
                  </a:lnTo>
                  <a:lnTo>
                    <a:pt x="1070330" y="687341"/>
                  </a:lnTo>
                  <a:lnTo>
                    <a:pt x="1085162" y="644995"/>
                  </a:lnTo>
                  <a:lnTo>
                    <a:pt x="1095997" y="601123"/>
                  </a:lnTo>
                  <a:lnTo>
                    <a:pt x="1102641" y="555906"/>
                  </a:lnTo>
                  <a:lnTo>
                    <a:pt x="1104900" y="509524"/>
                  </a:lnTo>
                  <a:lnTo>
                    <a:pt x="1102641" y="463142"/>
                  </a:lnTo>
                  <a:lnTo>
                    <a:pt x="1095997" y="417928"/>
                  </a:lnTo>
                  <a:lnTo>
                    <a:pt x="1085162" y="374062"/>
                  </a:lnTo>
                  <a:lnTo>
                    <a:pt x="1070330" y="331722"/>
                  </a:lnTo>
                  <a:lnTo>
                    <a:pt x="1051699" y="291090"/>
                  </a:lnTo>
                  <a:lnTo>
                    <a:pt x="1029462" y="252344"/>
                  </a:lnTo>
                  <a:lnTo>
                    <a:pt x="1003814" y="215664"/>
                  </a:lnTo>
                  <a:lnTo>
                    <a:pt x="974952" y="181231"/>
                  </a:lnTo>
                  <a:lnTo>
                    <a:pt x="943070" y="149224"/>
                  </a:lnTo>
                  <a:lnTo>
                    <a:pt x="908363" y="119823"/>
                  </a:lnTo>
                  <a:lnTo>
                    <a:pt x="871027" y="93208"/>
                  </a:lnTo>
                  <a:lnTo>
                    <a:pt x="831257" y="69558"/>
                  </a:lnTo>
                  <a:lnTo>
                    <a:pt x="789248" y="49053"/>
                  </a:lnTo>
                  <a:lnTo>
                    <a:pt x="745195" y="31873"/>
                  </a:lnTo>
                  <a:lnTo>
                    <a:pt x="699293" y="18198"/>
                  </a:lnTo>
                  <a:lnTo>
                    <a:pt x="651738" y="8208"/>
                  </a:lnTo>
                  <a:lnTo>
                    <a:pt x="602725" y="2081"/>
                  </a:lnTo>
                  <a:lnTo>
                    <a:pt x="552450" y="0"/>
                  </a:lnTo>
                  <a:close/>
                </a:path>
              </a:pathLst>
            </a:custGeom>
            <a:solidFill>
              <a:srgbClr val="155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57901" y="2433701"/>
              <a:ext cx="1104900" cy="1019175"/>
            </a:xfrm>
            <a:custGeom>
              <a:avLst/>
              <a:gdLst/>
              <a:ahLst/>
              <a:cxnLst/>
              <a:rect l="l" t="t" r="r" b="b"/>
              <a:pathLst>
                <a:path w="1104900" h="1019175">
                  <a:moveTo>
                    <a:pt x="0" y="509524"/>
                  </a:moveTo>
                  <a:lnTo>
                    <a:pt x="2257" y="463142"/>
                  </a:lnTo>
                  <a:lnTo>
                    <a:pt x="8898" y="417928"/>
                  </a:lnTo>
                  <a:lnTo>
                    <a:pt x="19729" y="374062"/>
                  </a:lnTo>
                  <a:lnTo>
                    <a:pt x="34554" y="331722"/>
                  </a:lnTo>
                  <a:lnTo>
                    <a:pt x="53179" y="291090"/>
                  </a:lnTo>
                  <a:lnTo>
                    <a:pt x="75409" y="252344"/>
                  </a:lnTo>
                  <a:lnTo>
                    <a:pt x="101050" y="215664"/>
                  </a:lnTo>
                  <a:lnTo>
                    <a:pt x="129905" y="181231"/>
                  </a:lnTo>
                  <a:lnTo>
                    <a:pt x="161782" y="149225"/>
                  </a:lnTo>
                  <a:lnTo>
                    <a:pt x="196484" y="119823"/>
                  </a:lnTo>
                  <a:lnTo>
                    <a:pt x="233817" y="93208"/>
                  </a:lnTo>
                  <a:lnTo>
                    <a:pt x="273586" y="69558"/>
                  </a:lnTo>
                  <a:lnTo>
                    <a:pt x="315596" y="49053"/>
                  </a:lnTo>
                  <a:lnTo>
                    <a:pt x="359653" y="31873"/>
                  </a:lnTo>
                  <a:lnTo>
                    <a:pt x="405562" y="18198"/>
                  </a:lnTo>
                  <a:lnTo>
                    <a:pt x="453127" y="8208"/>
                  </a:lnTo>
                  <a:lnTo>
                    <a:pt x="502155" y="2081"/>
                  </a:lnTo>
                  <a:lnTo>
                    <a:pt x="552450" y="0"/>
                  </a:lnTo>
                  <a:lnTo>
                    <a:pt x="602725" y="2081"/>
                  </a:lnTo>
                  <a:lnTo>
                    <a:pt x="651738" y="8208"/>
                  </a:lnTo>
                  <a:lnTo>
                    <a:pt x="699293" y="18198"/>
                  </a:lnTo>
                  <a:lnTo>
                    <a:pt x="745195" y="31873"/>
                  </a:lnTo>
                  <a:lnTo>
                    <a:pt x="789248" y="49053"/>
                  </a:lnTo>
                  <a:lnTo>
                    <a:pt x="831257" y="69558"/>
                  </a:lnTo>
                  <a:lnTo>
                    <a:pt x="871027" y="93208"/>
                  </a:lnTo>
                  <a:lnTo>
                    <a:pt x="908363" y="119823"/>
                  </a:lnTo>
                  <a:lnTo>
                    <a:pt x="943070" y="149224"/>
                  </a:lnTo>
                  <a:lnTo>
                    <a:pt x="974952" y="181231"/>
                  </a:lnTo>
                  <a:lnTo>
                    <a:pt x="1003814" y="215664"/>
                  </a:lnTo>
                  <a:lnTo>
                    <a:pt x="1029462" y="252344"/>
                  </a:lnTo>
                  <a:lnTo>
                    <a:pt x="1051699" y="291090"/>
                  </a:lnTo>
                  <a:lnTo>
                    <a:pt x="1070330" y="331722"/>
                  </a:lnTo>
                  <a:lnTo>
                    <a:pt x="1085162" y="374062"/>
                  </a:lnTo>
                  <a:lnTo>
                    <a:pt x="1095997" y="417928"/>
                  </a:lnTo>
                  <a:lnTo>
                    <a:pt x="1102641" y="463142"/>
                  </a:lnTo>
                  <a:lnTo>
                    <a:pt x="1104900" y="509524"/>
                  </a:lnTo>
                  <a:lnTo>
                    <a:pt x="1102641" y="555906"/>
                  </a:lnTo>
                  <a:lnTo>
                    <a:pt x="1095997" y="601123"/>
                  </a:lnTo>
                  <a:lnTo>
                    <a:pt x="1085162" y="644995"/>
                  </a:lnTo>
                  <a:lnTo>
                    <a:pt x="1070330" y="687341"/>
                  </a:lnTo>
                  <a:lnTo>
                    <a:pt x="1051699" y="727981"/>
                  </a:lnTo>
                  <a:lnTo>
                    <a:pt x="1029461" y="766736"/>
                  </a:lnTo>
                  <a:lnTo>
                    <a:pt x="1003814" y="803425"/>
                  </a:lnTo>
                  <a:lnTo>
                    <a:pt x="974952" y="837868"/>
                  </a:lnTo>
                  <a:lnTo>
                    <a:pt x="943070" y="869886"/>
                  </a:lnTo>
                  <a:lnTo>
                    <a:pt x="908363" y="899298"/>
                  </a:lnTo>
                  <a:lnTo>
                    <a:pt x="871027" y="925923"/>
                  </a:lnTo>
                  <a:lnTo>
                    <a:pt x="831257" y="949583"/>
                  </a:lnTo>
                  <a:lnTo>
                    <a:pt x="789248" y="970097"/>
                  </a:lnTo>
                  <a:lnTo>
                    <a:pt x="745195" y="987285"/>
                  </a:lnTo>
                  <a:lnTo>
                    <a:pt x="699293" y="1000966"/>
                  </a:lnTo>
                  <a:lnTo>
                    <a:pt x="651738" y="1010962"/>
                  </a:lnTo>
                  <a:lnTo>
                    <a:pt x="602725" y="1017091"/>
                  </a:lnTo>
                  <a:lnTo>
                    <a:pt x="552450" y="1019175"/>
                  </a:lnTo>
                  <a:lnTo>
                    <a:pt x="502155" y="1017091"/>
                  </a:lnTo>
                  <a:lnTo>
                    <a:pt x="453127" y="1010962"/>
                  </a:lnTo>
                  <a:lnTo>
                    <a:pt x="405562" y="1000966"/>
                  </a:lnTo>
                  <a:lnTo>
                    <a:pt x="359653" y="987285"/>
                  </a:lnTo>
                  <a:lnTo>
                    <a:pt x="315596" y="970097"/>
                  </a:lnTo>
                  <a:lnTo>
                    <a:pt x="273586" y="949583"/>
                  </a:lnTo>
                  <a:lnTo>
                    <a:pt x="233817" y="925923"/>
                  </a:lnTo>
                  <a:lnTo>
                    <a:pt x="196484" y="899298"/>
                  </a:lnTo>
                  <a:lnTo>
                    <a:pt x="161782" y="869886"/>
                  </a:lnTo>
                  <a:lnTo>
                    <a:pt x="129905" y="837868"/>
                  </a:lnTo>
                  <a:lnTo>
                    <a:pt x="101050" y="803425"/>
                  </a:lnTo>
                  <a:lnTo>
                    <a:pt x="75409" y="766736"/>
                  </a:lnTo>
                  <a:lnTo>
                    <a:pt x="53179" y="727981"/>
                  </a:lnTo>
                  <a:lnTo>
                    <a:pt x="34554" y="687341"/>
                  </a:lnTo>
                  <a:lnTo>
                    <a:pt x="19729" y="644995"/>
                  </a:lnTo>
                  <a:lnTo>
                    <a:pt x="8898" y="601123"/>
                  </a:lnTo>
                  <a:lnTo>
                    <a:pt x="2257" y="555906"/>
                  </a:lnTo>
                  <a:lnTo>
                    <a:pt x="0" y="509524"/>
                  </a:lnTo>
                  <a:close/>
                </a:path>
              </a:pathLst>
            </a:custGeom>
            <a:ln w="12700">
              <a:solidFill>
                <a:srgbClr val="0C43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856351" y="2802254"/>
            <a:ext cx="513080" cy="2755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800" spc="-10" dirty="0">
                <a:solidFill>
                  <a:srgbClr val="FFFFFF"/>
                </a:solidFill>
                <a:latin typeface="Century Gothic"/>
                <a:cs typeface="Century Gothic"/>
              </a:rPr>
              <a:t>Chemical</a:t>
            </a:r>
            <a:endParaRPr sz="8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800" spc="-10" dirty="0">
                <a:solidFill>
                  <a:srgbClr val="FFFFFF"/>
                </a:solidFill>
                <a:latin typeface="Century Gothic"/>
                <a:cs typeface="Century Gothic"/>
              </a:rPr>
              <a:t>Waste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5165" y="4163751"/>
            <a:ext cx="4940300" cy="2641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please</a:t>
            </a:r>
            <a:r>
              <a:rPr sz="1550" spc="4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reach</a:t>
            </a:r>
            <a:r>
              <a:rPr sz="1550" spc="1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out</a:t>
            </a:r>
            <a:r>
              <a:rPr sz="1550" spc="9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to</a:t>
            </a:r>
            <a:r>
              <a:rPr sz="1550" spc="13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our</a:t>
            </a:r>
            <a:r>
              <a:rPr sz="1550" spc="7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BioLabs</a:t>
            </a:r>
            <a:r>
              <a:rPr sz="1550" spc="9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Pegasus</a:t>
            </a:r>
            <a:r>
              <a:rPr sz="1550" spc="18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Park</a:t>
            </a:r>
            <a:r>
              <a:rPr sz="1550" spc="14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FF0000"/>
                </a:solidFill>
                <a:latin typeface="Century Gothic"/>
                <a:cs typeface="Century Gothic"/>
              </a:rPr>
              <a:t>staff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4517" y="4942289"/>
            <a:ext cx="2498090" cy="17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  <a:hlinkClick r:id="rId6"/>
              </a:rPr>
              <a:t>www.biolabs.io</a:t>
            </a:r>
            <a:r>
              <a:rPr sz="9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6531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3686175"/>
            <a:chOff x="0" y="0"/>
            <a:chExt cx="9144000" cy="3686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36861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367665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3273" y="4110611"/>
            <a:ext cx="2244622" cy="5794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876799"/>
            <a:ext cx="9143999" cy="26669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45741" y="238442"/>
            <a:ext cx="4315460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00" dirty="0">
                <a:solidFill>
                  <a:srgbClr val="FFFFFF"/>
                </a:solidFill>
              </a:rPr>
              <a:t>Nonhazardous</a:t>
            </a:r>
            <a:r>
              <a:rPr sz="3300" spc="-100" dirty="0">
                <a:solidFill>
                  <a:srgbClr val="FFFFFF"/>
                </a:solidFill>
              </a:rPr>
              <a:t> </a:t>
            </a:r>
            <a:r>
              <a:rPr sz="3300" spc="-10" dirty="0">
                <a:solidFill>
                  <a:srgbClr val="FFFFFF"/>
                </a:solidFill>
              </a:rPr>
              <a:t>Waste</a:t>
            </a:r>
            <a:endParaRPr sz="3300"/>
          </a:p>
        </p:txBody>
      </p:sp>
      <p:sp>
        <p:nvSpPr>
          <p:cNvPr id="8" name="object 8"/>
          <p:cNvSpPr txBox="1"/>
          <p:nvPr/>
        </p:nvSpPr>
        <p:spPr>
          <a:xfrm>
            <a:off x="2338704" y="1300606"/>
            <a:ext cx="4201160" cy="159067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60"/>
              </a:spcBef>
              <a:buFont typeface="Wingdings"/>
              <a:buChar char=""/>
              <a:tabLst>
                <a:tab pos="355600" algn="l"/>
              </a:tabLst>
            </a:pPr>
            <a:r>
              <a:rPr sz="2100" b="1" dirty="0">
                <a:solidFill>
                  <a:srgbClr val="FFFFFF"/>
                </a:solidFill>
                <a:latin typeface="Century Gothic"/>
                <a:cs typeface="Century Gothic"/>
              </a:rPr>
              <a:t>Can</a:t>
            </a:r>
            <a:r>
              <a:rPr sz="2100" b="1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entury Gothic"/>
                <a:cs typeface="Century Gothic"/>
              </a:rPr>
              <a:t>go</a:t>
            </a:r>
            <a:r>
              <a:rPr sz="2100" b="1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entury Gothic"/>
                <a:cs typeface="Century Gothic"/>
              </a:rPr>
              <a:t>down</a:t>
            </a:r>
            <a:r>
              <a:rPr sz="2100" b="1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entury Gothic"/>
                <a:cs typeface="Century Gothic"/>
              </a:rPr>
              <a:t>drain</a:t>
            </a:r>
            <a:r>
              <a:rPr sz="21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sz="2100" b="1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21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trash</a:t>
            </a:r>
            <a:endParaRPr sz="21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560"/>
              </a:spcBef>
              <a:buFont typeface="Wingdings"/>
              <a:buChar char=""/>
              <a:tabLst>
                <a:tab pos="355600" algn="l"/>
              </a:tabLst>
            </a:pPr>
            <a:r>
              <a:rPr sz="2100" dirty="0">
                <a:solidFill>
                  <a:srgbClr val="FFFFFF"/>
                </a:solidFill>
                <a:latin typeface="Century Gothic"/>
                <a:cs typeface="Century Gothic"/>
              </a:rPr>
              <a:t>Bleached</a:t>
            </a:r>
            <a:r>
              <a:rPr sz="21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entury Gothic"/>
                <a:cs typeface="Century Gothic"/>
              </a:rPr>
              <a:t>biohazards</a:t>
            </a:r>
            <a:endParaRPr sz="21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560"/>
              </a:spcBef>
              <a:buFont typeface="Wingdings"/>
              <a:buChar char=""/>
              <a:tabLst>
                <a:tab pos="355600" algn="l"/>
              </a:tabLst>
            </a:pPr>
            <a:r>
              <a:rPr sz="2100" dirty="0">
                <a:solidFill>
                  <a:srgbClr val="FFFFFF"/>
                </a:solidFill>
                <a:latin typeface="Century Gothic"/>
                <a:cs typeface="Century Gothic"/>
              </a:rPr>
              <a:t>Neutral</a:t>
            </a:r>
            <a:r>
              <a:rPr sz="21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entury Gothic"/>
                <a:cs typeface="Century Gothic"/>
              </a:rPr>
              <a:t>buffers</a:t>
            </a:r>
            <a:endParaRPr sz="21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560"/>
              </a:spcBef>
              <a:buFont typeface="Wingdings"/>
              <a:buChar char=""/>
              <a:tabLst>
                <a:tab pos="355600" algn="l"/>
              </a:tabLst>
            </a:pPr>
            <a:r>
              <a:rPr sz="2100" dirty="0">
                <a:solidFill>
                  <a:srgbClr val="FFFFFF"/>
                </a:solidFill>
                <a:latin typeface="Century Gothic"/>
                <a:cs typeface="Century Gothic"/>
              </a:rPr>
              <a:t>Uncontaminated</a:t>
            </a:r>
            <a:r>
              <a:rPr sz="2100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Century Gothic"/>
                <a:cs typeface="Century Gothic"/>
              </a:rPr>
              <a:t>media</a:t>
            </a:r>
            <a:endParaRPr sz="21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1934" y="2161245"/>
            <a:ext cx="1111250" cy="513080"/>
          </a:xfrm>
          <a:custGeom>
            <a:avLst/>
            <a:gdLst/>
            <a:ahLst/>
            <a:cxnLst/>
            <a:rect l="l" t="t" r="r" b="b"/>
            <a:pathLst>
              <a:path w="1111250" h="513080">
                <a:moveTo>
                  <a:pt x="1110651" y="0"/>
                </a:moveTo>
                <a:lnTo>
                  <a:pt x="0" y="0"/>
                </a:lnTo>
                <a:lnTo>
                  <a:pt x="3144" y="41988"/>
                </a:lnTo>
                <a:lnTo>
                  <a:pt x="12367" y="82766"/>
                </a:lnTo>
                <a:lnTo>
                  <a:pt x="27358" y="122103"/>
                </a:lnTo>
                <a:lnTo>
                  <a:pt x="47801" y="159768"/>
                </a:lnTo>
                <a:lnTo>
                  <a:pt x="73386" y="195529"/>
                </a:lnTo>
                <a:lnTo>
                  <a:pt x="103799" y="229155"/>
                </a:lnTo>
                <a:lnTo>
                  <a:pt x="138727" y="260416"/>
                </a:lnTo>
                <a:lnTo>
                  <a:pt x="177856" y="289078"/>
                </a:lnTo>
                <a:lnTo>
                  <a:pt x="220875" y="314912"/>
                </a:lnTo>
                <a:lnTo>
                  <a:pt x="267470" y="337686"/>
                </a:lnTo>
                <a:lnTo>
                  <a:pt x="317328" y="357169"/>
                </a:lnTo>
                <a:lnTo>
                  <a:pt x="317328" y="513060"/>
                </a:lnTo>
                <a:lnTo>
                  <a:pt x="793322" y="513060"/>
                </a:lnTo>
                <a:lnTo>
                  <a:pt x="793322" y="357169"/>
                </a:lnTo>
                <a:lnTo>
                  <a:pt x="843180" y="338175"/>
                </a:lnTo>
                <a:lnTo>
                  <a:pt x="889775" y="315793"/>
                </a:lnTo>
                <a:lnTo>
                  <a:pt x="932794" y="290253"/>
                </a:lnTo>
                <a:lnTo>
                  <a:pt x="971924" y="261786"/>
                </a:lnTo>
                <a:lnTo>
                  <a:pt x="1006851" y="230623"/>
                </a:lnTo>
                <a:lnTo>
                  <a:pt x="1037264" y="196997"/>
                </a:lnTo>
                <a:lnTo>
                  <a:pt x="1062849" y="161138"/>
                </a:lnTo>
                <a:lnTo>
                  <a:pt x="1083293" y="123277"/>
                </a:lnTo>
                <a:lnTo>
                  <a:pt x="1098283" y="83647"/>
                </a:lnTo>
                <a:lnTo>
                  <a:pt x="1107507" y="42477"/>
                </a:lnTo>
                <a:lnTo>
                  <a:pt x="11106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2936" y="1450854"/>
            <a:ext cx="1348740" cy="631825"/>
          </a:xfrm>
          <a:custGeom>
            <a:avLst/>
            <a:gdLst/>
            <a:ahLst/>
            <a:cxnLst/>
            <a:rect l="l" t="t" r="r" b="b"/>
            <a:pathLst>
              <a:path w="1348739" h="631825">
                <a:moveTo>
                  <a:pt x="815138" y="0"/>
                </a:moveTo>
                <a:lnTo>
                  <a:pt x="769806" y="5707"/>
                </a:lnTo>
                <a:lnTo>
                  <a:pt x="728116" y="21976"/>
                </a:lnTo>
                <a:lnTo>
                  <a:pt x="691283" y="47531"/>
                </a:lnTo>
                <a:lnTo>
                  <a:pt x="660521" y="81095"/>
                </a:lnTo>
                <a:lnTo>
                  <a:pt x="637045" y="121390"/>
                </a:lnTo>
                <a:lnTo>
                  <a:pt x="622069" y="167138"/>
                </a:lnTo>
                <a:lnTo>
                  <a:pt x="616808" y="217064"/>
                </a:lnTo>
                <a:lnTo>
                  <a:pt x="616808" y="513060"/>
                </a:lnTo>
                <a:lnTo>
                  <a:pt x="376828" y="513060"/>
                </a:lnTo>
                <a:lnTo>
                  <a:pt x="376828" y="434128"/>
                </a:lnTo>
                <a:lnTo>
                  <a:pt x="392229" y="431013"/>
                </a:lnTo>
                <a:lnTo>
                  <a:pt x="404842" y="422534"/>
                </a:lnTo>
                <a:lnTo>
                  <a:pt x="413364" y="409985"/>
                </a:lnTo>
                <a:lnTo>
                  <a:pt x="416494" y="394661"/>
                </a:lnTo>
                <a:lnTo>
                  <a:pt x="413364" y="379337"/>
                </a:lnTo>
                <a:lnTo>
                  <a:pt x="404842" y="366788"/>
                </a:lnTo>
                <a:lnTo>
                  <a:pt x="392229" y="358309"/>
                </a:lnTo>
                <a:lnTo>
                  <a:pt x="376828" y="355195"/>
                </a:lnTo>
                <a:lnTo>
                  <a:pt x="297495" y="355195"/>
                </a:lnTo>
                <a:lnTo>
                  <a:pt x="282094" y="358309"/>
                </a:lnTo>
                <a:lnTo>
                  <a:pt x="269481" y="366788"/>
                </a:lnTo>
                <a:lnTo>
                  <a:pt x="260959" y="379337"/>
                </a:lnTo>
                <a:lnTo>
                  <a:pt x="257829" y="394661"/>
                </a:lnTo>
                <a:lnTo>
                  <a:pt x="260959" y="409985"/>
                </a:lnTo>
                <a:lnTo>
                  <a:pt x="269481" y="422534"/>
                </a:lnTo>
                <a:lnTo>
                  <a:pt x="282094" y="431013"/>
                </a:lnTo>
                <a:lnTo>
                  <a:pt x="297495" y="434128"/>
                </a:lnTo>
                <a:lnTo>
                  <a:pt x="297495" y="513060"/>
                </a:lnTo>
                <a:lnTo>
                  <a:pt x="39666" y="513060"/>
                </a:lnTo>
                <a:lnTo>
                  <a:pt x="3129" y="537202"/>
                </a:lnTo>
                <a:lnTo>
                  <a:pt x="0" y="552526"/>
                </a:lnTo>
                <a:lnTo>
                  <a:pt x="0" y="591992"/>
                </a:lnTo>
                <a:lnTo>
                  <a:pt x="24264" y="628344"/>
                </a:lnTo>
                <a:lnTo>
                  <a:pt x="1308981" y="631459"/>
                </a:lnTo>
                <a:lnTo>
                  <a:pt x="1324383" y="628345"/>
                </a:lnTo>
                <a:lnTo>
                  <a:pt x="1336996" y="619865"/>
                </a:lnTo>
                <a:lnTo>
                  <a:pt x="1345518" y="607316"/>
                </a:lnTo>
                <a:lnTo>
                  <a:pt x="1348648" y="591992"/>
                </a:lnTo>
                <a:lnTo>
                  <a:pt x="1348648" y="552526"/>
                </a:lnTo>
                <a:lnTo>
                  <a:pt x="1324383" y="516174"/>
                </a:lnTo>
                <a:lnTo>
                  <a:pt x="1051152" y="513060"/>
                </a:lnTo>
                <a:lnTo>
                  <a:pt x="1051152" y="434128"/>
                </a:lnTo>
                <a:lnTo>
                  <a:pt x="1066553" y="431014"/>
                </a:lnTo>
                <a:lnTo>
                  <a:pt x="1079166" y="422534"/>
                </a:lnTo>
                <a:lnTo>
                  <a:pt x="1087688" y="409985"/>
                </a:lnTo>
                <a:lnTo>
                  <a:pt x="1090818" y="394661"/>
                </a:lnTo>
                <a:lnTo>
                  <a:pt x="1087688" y="379337"/>
                </a:lnTo>
                <a:lnTo>
                  <a:pt x="1079166" y="366788"/>
                </a:lnTo>
                <a:lnTo>
                  <a:pt x="1066553" y="358309"/>
                </a:lnTo>
                <a:lnTo>
                  <a:pt x="1051152" y="355195"/>
                </a:lnTo>
                <a:lnTo>
                  <a:pt x="971819" y="355195"/>
                </a:lnTo>
                <a:lnTo>
                  <a:pt x="956418" y="358309"/>
                </a:lnTo>
                <a:lnTo>
                  <a:pt x="943805" y="366788"/>
                </a:lnTo>
                <a:lnTo>
                  <a:pt x="935283" y="379337"/>
                </a:lnTo>
                <a:lnTo>
                  <a:pt x="932153" y="394661"/>
                </a:lnTo>
                <a:lnTo>
                  <a:pt x="935283" y="409985"/>
                </a:lnTo>
                <a:lnTo>
                  <a:pt x="943805" y="422534"/>
                </a:lnTo>
                <a:lnTo>
                  <a:pt x="956418" y="431013"/>
                </a:lnTo>
                <a:lnTo>
                  <a:pt x="971819" y="434128"/>
                </a:lnTo>
                <a:lnTo>
                  <a:pt x="971819" y="513060"/>
                </a:lnTo>
                <a:lnTo>
                  <a:pt x="733823" y="513060"/>
                </a:lnTo>
                <a:lnTo>
                  <a:pt x="733823" y="217064"/>
                </a:lnTo>
                <a:lnTo>
                  <a:pt x="740083" y="178337"/>
                </a:lnTo>
                <a:lnTo>
                  <a:pt x="757127" y="147011"/>
                </a:lnTo>
                <a:lnTo>
                  <a:pt x="782352" y="126045"/>
                </a:lnTo>
                <a:lnTo>
                  <a:pt x="813155" y="118398"/>
                </a:lnTo>
                <a:lnTo>
                  <a:pt x="837450" y="123763"/>
                </a:lnTo>
                <a:lnTo>
                  <a:pt x="858771" y="136158"/>
                </a:lnTo>
                <a:lnTo>
                  <a:pt x="875629" y="154473"/>
                </a:lnTo>
                <a:lnTo>
                  <a:pt x="886537" y="177597"/>
                </a:lnTo>
                <a:lnTo>
                  <a:pt x="895214" y="193754"/>
                </a:lnTo>
                <a:lnTo>
                  <a:pt x="908354" y="206210"/>
                </a:lnTo>
                <a:lnTo>
                  <a:pt x="924468" y="214227"/>
                </a:lnTo>
                <a:lnTo>
                  <a:pt x="942070" y="217064"/>
                </a:lnTo>
                <a:lnTo>
                  <a:pt x="956511" y="215275"/>
                </a:lnTo>
                <a:lnTo>
                  <a:pt x="991652" y="191411"/>
                </a:lnTo>
                <a:lnTo>
                  <a:pt x="1002530" y="151729"/>
                </a:lnTo>
                <a:lnTo>
                  <a:pt x="999586" y="138131"/>
                </a:lnTo>
                <a:lnTo>
                  <a:pt x="978690" y="92887"/>
                </a:lnTo>
                <a:lnTo>
                  <a:pt x="948083" y="55126"/>
                </a:lnTo>
                <a:lnTo>
                  <a:pt x="909480" y="26173"/>
                </a:lnTo>
                <a:lnTo>
                  <a:pt x="864594" y="7356"/>
                </a:lnTo>
                <a:lnTo>
                  <a:pt x="8151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60112" y="1445933"/>
            <a:ext cx="1035050" cy="308610"/>
          </a:xfrm>
          <a:custGeom>
            <a:avLst/>
            <a:gdLst/>
            <a:ahLst/>
            <a:cxnLst/>
            <a:rect l="l" t="t" r="r" b="b"/>
            <a:pathLst>
              <a:path w="1035050" h="308610">
                <a:moveTo>
                  <a:pt x="973974" y="184963"/>
                </a:moveTo>
                <a:lnTo>
                  <a:pt x="60873" y="184963"/>
                </a:lnTo>
                <a:lnTo>
                  <a:pt x="17881" y="203074"/>
                </a:lnTo>
                <a:lnTo>
                  <a:pt x="0" y="246617"/>
                </a:lnTo>
                <a:lnTo>
                  <a:pt x="0" y="308272"/>
                </a:lnTo>
                <a:lnTo>
                  <a:pt x="1034848" y="308272"/>
                </a:lnTo>
                <a:lnTo>
                  <a:pt x="1034848" y="246618"/>
                </a:lnTo>
                <a:lnTo>
                  <a:pt x="1030044" y="222678"/>
                </a:lnTo>
                <a:lnTo>
                  <a:pt x="1016966" y="203074"/>
                </a:lnTo>
                <a:lnTo>
                  <a:pt x="997610" y="189828"/>
                </a:lnTo>
                <a:lnTo>
                  <a:pt x="973974" y="184963"/>
                </a:lnTo>
                <a:close/>
              </a:path>
              <a:path w="1035050" h="308610">
                <a:moveTo>
                  <a:pt x="608734" y="0"/>
                </a:moveTo>
                <a:lnTo>
                  <a:pt x="426113" y="0"/>
                </a:lnTo>
                <a:lnTo>
                  <a:pt x="384429" y="8405"/>
                </a:lnTo>
                <a:lnTo>
                  <a:pt x="350592" y="31405"/>
                </a:lnTo>
                <a:lnTo>
                  <a:pt x="327884" y="65676"/>
                </a:lnTo>
                <a:lnTo>
                  <a:pt x="319585" y="107895"/>
                </a:lnTo>
                <a:lnTo>
                  <a:pt x="319585" y="184963"/>
                </a:lnTo>
                <a:lnTo>
                  <a:pt x="410895" y="184963"/>
                </a:lnTo>
                <a:lnTo>
                  <a:pt x="410895" y="98647"/>
                </a:lnTo>
                <a:lnTo>
                  <a:pt x="416982" y="92481"/>
                </a:lnTo>
                <a:lnTo>
                  <a:pt x="712232" y="92481"/>
                </a:lnTo>
                <a:lnTo>
                  <a:pt x="706963" y="65676"/>
                </a:lnTo>
                <a:lnTo>
                  <a:pt x="684255" y="31405"/>
                </a:lnTo>
                <a:lnTo>
                  <a:pt x="650418" y="8405"/>
                </a:lnTo>
                <a:lnTo>
                  <a:pt x="608734" y="0"/>
                </a:lnTo>
                <a:close/>
              </a:path>
              <a:path w="1035050" h="308610">
                <a:moveTo>
                  <a:pt x="712232" y="92481"/>
                </a:moveTo>
                <a:lnTo>
                  <a:pt x="617865" y="92481"/>
                </a:lnTo>
                <a:lnTo>
                  <a:pt x="623952" y="98647"/>
                </a:lnTo>
                <a:lnTo>
                  <a:pt x="623952" y="184963"/>
                </a:lnTo>
                <a:lnTo>
                  <a:pt x="715262" y="184963"/>
                </a:lnTo>
                <a:lnTo>
                  <a:pt x="715262" y="107895"/>
                </a:lnTo>
                <a:lnTo>
                  <a:pt x="712232" y="924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51422" y="1815860"/>
            <a:ext cx="852805" cy="863600"/>
          </a:xfrm>
          <a:custGeom>
            <a:avLst/>
            <a:gdLst/>
            <a:ahLst/>
            <a:cxnLst/>
            <a:rect l="l" t="t" r="r" b="b"/>
            <a:pathLst>
              <a:path w="852804" h="863600">
                <a:moveTo>
                  <a:pt x="852227" y="0"/>
                </a:moveTo>
                <a:lnTo>
                  <a:pt x="0" y="0"/>
                </a:lnTo>
                <a:lnTo>
                  <a:pt x="0" y="801510"/>
                </a:lnTo>
                <a:lnTo>
                  <a:pt x="4803" y="825449"/>
                </a:lnTo>
                <a:lnTo>
                  <a:pt x="17881" y="845054"/>
                </a:lnTo>
                <a:lnTo>
                  <a:pt x="37237" y="858300"/>
                </a:lnTo>
                <a:lnTo>
                  <a:pt x="60873" y="863165"/>
                </a:lnTo>
                <a:lnTo>
                  <a:pt x="791354" y="863165"/>
                </a:lnTo>
                <a:lnTo>
                  <a:pt x="814990" y="858300"/>
                </a:lnTo>
                <a:lnTo>
                  <a:pt x="834346" y="845054"/>
                </a:lnTo>
                <a:lnTo>
                  <a:pt x="847424" y="825449"/>
                </a:lnTo>
                <a:lnTo>
                  <a:pt x="852228" y="801510"/>
                </a:lnTo>
                <a:lnTo>
                  <a:pt x="852228" y="770681"/>
                </a:lnTo>
                <a:lnTo>
                  <a:pt x="136965" y="770681"/>
                </a:lnTo>
                <a:lnTo>
                  <a:pt x="136965" y="92481"/>
                </a:lnTo>
                <a:lnTo>
                  <a:pt x="852227" y="92481"/>
                </a:lnTo>
                <a:lnTo>
                  <a:pt x="852227" y="0"/>
                </a:lnTo>
                <a:close/>
              </a:path>
              <a:path w="852804" h="863600">
                <a:moveTo>
                  <a:pt x="380458" y="92481"/>
                </a:moveTo>
                <a:lnTo>
                  <a:pt x="228275" y="92481"/>
                </a:lnTo>
                <a:lnTo>
                  <a:pt x="228275" y="770681"/>
                </a:lnTo>
                <a:lnTo>
                  <a:pt x="380459" y="770681"/>
                </a:lnTo>
                <a:lnTo>
                  <a:pt x="380458" y="92481"/>
                </a:lnTo>
                <a:close/>
              </a:path>
              <a:path w="852804" h="863600">
                <a:moveTo>
                  <a:pt x="623952" y="92481"/>
                </a:moveTo>
                <a:lnTo>
                  <a:pt x="471769" y="92481"/>
                </a:lnTo>
                <a:lnTo>
                  <a:pt x="471769" y="770681"/>
                </a:lnTo>
                <a:lnTo>
                  <a:pt x="623952" y="770681"/>
                </a:lnTo>
                <a:lnTo>
                  <a:pt x="623952" y="92481"/>
                </a:lnTo>
                <a:close/>
              </a:path>
              <a:path w="852804" h="863600">
                <a:moveTo>
                  <a:pt x="852227" y="92481"/>
                </a:moveTo>
                <a:lnTo>
                  <a:pt x="715262" y="92481"/>
                </a:lnTo>
                <a:lnTo>
                  <a:pt x="715262" y="770681"/>
                </a:lnTo>
                <a:lnTo>
                  <a:pt x="852228" y="770681"/>
                </a:lnTo>
                <a:lnTo>
                  <a:pt x="852227" y="924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85165" y="3944041"/>
            <a:ext cx="5408930" cy="4838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245"/>
              </a:spcBef>
            </a:pP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If</a:t>
            </a:r>
            <a:r>
              <a:rPr sz="1550" spc="5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you</a:t>
            </a:r>
            <a:r>
              <a:rPr sz="1550" spc="1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have</a:t>
            </a:r>
            <a:r>
              <a:rPr sz="1550" spc="14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any</a:t>
            </a:r>
            <a:r>
              <a:rPr sz="1550" spc="17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uncertainties</a:t>
            </a:r>
            <a:r>
              <a:rPr sz="1550" spc="9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with</a:t>
            </a:r>
            <a:r>
              <a:rPr sz="1550" spc="1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biohazardous</a:t>
            </a:r>
            <a:r>
              <a:rPr sz="1550" spc="9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FF0000"/>
                </a:solidFill>
                <a:latin typeface="Century Gothic"/>
                <a:cs typeface="Century Gothic"/>
              </a:rPr>
              <a:t>waste,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please</a:t>
            </a:r>
            <a:r>
              <a:rPr sz="1550" spc="4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reach</a:t>
            </a:r>
            <a:r>
              <a:rPr sz="1550" spc="1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out</a:t>
            </a:r>
            <a:r>
              <a:rPr sz="1550" spc="9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to</a:t>
            </a:r>
            <a:r>
              <a:rPr sz="1550" spc="13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our</a:t>
            </a:r>
            <a:r>
              <a:rPr sz="1550" spc="7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BioLabs</a:t>
            </a:r>
            <a:r>
              <a:rPr sz="1550" spc="9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Pegasus</a:t>
            </a:r>
            <a:r>
              <a:rPr sz="1550" spc="18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Park</a:t>
            </a:r>
            <a:r>
              <a:rPr sz="1550" spc="14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FF0000"/>
                </a:solidFill>
                <a:latin typeface="Century Gothic"/>
                <a:cs typeface="Century Gothic"/>
              </a:rPr>
              <a:t>staff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4517" y="4942289"/>
            <a:ext cx="2498090" cy="17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  <a:hlinkClick r:id="rId6"/>
              </a:rPr>
              <a:t>www.biolabs.io</a:t>
            </a:r>
            <a:r>
              <a:rPr sz="9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6531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3686175"/>
            <a:chOff x="0" y="0"/>
            <a:chExt cx="9144000" cy="3686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36861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367665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3273" y="4110611"/>
            <a:ext cx="2244622" cy="5794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876799"/>
            <a:ext cx="9143999" cy="26669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52194" y="238442"/>
            <a:ext cx="6703695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00" dirty="0">
                <a:solidFill>
                  <a:srgbClr val="FFFFFF"/>
                </a:solidFill>
              </a:rPr>
              <a:t>Liquid</a:t>
            </a:r>
            <a:r>
              <a:rPr sz="3300" spc="-60" dirty="0">
                <a:solidFill>
                  <a:srgbClr val="FFFFFF"/>
                </a:solidFill>
              </a:rPr>
              <a:t> </a:t>
            </a:r>
            <a:r>
              <a:rPr sz="3300" dirty="0">
                <a:solidFill>
                  <a:srgbClr val="FFFFFF"/>
                </a:solidFill>
              </a:rPr>
              <a:t>and</a:t>
            </a:r>
            <a:r>
              <a:rPr sz="3300" spc="15" dirty="0">
                <a:solidFill>
                  <a:srgbClr val="FFFFFF"/>
                </a:solidFill>
              </a:rPr>
              <a:t> </a:t>
            </a:r>
            <a:r>
              <a:rPr sz="3300" dirty="0">
                <a:solidFill>
                  <a:srgbClr val="FFFFFF"/>
                </a:solidFill>
              </a:rPr>
              <a:t>Solid</a:t>
            </a:r>
            <a:r>
              <a:rPr sz="3300" spc="-55" dirty="0">
                <a:solidFill>
                  <a:srgbClr val="FFFFFF"/>
                </a:solidFill>
              </a:rPr>
              <a:t> </a:t>
            </a:r>
            <a:r>
              <a:rPr sz="3300" dirty="0">
                <a:solidFill>
                  <a:srgbClr val="FFFFFF"/>
                </a:solidFill>
              </a:rPr>
              <a:t>Biohazard</a:t>
            </a:r>
            <a:r>
              <a:rPr sz="3300" spc="-55" dirty="0">
                <a:solidFill>
                  <a:srgbClr val="FFFFFF"/>
                </a:solidFill>
              </a:rPr>
              <a:t> </a:t>
            </a:r>
            <a:r>
              <a:rPr sz="3300" spc="-10" dirty="0">
                <a:solidFill>
                  <a:srgbClr val="FFFFFF"/>
                </a:solidFill>
              </a:rPr>
              <a:t>Waste</a:t>
            </a:r>
            <a:endParaRPr sz="330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3831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475"/>
              </a:spcBef>
            </a:pPr>
            <a:r>
              <a:rPr sz="1250" u="none" dirty="0">
                <a:solidFill>
                  <a:srgbClr val="FFFFFF"/>
                </a:solidFill>
                <a:latin typeface="Century Gothic"/>
                <a:cs typeface="Century Gothic"/>
              </a:rPr>
              <a:t>Liquid</a:t>
            </a:r>
            <a:r>
              <a:rPr sz="1250" u="none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u="none" dirty="0">
                <a:solidFill>
                  <a:srgbClr val="FFFFFF"/>
                </a:solidFill>
                <a:latin typeface="Century Gothic"/>
                <a:cs typeface="Century Gothic"/>
              </a:rPr>
              <a:t>Biohazard</a:t>
            </a:r>
            <a:r>
              <a:rPr sz="1250" u="none" spc="2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u="none" spc="-10" dirty="0">
                <a:solidFill>
                  <a:srgbClr val="FFFFFF"/>
                </a:solidFill>
                <a:latin typeface="Century Gothic"/>
                <a:cs typeface="Century Gothic"/>
              </a:rPr>
              <a:t>Waste</a:t>
            </a:r>
            <a:endParaRPr sz="1250">
              <a:latin typeface="Century Gothic"/>
              <a:cs typeface="Century Gothic"/>
            </a:endParaRPr>
          </a:p>
          <a:p>
            <a:pPr marL="398780" indent="-285750">
              <a:lnSpc>
                <a:spcPct val="100000"/>
              </a:lnSpc>
              <a:spcBef>
                <a:spcPts val="380"/>
              </a:spcBef>
              <a:buFont typeface="Wingdings"/>
              <a:buChar char=""/>
              <a:tabLst>
                <a:tab pos="398780" algn="l"/>
              </a:tabLst>
            </a:pP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Add</a:t>
            </a:r>
            <a:r>
              <a:rPr sz="1250" b="0" u="none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bleach</a:t>
            </a:r>
            <a:r>
              <a:rPr sz="1250" b="0" u="none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250" b="0" u="none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create</a:t>
            </a:r>
            <a:r>
              <a:rPr sz="1250" b="0" u="none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50" b="0" u="none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10%</a:t>
            </a:r>
            <a:r>
              <a:rPr sz="1250" b="0" u="none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spc="-10" dirty="0">
                <a:solidFill>
                  <a:srgbClr val="FFFFFF"/>
                </a:solidFill>
                <a:latin typeface="Century Gothic"/>
                <a:cs typeface="Century Gothic"/>
              </a:rPr>
              <a:t>solution</a:t>
            </a:r>
            <a:endParaRPr sz="1250">
              <a:latin typeface="Century Gothic"/>
              <a:cs typeface="Century Gothic"/>
            </a:endParaRPr>
          </a:p>
          <a:p>
            <a:pPr marL="398780" indent="-285750">
              <a:lnSpc>
                <a:spcPct val="100000"/>
              </a:lnSpc>
              <a:spcBef>
                <a:spcPts val="825"/>
              </a:spcBef>
              <a:buFont typeface="Wingdings"/>
              <a:buChar char=""/>
              <a:tabLst>
                <a:tab pos="398780" algn="l"/>
              </a:tabLst>
            </a:pP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Let</a:t>
            </a:r>
            <a:r>
              <a:rPr sz="1250" b="0" u="none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sit</a:t>
            </a:r>
            <a:r>
              <a:rPr sz="1250" b="0" u="none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1250" b="0" u="none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30</a:t>
            </a:r>
            <a:r>
              <a:rPr sz="1250" b="0" u="none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spc="-10" dirty="0">
                <a:solidFill>
                  <a:srgbClr val="FFFFFF"/>
                </a:solidFill>
                <a:latin typeface="Century Gothic"/>
                <a:cs typeface="Century Gothic"/>
              </a:rPr>
              <a:t>minutes</a:t>
            </a:r>
            <a:endParaRPr sz="1250">
              <a:latin typeface="Century Gothic"/>
              <a:cs typeface="Century Gothic"/>
            </a:endParaRPr>
          </a:p>
          <a:p>
            <a:pPr marL="398780" indent="-285750">
              <a:lnSpc>
                <a:spcPct val="100000"/>
              </a:lnSpc>
              <a:spcBef>
                <a:spcPts val="905"/>
              </a:spcBef>
              <a:buFont typeface="Wingdings"/>
              <a:buChar char=""/>
              <a:tabLst>
                <a:tab pos="398780" algn="l"/>
              </a:tabLst>
            </a:pP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Disinfected</a:t>
            </a:r>
            <a:r>
              <a:rPr sz="1250" b="0" u="none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contents</a:t>
            </a:r>
            <a:r>
              <a:rPr sz="1250" b="0" u="none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can</a:t>
            </a:r>
            <a:r>
              <a:rPr sz="1250" b="0" u="none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be</a:t>
            </a:r>
            <a:r>
              <a:rPr sz="1250" b="0" u="none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discarded</a:t>
            </a:r>
            <a:r>
              <a:rPr sz="1250" b="0" u="none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down</a:t>
            </a:r>
            <a:r>
              <a:rPr sz="1250" b="0" u="none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250" b="0" u="none" spc="20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sink.</a:t>
            </a:r>
            <a:r>
              <a:rPr sz="1250" b="0" u="none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Flush</a:t>
            </a:r>
            <a:r>
              <a:rPr sz="1250" b="0" u="none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with</a:t>
            </a:r>
            <a:r>
              <a:rPr sz="1250" b="0" u="none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spc="-10" dirty="0">
                <a:solidFill>
                  <a:srgbClr val="FFFFFF"/>
                </a:solidFill>
                <a:latin typeface="Century Gothic"/>
                <a:cs typeface="Century Gothic"/>
              </a:rPr>
              <a:t>water.</a:t>
            </a:r>
            <a:endParaRPr sz="1250">
              <a:latin typeface="Century Gothic"/>
              <a:cs typeface="Century Gothic"/>
            </a:endParaRPr>
          </a:p>
          <a:p>
            <a:pPr marL="113030">
              <a:lnSpc>
                <a:spcPct val="100000"/>
              </a:lnSpc>
              <a:spcBef>
                <a:spcPts val="830"/>
              </a:spcBef>
            </a:pPr>
            <a:r>
              <a:rPr sz="1250" u="none" dirty="0">
                <a:solidFill>
                  <a:srgbClr val="FFFFFF"/>
                </a:solidFill>
                <a:latin typeface="Century Gothic"/>
                <a:cs typeface="Century Gothic"/>
              </a:rPr>
              <a:t>Solid</a:t>
            </a:r>
            <a:r>
              <a:rPr sz="1250" u="none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u="none" dirty="0">
                <a:solidFill>
                  <a:srgbClr val="FFFFFF"/>
                </a:solidFill>
                <a:latin typeface="Century Gothic"/>
                <a:cs typeface="Century Gothic"/>
              </a:rPr>
              <a:t>Biohazard</a:t>
            </a:r>
            <a:r>
              <a:rPr sz="1250" u="none" spc="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u="none" spc="-20" dirty="0">
                <a:solidFill>
                  <a:srgbClr val="FFFFFF"/>
                </a:solidFill>
                <a:latin typeface="Century Gothic"/>
                <a:cs typeface="Century Gothic"/>
              </a:rPr>
              <a:t>Waste</a:t>
            </a:r>
            <a:endParaRPr sz="1250">
              <a:latin typeface="Century Gothic"/>
              <a:cs typeface="Century Gothic"/>
            </a:endParaRPr>
          </a:p>
          <a:p>
            <a:pPr marL="398780" indent="-285750">
              <a:lnSpc>
                <a:spcPct val="100000"/>
              </a:lnSpc>
              <a:spcBef>
                <a:spcPts val="905"/>
              </a:spcBef>
              <a:buFont typeface="Wingdings"/>
              <a:buChar char=""/>
              <a:tabLst>
                <a:tab pos="398780" algn="l"/>
              </a:tabLst>
            </a:pP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Biohazard</a:t>
            </a:r>
            <a:r>
              <a:rPr sz="1250" b="0" u="none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waste</a:t>
            </a:r>
            <a:r>
              <a:rPr sz="1250" b="0" u="none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bins</a:t>
            </a:r>
            <a:r>
              <a:rPr sz="1250" b="0" u="none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can</a:t>
            </a:r>
            <a:r>
              <a:rPr sz="1250" b="0" u="none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be</a:t>
            </a:r>
            <a:r>
              <a:rPr sz="1250" b="0" u="none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found</a:t>
            </a:r>
            <a:r>
              <a:rPr sz="1250" b="0" u="none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1250" b="0" u="none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250" b="0" u="none" spc="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TC</a:t>
            </a:r>
            <a:r>
              <a:rPr sz="1250" b="0" u="none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rooms</a:t>
            </a:r>
            <a:r>
              <a:rPr sz="1250" b="0" u="none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250" b="0" u="none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around</a:t>
            </a:r>
            <a:r>
              <a:rPr sz="1250" b="0" u="none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spc="-25" dirty="0">
                <a:solidFill>
                  <a:srgbClr val="FFFFFF"/>
                </a:solidFill>
                <a:latin typeface="Century Gothic"/>
                <a:cs typeface="Century Gothic"/>
              </a:rPr>
              <a:t>lab</a:t>
            </a:r>
            <a:endParaRPr sz="1250">
              <a:latin typeface="Century Gothic"/>
              <a:cs typeface="Century Gothic"/>
            </a:endParaRPr>
          </a:p>
          <a:p>
            <a:pPr marL="398780" indent="-285750">
              <a:lnSpc>
                <a:spcPct val="100000"/>
              </a:lnSpc>
              <a:spcBef>
                <a:spcPts val="830"/>
              </a:spcBef>
              <a:buFont typeface="Wingdings"/>
              <a:buChar char=""/>
              <a:tabLst>
                <a:tab pos="398780" algn="l"/>
              </a:tabLst>
            </a:pP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1250" b="0" u="none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250" b="0" u="none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event</a:t>
            </a:r>
            <a:r>
              <a:rPr sz="1250" b="0" u="none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50" b="0" u="none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waste</a:t>
            </a:r>
            <a:r>
              <a:rPr sz="1250" b="0" u="none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bin</a:t>
            </a:r>
            <a:r>
              <a:rPr sz="1250" b="0" u="none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1250" b="0" u="none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full,</a:t>
            </a:r>
            <a:r>
              <a:rPr sz="1250" b="0" u="none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you</a:t>
            </a:r>
            <a:r>
              <a:rPr sz="1250" b="0" u="none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may</a:t>
            </a:r>
            <a:r>
              <a:rPr sz="1250" b="0" u="none" spc="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bring</a:t>
            </a:r>
            <a:r>
              <a:rPr sz="1250" b="0" u="none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it</a:t>
            </a:r>
            <a:r>
              <a:rPr sz="1250" b="0" u="none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into</a:t>
            </a:r>
            <a:r>
              <a:rPr sz="1250" b="0" u="none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250" b="0" u="none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autoclave</a:t>
            </a:r>
            <a:r>
              <a:rPr sz="1250" b="0" u="none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room</a:t>
            </a:r>
            <a:r>
              <a:rPr sz="1250" b="0" u="none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250" b="0" u="none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spc="-10" dirty="0">
                <a:solidFill>
                  <a:srgbClr val="FFFFFF"/>
                </a:solidFill>
                <a:latin typeface="Century Gothic"/>
                <a:cs typeface="Century Gothic"/>
              </a:rPr>
              <a:t>replace</a:t>
            </a:r>
            <a:endParaRPr sz="1250">
              <a:latin typeface="Century Gothic"/>
              <a:cs typeface="Century Gothic"/>
            </a:endParaRPr>
          </a:p>
          <a:p>
            <a:pPr marL="398780">
              <a:lnSpc>
                <a:spcPct val="100000"/>
              </a:lnSpc>
              <a:spcBef>
                <a:spcPts val="80"/>
              </a:spcBef>
            </a:pP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it</a:t>
            </a:r>
            <a:r>
              <a:rPr sz="1250" b="0" u="none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with</a:t>
            </a:r>
            <a:r>
              <a:rPr sz="1250" b="0" u="none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50" b="0" u="none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new</a:t>
            </a:r>
            <a:r>
              <a:rPr sz="1250" b="0" u="none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one.</a:t>
            </a:r>
            <a:r>
              <a:rPr sz="1250" b="0" u="none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Place</a:t>
            </a:r>
            <a:r>
              <a:rPr sz="1250" b="0" u="none" spc="1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full</a:t>
            </a:r>
            <a:r>
              <a:rPr sz="1250" b="0" u="none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bag</a:t>
            </a:r>
            <a:r>
              <a:rPr sz="1250" b="0" u="none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in</a:t>
            </a:r>
            <a:r>
              <a:rPr sz="1250" b="0" u="sng" spc="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250" b="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an</a:t>
            </a:r>
            <a:r>
              <a:rPr sz="1250" b="0" u="sng" spc="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250" b="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autoclave</a:t>
            </a:r>
            <a:r>
              <a:rPr sz="1250" b="0" u="sng" spc="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250" b="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bin</a:t>
            </a:r>
            <a:r>
              <a:rPr sz="1250" b="0" u="sng" spc="1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250" b="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on</a:t>
            </a:r>
            <a:r>
              <a:rPr sz="1250" b="0" u="sng" spc="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250" b="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the</a:t>
            </a:r>
            <a:r>
              <a:rPr sz="1250" b="0" u="sng" spc="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250" b="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floor</a:t>
            </a:r>
            <a:r>
              <a:rPr sz="1250" b="0" u="sng" spc="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250" b="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or</a:t>
            </a:r>
            <a:r>
              <a:rPr sz="1250" b="0" u="sng" spc="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250" b="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RedAway</a:t>
            </a:r>
            <a:r>
              <a:rPr sz="1250" b="0" u="sng" spc="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250" b="0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box</a:t>
            </a:r>
            <a:r>
              <a:rPr sz="1250" b="0" u="none" spc="-2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1250">
              <a:latin typeface="Century Gothic"/>
              <a:cs typeface="Century Gothic"/>
            </a:endParaRPr>
          </a:p>
          <a:p>
            <a:pPr marL="398780" indent="-285750">
              <a:lnSpc>
                <a:spcPct val="100000"/>
              </a:lnSpc>
              <a:spcBef>
                <a:spcPts val="450"/>
              </a:spcBef>
              <a:buFont typeface="Wingdings"/>
              <a:buChar char=""/>
              <a:tabLst>
                <a:tab pos="398780" algn="l"/>
              </a:tabLst>
            </a:pP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Residents</a:t>
            </a:r>
            <a:r>
              <a:rPr sz="1250" b="0" u="none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CANNOT</a:t>
            </a:r>
            <a:r>
              <a:rPr sz="1250" b="0" u="none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autoclave</a:t>
            </a:r>
            <a:r>
              <a:rPr sz="1250" b="0" u="none" spc="1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biohazardous</a:t>
            </a:r>
            <a:r>
              <a:rPr sz="1250" b="0" u="none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waste;</a:t>
            </a:r>
            <a:r>
              <a:rPr sz="1250" b="0" u="none" spc="2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staff</a:t>
            </a:r>
            <a:r>
              <a:rPr sz="1250" b="0" u="none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will</a:t>
            </a:r>
            <a:r>
              <a:rPr sz="1250" b="0" u="none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do</a:t>
            </a:r>
            <a:r>
              <a:rPr sz="1250" b="0" u="none" spc="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spc="-10" dirty="0">
                <a:solidFill>
                  <a:srgbClr val="FFFFFF"/>
                </a:solidFill>
                <a:latin typeface="Century Gothic"/>
                <a:cs typeface="Century Gothic"/>
              </a:rPr>
              <a:t>this!</a:t>
            </a:r>
            <a:endParaRPr sz="1250">
              <a:latin typeface="Century Gothic"/>
              <a:cs typeface="Century Gothic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62750" y="1076325"/>
            <a:ext cx="1933575" cy="140017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85165" y="3944041"/>
            <a:ext cx="5408930" cy="4838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245"/>
              </a:spcBef>
            </a:pP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If</a:t>
            </a:r>
            <a:r>
              <a:rPr sz="1550" spc="5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you</a:t>
            </a:r>
            <a:r>
              <a:rPr sz="1550" spc="1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have</a:t>
            </a:r>
            <a:r>
              <a:rPr sz="1550" spc="14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any</a:t>
            </a:r>
            <a:r>
              <a:rPr sz="1550" spc="17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uncertainties</a:t>
            </a:r>
            <a:r>
              <a:rPr sz="1550" spc="9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with</a:t>
            </a:r>
            <a:r>
              <a:rPr sz="1550" spc="1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biohazardous</a:t>
            </a:r>
            <a:r>
              <a:rPr sz="1550" spc="9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FF0000"/>
                </a:solidFill>
                <a:latin typeface="Century Gothic"/>
                <a:cs typeface="Century Gothic"/>
              </a:rPr>
              <a:t>waste,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please</a:t>
            </a:r>
            <a:r>
              <a:rPr sz="1550" spc="4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reach</a:t>
            </a:r>
            <a:r>
              <a:rPr sz="1550" spc="1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out</a:t>
            </a:r>
            <a:r>
              <a:rPr sz="1550" spc="9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to</a:t>
            </a:r>
            <a:r>
              <a:rPr sz="1550" spc="13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our</a:t>
            </a:r>
            <a:r>
              <a:rPr sz="1550" spc="7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BioLabs</a:t>
            </a:r>
            <a:r>
              <a:rPr sz="1550" spc="9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Pegasus</a:t>
            </a:r>
            <a:r>
              <a:rPr sz="1550" spc="18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Park</a:t>
            </a:r>
            <a:r>
              <a:rPr sz="1550" spc="14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FF0000"/>
                </a:solidFill>
                <a:latin typeface="Century Gothic"/>
                <a:cs typeface="Century Gothic"/>
              </a:rPr>
              <a:t>staff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4517" y="4942289"/>
            <a:ext cx="2498090" cy="17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  <a:hlinkClick r:id="rId7"/>
              </a:rPr>
              <a:t>www.biolabs.io</a:t>
            </a:r>
            <a:r>
              <a:rPr sz="9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6531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3686175"/>
            <a:chOff x="0" y="0"/>
            <a:chExt cx="9144000" cy="3686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36861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367665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3273" y="4110611"/>
            <a:ext cx="2244622" cy="5794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876799"/>
            <a:ext cx="9143999" cy="26669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105"/>
              </a:spcBef>
            </a:pPr>
            <a:r>
              <a:rPr sz="3300" dirty="0">
                <a:solidFill>
                  <a:srgbClr val="FFFFFF"/>
                </a:solidFill>
              </a:rPr>
              <a:t>Hazardous</a:t>
            </a:r>
            <a:r>
              <a:rPr sz="3300" spc="-100" dirty="0">
                <a:solidFill>
                  <a:srgbClr val="FFFFFF"/>
                </a:solidFill>
              </a:rPr>
              <a:t> </a:t>
            </a:r>
            <a:r>
              <a:rPr sz="3300" dirty="0">
                <a:solidFill>
                  <a:srgbClr val="FFFFFF"/>
                </a:solidFill>
              </a:rPr>
              <a:t>Chemical</a:t>
            </a:r>
            <a:r>
              <a:rPr sz="3300" spc="-35" dirty="0">
                <a:solidFill>
                  <a:srgbClr val="FFFFFF"/>
                </a:solidFill>
              </a:rPr>
              <a:t> </a:t>
            </a:r>
            <a:r>
              <a:rPr sz="3300" spc="-10" dirty="0">
                <a:solidFill>
                  <a:srgbClr val="FFFFFF"/>
                </a:solidFill>
              </a:rPr>
              <a:t>Waste</a:t>
            </a:r>
            <a:endParaRPr sz="3300"/>
          </a:p>
        </p:txBody>
      </p:sp>
      <p:sp>
        <p:nvSpPr>
          <p:cNvPr id="8" name="object 8"/>
          <p:cNvSpPr txBox="1"/>
          <p:nvPr/>
        </p:nvSpPr>
        <p:spPr>
          <a:xfrm>
            <a:off x="685165" y="943111"/>
            <a:ext cx="7330440" cy="241427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705"/>
              </a:spcBef>
              <a:buFont typeface="Wingdings"/>
              <a:buChar char=""/>
              <a:tabLst>
                <a:tab pos="298450" algn="l"/>
              </a:tabLst>
            </a:pP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Anything</a:t>
            </a:r>
            <a:r>
              <a:rPr sz="17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with</a:t>
            </a:r>
            <a:r>
              <a:rPr sz="17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"Warning",</a:t>
            </a:r>
            <a:r>
              <a:rPr sz="17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"Danger",</a:t>
            </a:r>
            <a:r>
              <a:rPr sz="170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etc</a:t>
            </a:r>
            <a:r>
              <a:rPr sz="17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17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Century Gothic"/>
                <a:cs typeface="Century Gothic"/>
              </a:rPr>
              <a:t>SDS</a:t>
            </a:r>
            <a:endParaRPr sz="1700">
              <a:latin typeface="Century Gothic"/>
              <a:cs typeface="Century Gothic"/>
            </a:endParaRPr>
          </a:p>
          <a:p>
            <a:pPr marL="641350" lvl="1" indent="-285750">
              <a:lnSpc>
                <a:spcPct val="100000"/>
              </a:lnSpc>
              <a:spcBef>
                <a:spcPts val="365"/>
              </a:spcBef>
              <a:buFont typeface="Wingdings"/>
              <a:buChar char=""/>
              <a:tabLst>
                <a:tab pos="641350" algn="l"/>
              </a:tabLst>
            </a:pPr>
            <a:r>
              <a:rPr sz="950" b="1" dirty="0">
                <a:solidFill>
                  <a:srgbClr val="FFFFFF"/>
                </a:solidFill>
                <a:latin typeface="Century Gothic"/>
                <a:cs typeface="Century Gothic"/>
              </a:rPr>
              <a:t>MUST</a:t>
            </a:r>
            <a:r>
              <a:rPr sz="950" b="1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read</a:t>
            </a:r>
            <a:r>
              <a:rPr sz="950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SDS</a:t>
            </a:r>
            <a:r>
              <a:rPr sz="950" spc="1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before</a:t>
            </a:r>
            <a:r>
              <a:rPr sz="950" spc="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ordering.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Have</a:t>
            </a:r>
            <a:r>
              <a:rPr sz="950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plan</a:t>
            </a:r>
            <a:r>
              <a:rPr sz="950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950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safe</a:t>
            </a:r>
            <a:r>
              <a:rPr sz="950" spc="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use,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storage,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950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disposal</a:t>
            </a:r>
            <a:endParaRPr sz="95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590"/>
              </a:spcBef>
              <a:buFont typeface="Wingdings"/>
              <a:buChar char=""/>
              <a:tabLst>
                <a:tab pos="298450" algn="l"/>
              </a:tabLst>
            </a:pPr>
            <a:r>
              <a:rPr sz="1700" b="1" dirty="0">
                <a:solidFill>
                  <a:srgbClr val="FFFFFF"/>
                </a:solidFill>
                <a:latin typeface="Century Gothic"/>
                <a:cs typeface="Century Gothic"/>
              </a:rPr>
              <a:t>YOU</a:t>
            </a:r>
            <a:r>
              <a:rPr sz="17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entury Gothic"/>
                <a:cs typeface="Century Gothic"/>
              </a:rPr>
              <a:t>MUST</a:t>
            </a:r>
            <a:r>
              <a:rPr sz="1700" b="1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notify</a:t>
            </a:r>
            <a:r>
              <a:rPr sz="17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BioLabs</a:t>
            </a:r>
            <a:r>
              <a:rPr sz="17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staff</a:t>
            </a:r>
            <a:r>
              <a:rPr sz="17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7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chemical</a:t>
            </a:r>
            <a:r>
              <a:rPr sz="17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waste</a:t>
            </a:r>
            <a:r>
              <a:rPr sz="17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being</a:t>
            </a:r>
            <a:r>
              <a:rPr sz="17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produced.</a:t>
            </a:r>
            <a:endParaRPr sz="1700">
              <a:latin typeface="Century Gothic"/>
              <a:cs typeface="Century Gothic"/>
            </a:endParaRPr>
          </a:p>
          <a:p>
            <a:pPr marL="641985" marR="134620" lvl="1" indent="-286385">
              <a:lnSpc>
                <a:spcPts val="1130"/>
              </a:lnSpc>
              <a:spcBef>
                <a:spcPts val="409"/>
              </a:spcBef>
              <a:buFont typeface="Wingdings"/>
              <a:buChar char=""/>
              <a:tabLst>
                <a:tab pos="641985" algn="l"/>
              </a:tabLst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Typically</a:t>
            </a:r>
            <a:r>
              <a:rPr sz="950" spc="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dispose</a:t>
            </a:r>
            <a:r>
              <a:rPr sz="950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950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950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container</a:t>
            </a:r>
            <a:r>
              <a:rPr sz="950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950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liquid,</a:t>
            </a:r>
            <a:r>
              <a:rPr sz="950" spc="1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ziploc</a:t>
            </a:r>
            <a:r>
              <a:rPr sz="9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950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solids.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Store</a:t>
            </a:r>
            <a:r>
              <a:rPr sz="950" spc="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950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fumehood.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Liquid</a:t>
            </a:r>
            <a:r>
              <a:rPr sz="950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950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solid</a:t>
            </a:r>
            <a:r>
              <a:rPr sz="950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waste</a:t>
            </a:r>
            <a:r>
              <a:rPr sz="950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should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be</a:t>
            </a:r>
            <a:r>
              <a:rPr sz="950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separated</a:t>
            </a:r>
            <a:endParaRPr sz="95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550"/>
              </a:spcBef>
              <a:buFont typeface="Wingdings"/>
              <a:buChar char=""/>
              <a:tabLst>
                <a:tab pos="298450" algn="l"/>
              </a:tabLst>
            </a:pPr>
            <a:r>
              <a:rPr sz="1700" b="1" dirty="0">
                <a:solidFill>
                  <a:srgbClr val="FFFFFF"/>
                </a:solidFill>
                <a:latin typeface="Century Gothic"/>
                <a:cs typeface="Century Gothic"/>
              </a:rPr>
              <a:t>Label</a:t>
            </a:r>
            <a:r>
              <a:rPr sz="1700" b="1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entury Gothic"/>
                <a:cs typeface="Century Gothic"/>
              </a:rPr>
              <a:t>waste</a:t>
            </a:r>
            <a:r>
              <a:rPr sz="17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entury Gothic"/>
                <a:cs typeface="Century Gothic"/>
              </a:rPr>
              <a:t>bottles!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Label</a:t>
            </a:r>
            <a:r>
              <a:rPr sz="17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“Your</a:t>
            </a:r>
            <a:r>
              <a:rPr sz="17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full</a:t>
            </a:r>
            <a:r>
              <a:rPr sz="17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name”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waste "chemical</a:t>
            </a:r>
            <a:r>
              <a:rPr sz="17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name"</a:t>
            </a:r>
            <a:endParaRPr sz="170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590"/>
              </a:spcBef>
              <a:buFont typeface="Wingdings"/>
              <a:buChar char=""/>
              <a:tabLst>
                <a:tab pos="298450" algn="l"/>
              </a:tabLst>
            </a:pPr>
            <a:r>
              <a:rPr sz="1700" b="1" dirty="0">
                <a:solidFill>
                  <a:srgbClr val="FFFFFF"/>
                </a:solidFill>
                <a:latin typeface="Century Gothic"/>
                <a:cs typeface="Century Gothic"/>
              </a:rPr>
              <a:t>DO</a:t>
            </a:r>
            <a:r>
              <a:rPr sz="17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17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combine</a:t>
            </a:r>
            <a:r>
              <a:rPr sz="17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chemicals!</a:t>
            </a:r>
            <a:endParaRPr sz="170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590"/>
              </a:spcBef>
              <a:buFont typeface="Wingdings"/>
              <a:buChar char=""/>
              <a:tabLst>
                <a:tab pos="298450" algn="l"/>
              </a:tabLst>
            </a:pPr>
            <a:r>
              <a:rPr sz="1700" b="1" dirty="0">
                <a:solidFill>
                  <a:srgbClr val="FFFFFF"/>
                </a:solidFill>
                <a:latin typeface="Century Gothic"/>
                <a:cs typeface="Century Gothic"/>
              </a:rPr>
              <a:t>DO</a:t>
            </a:r>
            <a:r>
              <a:rPr sz="1700" b="1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17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dispose</a:t>
            </a:r>
            <a:r>
              <a:rPr sz="17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7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chemicals</a:t>
            </a:r>
            <a:r>
              <a:rPr sz="17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down</a:t>
            </a:r>
            <a:r>
              <a:rPr sz="1700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drain!</a:t>
            </a:r>
            <a:endParaRPr sz="1700">
              <a:latin typeface="Century Gothic"/>
              <a:cs typeface="Century Gothic"/>
            </a:endParaRPr>
          </a:p>
          <a:p>
            <a:pPr marL="641350" lvl="1" indent="-342900">
              <a:lnSpc>
                <a:spcPct val="100000"/>
              </a:lnSpc>
              <a:spcBef>
                <a:spcPts val="360"/>
              </a:spcBef>
              <a:buFont typeface="Wingdings"/>
              <a:buChar char=""/>
              <a:tabLst>
                <a:tab pos="641350" algn="l"/>
              </a:tabLst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No</a:t>
            </a:r>
            <a:r>
              <a:rPr sz="95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EtOH</a:t>
            </a:r>
            <a:r>
              <a:rPr sz="9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down</a:t>
            </a:r>
            <a:r>
              <a:rPr sz="950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drain!</a:t>
            </a:r>
            <a:endParaRPr sz="950">
              <a:latin typeface="Century Gothic"/>
              <a:cs typeface="Century Gothic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48475" y="2552700"/>
            <a:ext cx="2057400" cy="105727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85165" y="3944041"/>
            <a:ext cx="5208905" cy="4838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245"/>
              </a:spcBef>
            </a:pP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If</a:t>
            </a:r>
            <a:r>
              <a:rPr sz="1550" spc="5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you</a:t>
            </a:r>
            <a:r>
              <a:rPr sz="1550" spc="12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have</a:t>
            </a:r>
            <a:r>
              <a:rPr sz="1550" spc="13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any</a:t>
            </a:r>
            <a:r>
              <a:rPr sz="1550" spc="17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uncertainties</a:t>
            </a:r>
            <a:r>
              <a:rPr sz="1550" spc="9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with</a:t>
            </a:r>
            <a:r>
              <a:rPr sz="1550" spc="1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chemical</a:t>
            </a:r>
            <a:r>
              <a:rPr sz="1550" spc="8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FF0000"/>
                </a:solidFill>
                <a:latin typeface="Century Gothic"/>
                <a:cs typeface="Century Gothic"/>
              </a:rPr>
              <a:t>disposal,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please</a:t>
            </a:r>
            <a:r>
              <a:rPr sz="1550" spc="4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reach</a:t>
            </a:r>
            <a:r>
              <a:rPr sz="1550" spc="1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out</a:t>
            </a:r>
            <a:r>
              <a:rPr sz="1550" spc="9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to</a:t>
            </a:r>
            <a:r>
              <a:rPr sz="1550" spc="13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our</a:t>
            </a:r>
            <a:r>
              <a:rPr sz="1550" spc="7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BioLabs</a:t>
            </a:r>
            <a:r>
              <a:rPr sz="1550" spc="9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Pegasus</a:t>
            </a:r>
            <a:r>
              <a:rPr sz="1550" spc="18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Park</a:t>
            </a:r>
            <a:r>
              <a:rPr sz="1550" spc="14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FF0000"/>
                </a:solidFill>
                <a:latin typeface="Century Gothic"/>
                <a:cs typeface="Century Gothic"/>
              </a:rPr>
              <a:t>staff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4517" y="4942289"/>
            <a:ext cx="2498090" cy="17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  <a:hlinkClick r:id="rId7"/>
              </a:rPr>
              <a:t>www.biolabs.io</a:t>
            </a:r>
            <a:r>
              <a:rPr sz="9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6531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3686175"/>
            <a:chOff x="0" y="0"/>
            <a:chExt cx="9144000" cy="3686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36861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367665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3273" y="4110611"/>
            <a:ext cx="2244622" cy="5794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876799"/>
            <a:ext cx="9143999" cy="26669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105"/>
              </a:spcBef>
            </a:pPr>
            <a:r>
              <a:rPr sz="3300" dirty="0">
                <a:solidFill>
                  <a:srgbClr val="FFFFFF"/>
                </a:solidFill>
              </a:rPr>
              <a:t>Hazardous</a:t>
            </a:r>
            <a:r>
              <a:rPr sz="3300" spc="-90" dirty="0">
                <a:solidFill>
                  <a:srgbClr val="FFFFFF"/>
                </a:solidFill>
              </a:rPr>
              <a:t> </a:t>
            </a:r>
            <a:r>
              <a:rPr sz="3300" dirty="0">
                <a:solidFill>
                  <a:srgbClr val="FFFFFF"/>
                </a:solidFill>
              </a:rPr>
              <a:t>Chemical</a:t>
            </a:r>
            <a:r>
              <a:rPr sz="3300" spc="-40" dirty="0">
                <a:solidFill>
                  <a:srgbClr val="FFFFFF"/>
                </a:solidFill>
              </a:rPr>
              <a:t> </a:t>
            </a:r>
            <a:r>
              <a:rPr sz="3300" dirty="0">
                <a:solidFill>
                  <a:srgbClr val="FFFFFF"/>
                </a:solidFill>
              </a:rPr>
              <a:t>Waste </a:t>
            </a:r>
            <a:r>
              <a:rPr sz="3300" spc="-10" dirty="0">
                <a:solidFill>
                  <a:srgbClr val="FFFFFF"/>
                </a:solidFill>
              </a:rPr>
              <a:t>Cont.</a:t>
            </a:r>
            <a:endParaRPr sz="3300"/>
          </a:p>
        </p:txBody>
      </p:sp>
      <p:sp>
        <p:nvSpPr>
          <p:cNvPr id="8" name="object 8"/>
          <p:cNvSpPr txBox="1"/>
          <p:nvPr/>
        </p:nvSpPr>
        <p:spPr>
          <a:xfrm>
            <a:off x="685165" y="974495"/>
            <a:ext cx="6744970" cy="1878964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509"/>
              </a:spcBef>
              <a:buFont typeface="Wingdings"/>
              <a:buChar char=""/>
              <a:tabLst>
                <a:tab pos="298450" algn="l"/>
              </a:tabLst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DO</a:t>
            </a:r>
            <a:r>
              <a:rPr sz="1800" b="1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18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aspirate</a:t>
            </a:r>
            <a:r>
              <a:rPr sz="18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chemicals</a:t>
            </a:r>
            <a:r>
              <a:rPr sz="18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into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TC</a:t>
            </a:r>
            <a:r>
              <a:rPr sz="18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aspirator</a:t>
            </a:r>
            <a:r>
              <a:rPr sz="180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bottles!</a:t>
            </a:r>
            <a:endParaRPr sz="1800">
              <a:latin typeface="Century Gothic"/>
              <a:cs typeface="Century Gothic"/>
            </a:endParaRPr>
          </a:p>
          <a:p>
            <a:pPr marL="641350" lvl="1" indent="-342900">
              <a:lnSpc>
                <a:spcPct val="100000"/>
              </a:lnSpc>
              <a:spcBef>
                <a:spcPts val="240"/>
              </a:spcBef>
              <a:buFont typeface="Wingdings"/>
              <a:buChar char=""/>
              <a:tabLst>
                <a:tab pos="641350" algn="l"/>
              </a:tabLst>
            </a:pPr>
            <a:r>
              <a:rPr sz="1050" dirty="0">
                <a:solidFill>
                  <a:srgbClr val="FFFFFF"/>
                </a:solidFill>
                <a:latin typeface="Century Gothic"/>
                <a:cs typeface="Century Gothic"/>
              </a:rPr>
              <a:t>These</a:t>
            </a:r>
            <a:r>
              <a:rPr sz="105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FFFFFF"/>
                </a:solidFill>
                <a:latin typeface="Century Gothic"/>
                <a:cs typeface="Century Gothic"/>
              </a:rPr>
              <a:t>get</a:t>
            </a:r>
            <a:r>
              <a:rPr sz="105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FFFFFF"/>
                </a:solidFill>
                <a:latin typeface="Century Gothic"/>
                <a:cs typeface="Century Gothic"/>
              </a:rPr>
              <a:t>bleached,</a:t>
            </a:r>
            <a:r>
              <a:rPr sz="105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FFFFFF"/>
                </a:solidFill>
                <a:latin typeface="Century Gothic"/>
                <a:cs typeface="Century Gothic"/>
              </a:rPr>
              <a:t>so</a:t>
            </a:r>
            <a:r>
              <a:rPr sz="105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FFFFFF"/>
                </a:solidFill>
                <a:latin typeface="Century Gothic"/>
                <a:cs typeface="Century Gothic"/>
              </a:rPr>
              <a:t>it</a:t>
            </a:r>
            <a:r>
              <a:rPr sz="105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FFFFFF"/>
                </a:solidFill>
                <a:latin typeface="Century Gothic"/>
                <a:cs typeface="Century Gothic"/>
              </a:rPr>
              <a:t>can</a:t>
            </a:r>
            <a:r>
              <a:rPr sz="105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FFFFFF"/>
                </a:solidFill>
                <a:latin typeface="Century Gothic"/>
                <a:cs typeface="Century Gothic"/>
              </a:rPr>
              <a:t>create</a:t>
            </a:r>
            <a:r>
              <a:rPr sz="105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FFFFFF"/>
                </a:solidFill>
                <a:latin typeface="Century Gothic"/>
                <a:cs typeface="Century Gothic"/>
              </a:rPr>
              <a:t>toxic</a:t>
            </a:r>
            <a:r>
              <a:rPr sz="105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Century Gothic"/>
                <a:cs typeface="Century Gothic"/>
              </a:rPr>
              <a:t>fumes</a:t>
            </a:r>
            <a:endParaRPr sz="1050">
              <a:latin typeface="Century Gothic"/>
              <a:cs typeface="Century Gothic"/>
            </a:endParaRPr>
          </a:p>
          <a:p>
            <a:pPr marL="641350" lvl="1" indent="-342900">
              <a:lnSpc>
                <a:spcPct val="100000"/>
              </a:lnSpc>
              <a:spcBef>
                <a:spcPts val="320"/>
              </a:spcBef>
              <a:buFont typeface="Wingdings"/>
              <a:buChar char=""/>
              <a:tabLst>
                <a:tab pos="641350" algn="l"/>
              </a:tabLst>
            </a:pPr>
            <a:r>
              <a:rPr sz="1050" dirty="0">
                <a:solidFill>
                  <a:srgbClr val="FFFFFF"/>
                </a:solidFill>
                <a:latin typeface="Century Gothic"/>
                <a:cs typeface="Century Gothic"/>
              </a:rPr>
              <a:t>No</a:t>
            </a:r>
            <a:r>
              <a:rPr sz="105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Century Gothic"/>
                <a:cs typeface="Century Gothic"/>
              </a:rPr>
              <a:t>PFA!</a:t>
            </a:r>
            <a:endParaRPr sz="105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545"/>
              </a:spcBef>
              <a:buFont typeface="Wingdings"/>
              <a:buChar char=""/>
              <a:tabLst>
                <a:tab pos="298450" algn="l"/>
              </a:tabLst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DO</a:t>
            </a:r>
            <a:r>
              <a:rPr sz="18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18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dispose</a:t>
            </a:r>
            <a:r>
              <a:rPr sz="18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8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chemicals</a:t>
            </a:r>
            <a:r>
              <a:rPr sz="18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18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autoclave</a:t>
            </a:r>
            <a:r>
              <a:rPr sz="18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bags!</a:t>
            </a:r>
            <a:endParaRPr sz="1800">
              <a:latin typeface="Century Gothic"/>
              <a:cs typeface="Century Gothic"/>
            </a:endParaRPr>
          </a:p>
          <a:p>
            <a:pPr marL="641350" lvl="1" indent="-342900">
              <a:lnSpc>
                <a:spcPct val="100000"/>
              </a:lnSpc>
              <a:spcBef>
                <a:spcPts val="320"/>
              </a:spcBef>
              <a:buFont typeface="Wingdings"/>
              <a:buChar char=""/>
              <a:tabLst>
                <a:tab pos="641350" algn="l"/>
              </a:tabLst>
            </a:pPr>
            <a:r>
              <a:rPr sz="1050" dirty="0">
                <a:solidFill>
                  <a:srgbClr val="FFFFFF"/>
                </a:solidFill>
                <a:latin typeface="Century Gothic"/>
                <a:cs typeface="Century Gothic"/>
              </a:rPr>
              <a:t>Bags</a:t>
            </a:r>
            <a:r>
              <a:rPr sz="105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FFFFFF"/>
                </a:solidFill>
                <a:latin typeface="Century Gothic"/>
                <a:cs typeface="Century Gothic"/>
              </a:rPr>
              <a:t>get</a:t>
            </a:r>
            <a:r>
              <a:rPr sz="105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Century Gothic"/>
                <a:cs typeface="Century Gothic"/>
              </a:rPr>
              <a:t>autoclaved,</a:t>
            </a:r>
            <a:r>
              <a:rPr sz="1050" dirty="0">
                <a:solidFill>
                  <a:srgbClr val="FFFFFF"/>
                </a:solidFill>
                <a:latin typeface="Century Gothic"/>
                <a:cs typeface="Century Gothic"/>
              </a:rPr>
              <a:t> creates</a:t>
            </a:r>
            <a:r>
              <a:rPr sz="105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FFFFFF"/>
                </a:solidFill>
                <a:latin typeface="Century Gothic"/>
                <a:cs typeface="Century Gothic"/>
              </a:rPr>
              <a:t>fumes</a:t>
            </a:r>
            <a:r>
              <a:rPr sz="1050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sz="105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FFFFFF"/>
                </a:solidFill>
                <a:latin typeface="Century Gothic"/>
                <a:cs typeface="Century Gothic"/>
              </a:rPr>
              <a:t>degrades</a:t>
            </a:r>
            <a:r>
              <a:rPr sz="105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Century Gothic"/>
                <a:cs typeface="Century Gothic"/>
              </a:rPr>
              <a:t>autoclave</a:t>
            </a:r>
            <a:endParaRPr sz="1050">
              <a:latin typeface="Century Gothic"/>
              <a:cs typeface="Century Gothic"/>
            </a:endParaRPr>
          </a:p>
          <a:p>
            <a:pPr marL="298450" marR="5080" indent="-286385">
              <a:lnSpc>
                <a:spcPts val="1950"/>
              </a:lnSpc>
              <a:spcBef>
                <a:spcPts val="785"/>
              </a:spcBef>
              <a:buFont typeface="Wingdings"/>
              <a:buChar char=""/>
              <a:tabLst>
                <a:tab pos="298450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If</a:t>
            </a:r>
            <a:r>
              <a:rPr sz="18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waste</a:t>
            </a:r>
            <a:r>
              <a:rPr sz="18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contains</a:t>
            </a:r>
            <a:r>
              <a:rPr sz="18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both</a:t>
            </a:r>
            <a:r>
              <a:rPr sz="180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chemical</a:t>
            </a:r>
            <a:r>
              <a:rPr sz="18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8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biohazardous</a:t>
            </a:r>
            <a:r>
              <a:rPr sz="18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waste,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defaults</a:t>
            </a:r>
            <a:r>
              <a:rPr sz="18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8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chemical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96977" y="2512997"/>
            <a:ext cx="1151890" cy="1022985"/>
          </a:xfrm>
          <a:custGeom>
            <a:avLst/>
            <a:gdLst/>
            <a:ahLst/>
            <a:cxnLst/>
            <a:rect l="l" t="t" r="r" b="b"/>
            <a:pathLst>
              <a:path w="1151890" h="1022985">
                <a:moveTo>
                  <a:pt x="576479" y="0"/>
                </a:moveTo>
                <a:lnTo>
                  <a:pt x="550440" y="6809"/>
                </a:lnTo>
                <a:lnTo>
                  <a:pt x="530411" y="27237"/>
                </a:lnTo>
                <a:lnTo>
                  <a:pt x="6968" y="941864"/>
                </a:lnTo>
                <a:lnTo>
                  <a:pt x="0" y="969795"/>
                </a:lnTo>
                <a:lnTo>
                  <a:pt x="7302" y="995834"/>
                </a:lnTo>
                <a:lnTo>
                  <a:pt x="26121" y="1015065"/>
                </a:lnTo>
                <a:lnTo>
                  <a:pt x="53704" y="1022568"/>
                </a:lnTo>
                <a:lnTo>
                  <a:pt x="1097916" y="1022568"/>
                </a:lnTo>
                <a:lnTo>
                  <a:pt x="1125499" y="1015065"/>
                </a:lnTo>
                <a:lnTo>
                  <a:pt x="1144318" y="995834"/>
                </a:lnTo>
                <a:lnTo>
                  <a:pt x="1151621" y="969795"/>
                </a:lnTo>
                <a:lnTo>
                  <a:pt x="1144652" y="941864"/>
                </a:lnTo>
                <a:lnTo>
                  <a:pt x="1121618" y="901513"/>
                </a:lnTo>
                <a:lnTo>
                  <a:pt x="575812" y="901513"/>
                </a:lnTo>
                <a:lnTo>
                  <a:pt x="549606" y="896301"/>
                </a:lnTo>
                <a:lnTo>
                  <a:pt x="528408" y="882009"/>
                </a:lnTo>
                <a:lnTo>
                  <a:pt x="514221" y="860657"/>
                </a:lnTo>
                <a:lnTo>
                  <a:pt x="509046" y="834261"/>
                </a:lnTo>
                <a:lnTo>
                  <a:pt x="514221" y="807864"/>
                </a:lnTo>
                <a:lnTo>
                  <a:pt x="528408" y="786512"/>
                </a:lnTo>
                <a:lnTo>
                  <a:pt x="549606" y="772221"/>
                </a:lnTo>
                <a:lnTo>
                  <a:pt x="575812" y="767009"/>
                </a:lnTo>
                <a:lnTo>
                  <a:pt x="1044838" y="767009"/>
                </a:lnTo>
                <a:lnTo>
                  <a:pt x="1014126" y="713207"/>
                </a:lnTo>
                <a:lnTo>
                  <a:pt x="535753" y="713207"/>
                </a:lnTo>
                <a:lnTo>
                  <a:pt x="535752" y="242443"/>
                </a:lnTo>
                <a:lnTo>
                  <a:pt x="745395" y="242443"/>
                </a:lnTo>
                <a:lnTo>
                  <a:pt x="622547" y="27237"/>
                </a:lnTo>
                <a:lnTo>
                  <a:pt x="602517" y="6809"/>
                </a:lnTo>
                <a:lnTo>
                  <a:pt x="576479" y="0"/>
                </a:lnTo>
                <a:close/>
              </a:path>
              <a:path w="1151890" h="1022985">
                <a:moveTo>
                  <a:pt x="1044838" y="767009"/>
                </a:moveTo>
                <a:lnTo>
                  <a:pt x="575812" y="767009"/>
                </a:lnTo>
                <a:lnTo>
                  <a:pt x="602017" y="772221"/>
                </a:lnTo>
                <a:lnTo>
                  <a:pt x="623215" y="786512"/>
                </a:lnTo>
                <a:lnTo>
                  <a:pt x="637403" y="807864"/>
                </a:lnTo>
                <a:lnTo>
                  <a:pt x="642577" y="834261"/>
                </a:lnTo>
                <a:lnTo>
                  <a:pt x="637403" y="860657"/>
                </a:lnTo>
                <a:lnTo>
                  <a:pt x="623215" y="882009"/>
                </a:lnTo>
                <a:lnTo>
                  <a:pt x="602017" y="896301"/>
                </a:lnTo>
                <a:lnTo>
                  <a:pt x="575812" y="901513"/>
                </a:lnTo>
                <a:lnTo>
                  <a:pt x="1121618" y="901513"/>
                </a:lnTo>
                <a:lnTo>
                  <a:pt x="1044838" y="767009"/>
                </a:lnTo>
                <a:close/>
              </a:path>
              <a:path w="1151890" h="1022985">
                <a:moveTo>
                  <a:pt x="745395" y="242443"/>
                </a:moveTo>
                <a:lnTo>
                  <a:pt x="615871" y="242443"/>
                </a:lnTo>
                <a:lnTo>
                  <a:pt x="615871" y="713207"/>
                </a:lnTo>
                <a:lnTo>
                  <a:pt x="1014126" y="713207"/>
                </a:lnTo>
                <a:lnTo>
                  <a:pt x="745395" y="24244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5165" y="3944041"/>
            <a:ext cx="5208905" cy="4838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245"/>
              </a:spcBef>
            </a:pP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If</a:t>
            </a:r>
            <a:r>
              <a:rPr sz="1550" spc="5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you</a:t>
            </a:r>
            <a:r>
              <a:rPr sz="1550" spc="12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have</a:t>
            </a:r>
            <a:r>
              <a:rPr sz="1550" spc="13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any</a:t>
            </a:r>
            <a:r>
              <a:rPr sz="1550" spc="17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uncertainties</a:t>
            </a:r>
            <a:r>
              <a:rPr sz="1550" spc="9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with</a:t>
            </a:r>
            <a:r>
              <a:rPr sz="1550" spc="1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chemical</a:t>
            </a:r>
            <a:r>
              <a:rPr sz="1550" spc="8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FF0000"/>
                </a:solidFill>
                <a:latin typeface="Century Gothic"/>
                <a:cs typeface="Century Gothic"/>
              </a:rPr>
              <a:t>disposal,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please</a:t>
            </a:r>
            <a:r>
              <a:rPr sz="1550" spc="4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reach</a:t>
            </a:r>
            <a:r>
              <a:rPr sz="1550" spc="1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out</a:t>
            </a:r>
            <a:r>
              <a:rPr sz="1550" spc="9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to</a:t>
            </a:r>
            <a:r>
              <a:rPr sz="1550" spc="13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our</a:t>
            </a:r>
            <a:r>
              <a:rPr sz="1550" spc="7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BioLabs</a:t>
            </a:r>
            <a:r>
              <a:rPr sz="1550" spc="9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Pegasus</a:t>
            </a:r>
            <a:r>
              <a:rPr sz="1550" spc="18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Park</a:t>
            </a:r>
            <a:r>
              <a:rPr sz="1550" spc="14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FF0000"/>
                </a:solidFill>
                <a:latin typeface="Century Gothic"/>
                <a:cs typeface="Century Gothic"/>
              </a:rPr>
              <a:t>staff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4517" y="4942289"/>
            <a:ext cx="2498090" cy="17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  <a:hlinkClick r:id="rId6"/>
              </a:rPr>
              <a:t>www.biolabs.io</a:t>
            </a:r>
            <a:r>
              <a:rPr sz="9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6531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9649" y="412551"/>
            <a:ext cx="356152" cy="4375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Safety</a:t>
            </a:r>
            <a:r>
              <a:rPr spc="-80" dirty="0"/>
              <a:t> </a:t>
            </a:r>
            <a:r>
              <a:rPr spc="-10" dirty="0"/>
              <a:t>Officers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900" y="1404937"/>
            <a:ext cx="3653790" cy="1953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6515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Each</a:t>
            </a:r>
            <a:r>
              <a:rPr sz="1500" spc="-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company</a:t>
            </a:r>
            <a:r>
              <a:rPr sz="1500" spc="-5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has</a:t>
            </a:r>
            <a:r>
              <a:rPr sz="15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been</a:t>
            </a:r>
            <a:r>
              <a:rPr sz="1500" spc="-8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appointed</a:t>
            </a:r>
            <a:r>
              <a:rPr sz="1500" spc="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50" dirty="0">
                <a:solidFill>
                  <a:srgbClr val="4E5869"/>
                </a:solidFill>
                <a:latin typeface="Century Gothic"/>
                <a:cs typeface="Century Gothic"/>
              </a:rPr>
              <a:t>a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safety</a:t>
            </a:r>
            <a:r>
              <a:rPr sz="1500" spc="-4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officer.</a:t>
            </a:r>
            <a:endParaRPr sz="1500">
              <a:latin typeface="Century Gothic"/>
              <a:cs typeface="Century Gothic"/>
            </a:endParaRPr>
          </a:p>
          <a:p>
            <a:pPr marL="355600" marR="80645">
              <a:lnSpc>
                <a:spcPct val="100000"/>
              </a:lnSpc>
              <a:spcBef>
                <a:spcPts val="385"/>
              </a:spcBef>
            </a:pP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Their</a:t>
            </a:r>
            <a:r>
              <a:rPr sz="1500" spc="-6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roles</a:t>
            </a:r>
            <a:r>
              <a:rPr sz="1500" spc="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will</a:t>
            </a:r>
            <a:r>
              <a:rPr sz="1500" spc="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be</a:t>
            </a:r>
            <a:r>
              <a:rPr sz="1500" spc="-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to</a:t>
            </a:r>
            <a:r>
              <a:rPr sz="1500" spc="-1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inform</a:t>
            </a:r>
            <a:r>
              <a:rPr sz="15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25" dirty="0">
                <a:solidFill>
                  <a:srgbClr val="4E5869"/>
                </a:solidFill>
                <a:latin typeface="Century Gothic"/>
                <a:cs typeface="Century Gothic"/>
              </a:rPr>
              <a:t>and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enforce</a:t>
            </a:r>
            <a:r>
              <a:rPr sz="15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EHS</a:t>
            </a:r>
            <a:r>
              <a:rPr sz="1500" spc="-3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regulations</a:t>
            </a:r>
            <a:r>
              <a:rPr sz="1500" spc="-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within</a:t>
            </a:r>
            <a:r>
              <a:rPr sz="1500" spc="-5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20" dirty="0">
                <a:solidFill>
                  <a:srgbClr val="4E5869"/>
                </a:solidFill>
                <a:latin typeface="Century Gothic"/>
                <a:cs typeface="Century Gothic"/>
              </a:rPr>
              <a:t>their 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company</a:t>
            </a:r>
            <a:endParaRPr sz="1500">
              <a:latin typeface="Century Gothic"/>
              <a:cs typeface="Century Gothic"/>
            </a:endParaRPr>
          </a:p>
          <a:p>
            <a:pPr marL="355600" marR="5080">
              <a:lnSpc>
                <a:spcPct val="100000"/>
              </a:lnSpc>
              <a:spcBef>
                <a:spcPts val="384"/>
              </a:spcBef>
            </a:pP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They</a:t>
            </a:r>
            <a:r>
              <a:rPr sz="1500" spc="-4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will</a:t>
            </a:r>
            <a:r>
              <a:rPr sz="1500" spc="-5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attend</a:t>
            </a:r>
            <a:r>
              <a:rPr sz="1500" spc="-3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monthly</a:t>
            </a:r>
            <a:r>
              <a:rPr sz="1500" spc="-3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meetings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on</a:t>
            </a:r>
            <a:r>
              <a:rPr sz="1500" spc="-2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safety</a:t>
            </a:r>
            <a:r>
              <a:rPr sz="1500" spc="-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updates</a:t>
            </a:r>
            <a:r>
              <a:rPr sz="1500" spc="-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then</a:t>
            </a:r>
            <a:r>
              <a:rPr sz="1500" spc="-2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relay</a:t>
            </a:r>
            <a:r>
              <a:rPr sz="1500" spc="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info</a:t>
            </a:r>
            <a:r>
              <a:rPr sz="1500" spc="-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25" dirty="0">
                <a:solidFill>
                  <a:srgbClr val="4E5869"/>
                </a:solidFill>
                <a:latin typeface="Century Gothic"/>
                <a:cs typeface="Century Gothic"/>
              </a:rPr>
              <a:t>to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their</a:t>
            </a:r>
            <a:r>
              <a:rPr sz="1500" spc="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company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4517" y="4834890"/>
            <a:ext cx="219011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biolabs.io</a:t>
            </a:r>
            <a:r>
              <a:rPr sz="95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reserved.</a:t>
            </a:r>
            <a:endParaRPr sz="950">
              <a:latin typeface="Century Gothic"/>
              <a:cs typeface="Century Gothic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542067"/>
              </p:ext>
            </p:extLst>
          </p:nvPr>
        </p:nvGraphicFramePr>
        <p:xfrm>
          <a:off x="4724400" y="722630"/>
          <a:ext cx="3112770" cy="369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504">
                <a:tc>
                  <a:txBody>
                    <a:bodyPr/>
                    <a:lstStyle/>
                    <a:p>
                      <a:pPr marL="31750">
                        <a:lnSpc>
                          <a:spcPts val="1385"/>
                        </a:lnSpc>
                      </a:pPr>
                      <a:r>
                        <a:rPr sz="1200" spc="-10" dirty="0" err="1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BioNTX</a:t>
                      </a:r>
                      <a:endParaRPr lang="en-US" sz="1200" spc="-10" dirty="0">
                        <a:solidFill>
                          <a:srgbClr val="4E5869"/>
                        </a:solidFill>
                        <a:latin typeface="Calibri"/>
                        <a:cs typeface="Calibri"/>
                      </a:endParaRPr>
                    </a:p>
                    <a:p>
                      <a:pPr marL="31750">
                        <a:lnSpc>
                          <a:spcPts val="1385"/>
                        </a:lnSpc>
                      </a:pPr>
                      <a:r>
                        <a:rPr lang="en-US" sz="1200" spc="-1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Colossal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ts val="1385"/>
                        </a:lnSpc>
                      </a:pPr>
                      <a:r>
                        <a:rPr sz="120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Lauren</a:t>
                      </a:r>
                      <a:r>
                        <a:rPr sz="1200" spc="-4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A.</a:t>
                      </a:r>
                      <a:endParaRPr lang="en-US" sz="1200" spc="-25" dirty="0">
                        <a:solidFill>
                          <a:srgbClr val="4E5869"/>
                        </a:solidFill>
                        <a:latin typeface="Calibri"/>
                        <a:cs typeface="Calibri"/>
                      </a:endParaRPr>
                    </a:p>
                    <a:p>
                      <a:pPr marL="428625" marR="0" lvl="0" indent="0" defTabSz="914400" eaLnBrk="1" fontAlgn="auto" latinLnBrk="0" hangingPunct="1">
                        <a:lnSpc>
                          <a:spcPts val="13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25" dirty="0">
                          <a:solidFill>
                            <a:srgbClr val="4E5869"/>
                          </a:solidFill>
                          <a:latin typeface="+mn-lt"/>
                          <a:cs typeface="Calibri"/>
                        </a:rPr>
                        <a:t>Josh H.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25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PTC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en-US" sz="120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Fani B.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EtiraRx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Russell</a:t>
                      </a:r>
                      <a:r>
                        <a:rPr sz="1200" spc="-1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H.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GenrAb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James</a:t>
                      </a:r>
                      <a:r>
                        <a:rPr sz="1200" spc="-1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H.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Ghost</a:t>
                      </a:r>
                      <a:r>
                        <a:rPr sz="1200" spc="-5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Fire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Nick</a:t>
                      </a:r>
                      <a:r>
                        <a:rPr sz="1200" spc="-5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R.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OncoNano</a:t>
                      </a:r>
                      <a:r>
                        <a:rPr sz="1200" spc="-35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Medicine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Jason </a:t>
                      </a:r>
                      <a:r>
                        <a:rPr sz="1200" spc="-25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M.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Reinvigoron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Kejin</a:t>
                      </a:r>
                      <a:r>
                        <a:rPr sz="1200" spc="-15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Z.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SingleCell</a:t>
                      </a:r>
                      <a:r>
                        <a:rPr sz="1200" spc="-4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Biotechnology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Karoliina</a:t>
                      </a:r>
                      <a:r>
                        <a:rPr sz="120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S.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TraumaCare.AI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Vikas</a:t>
                      </a:r>
                      <a:r>
                        <a:rPr sz="1200" spc="-4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C.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CAGE</a:t>
                      </a:r>
                      <a:r>
                        <a:rPr sz="1200" spc="-65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Bio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Elaine</a:t>
                      </a:r>
                      <a:r>
                        <a:rPr sz="1200" spc="-25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 C.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ts val="1425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505bio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ts val="1425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Don</a:t>
                      </a:r>
                      <a:r>
                        <a:rPr sz="1200" spc="-4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A.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marL="31750" marR="0" lvl="0" indent="0" defTabSz="914400" eaLnBrk="1" fontAlgn="auto" latinLnBrk="0" hangingPunct="1">
                        <a:lnSpc>
                          <a:spcPts val="1425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 err="1">
                          <a:solidFill>
                            <a:srgbClr val="4E5869"/>
                          </a:solidFill>
                          <a:latin typeface="+mn-lt"/>
                          <a:cs typeface="Calibri"/>
                        </a:rPr>
                        <a:t>CubicBio</a:t>
                      </a:r>
                      <a:endParaRPr lang="en-US" sz="1200" spc="-10" dirty="0">
                        <a:solidFill>
                          <a:srgbClr val="4E5869"/>
                        </a:solidFill>
                        <a:latin typeface="+mn-lt"/>
                        <a:cs typeface="Calibri"/>
                      </a:endParaRPr>
                    </a:p>
                    <a:p>
                      <a:pPr marL="31750" marR="0" lvl="0" indent="0" defTabSz="914400" eaLnBrk="1" fontAlgn="auto" latinLnBrk="0" hangingPunct="1">
                        <a:lnSpc>
                          <a:spcPts val="1425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4E5869"/>
                          </a:solidFill>
                          <a:latin typeface="+mn-lt"/>
                          <a:cs typeface="Calibri"/>
                        </a:rPr>
                        <a:t>Jibe Therapeutics</a:t>
                      </a:r>
                    </a:p>
                    <a:p>
                      <a:pPr marL="31750" marR="0" lvl="0" indent="0" defTabSz="914400" eaLnBrk="1" fontAlgn="auto" latinLnBrk="0" hangingPunct="1">
                        <a:lnSpc>
                          <a:spcPts val="1425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4E5869"/>
                          </a:solidFill>
                          <a:latin typeface="+mn-lt"/>
                          <a:cs typeface="Calibri"/>
                        </a:rPr>
                        <a:t>Telos Bio</a:t>
                      </a: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ts val="1425"/>
                        </a:lnSpc>
                        <a:spcBef>
                          <a:spcPts val="290"/>
                        </a:spcBef>
                      </a:pPr>
                      <a:r>
                        <a:rPr lang="en-US" sz="1200" dirty="0">
                          <a:solidFill>
                            <a:srgbClr val="4E5869"/>
                          </a:solidFill>
                          <a:latin typeface="+mn-lt"/>
                          <a:cs typeface="Calibri"/>
                        </a:rPr>
                        <a:t>Anna M.</a:t>
                      </a:r>
                    </a:p>
                    <a:p>
                      <a:pPr marL="428625" marR="0" lvl="0" indent="0" defTabSz="914400" eaLnBrk="1" fontAlgn="auto" latinLnBrk="0" hangingPunct="1">
                        <a:lnSpc>
                          <a:spcPts val="1425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4E5869"/>
                          </a:solidFill>
                          <a:latin typeface="+mn-lt"/>
                          <a:cs typeface="Calibri"/>
                        </a:rPr>
                        <a:t>Jennifer P.</a:t>
                      </a:r>
                    </a:p>
                    <a:p>
                      <a:pPr marL="428625" marR="0" lvl="0" indent="0" defTabSz="914400" eaLnBrk="1" fontAlgn="auto" latinLnBrk="0" hangingPunct="1">
                        <a:lnSpc>
                          <a:spcPts val="1425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4E5869"/>
                          </a:solidFill>
                          <a:latin typeface="+mn-lt"/>
                          <a:cs typeface="Calibri"/>
                        </a:rPr>
                        <a:t>Enzo T.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3043650139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7611D26-B798-A387-CA46-C6E9DECA8A3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355965" y="4925628"/>
            <a:ext cx="223520" cy="277186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25" smtClean="0"/>
              <a:t>27</a:t>
            </a:fld>
            <a:endParaRPr lang="en-US" spc="-2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0" dirty="0">
                <a:latin typeface="Trebuchet MS"/>
                <a:cs typeface="Trebuchet MS"/>
              </a:rPr>
              <a:t>Site-</a:t>
            </a:r>
            <a:r>
              <a:rPr spc="75" dirty="0">
                <a:latin typeface="Trebuchet MS"/>
                <a:cs typeface="Trebuchet MS"/>
              </a:rPr>
              <a:t>wide</a:t>
            </a:r>
            <a:r>
              <a:rPr spc="-215" dirty="0">
                <a:latin typeface="Trebuchet MS"/>
                <a:cs typeface="Trebuchet MS"/>
              </a:rPr>
              <a:t> </a:t>
            </a:r>
            <a:r>
              <a:rPr spc="254" dirty="0">
                <a:latin typeface="Trebuchet MS"/>
                <a:cs typeface="Trebuchet MS"/>
              </a:rPr>
              <a:t>SDS</a:t>
            </a:r>
            <a:r>
              <a:rPr spc="-110" dirty="0">
                <a:latin typeface="Trebuchet MS"/>
                <a:cs typeface="Trebuchet MS"/>
              </a:rPr>
              <a:t> </a:t>
            </a:r>
            <a:r>
              <a:rPr spc="35" dirty="0">
                <a:latin typeface="Trebuchet MS"/>
                <a:cs typeface="Trebuchet MS"/>
              </a:rPr>
              <a:t>Repository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876" y="1462532"/>
            <a:ext cx="125451" cy="1333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68350" y="1290383"/>
            <a:ext cx="5895340" cy="693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6100"/>
              </a:lnSpc>
              <a:spcBef>
                <a:spcPts val="100"/>
              </a:spcBef>
            </a:pPr>
            <a:r>
              <a:rPr sz="1500" dirty="0">
                <a:solidFill>
                  <a:srgbClr val="4E5869"/>
                </a:solidFill>
                <a:latin typeface="Trebuchet MS"/>
                <a:cs typeface="Trebuchet MS"/>
              </a:rPr>
              <a:t>All</a:t>
            </a:r>
            <a:r>
              <a:rPr sz="1500" spc="3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spc="60" dirty="0">
                <a:solidFill>
                  <a:srgbClr val="4E5869"/>
                </a:solidFill>
                <a:latin typeface="Trebuchet MS"/>
                <a:cs typeface="Trebuchet MS"/>
              </a:rPr>
              <a:t>on-</a:t>
            </a:r>
            <a:r>
              <a:rPr sz="1500" dirty="0">
                <a:solidFill>
                  <a:srgbClr val="4E5869"/>
                </a:solidFill>
                <a:latin typeface="Trebuchet MS"/>
                <a:cs typeface="Trebuchet MS"/>
              </a:rPr>
              <a:t>site</a:t>
            </a:r>
            <a:r>
              <a:rPr sz="1500" spc="1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E5869"/>
                </a:solidFill>
                <a:latin typeface="Trebuchet MS"/>
                <a:cs typeface="Trebuchet MS"/>
              </a:rPr>
              <a:t>chemical</a:t>
            </a:r>
            <a:r>
              <a:rPr sz="1500" spc="3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spc="140" dirty="0">
                <a:solidFill>
                  <a:srgbClr val="4E5869"/>
                </a:solidFill>
                <a:latin typeface="Trebuchet MS"/>
                <a:cs typeface="Trebuchet MS"/>
              </a:rPr>
              <a:t>SDS's</a:t>
            </a:r>
            <a:r>
              <a:rPr sz="1500" spc="2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E5869"/>
                </a:solidFill>
                <a:latin typeface="Trebuchet MS"/>
                <a:cs typeface="Trebuchet MS"/>
              </a:rPr>
              <a:t>can</a:t>
            </a:r>
            <a:r>
              <a:rPr sz="1500" spc="1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spc="95" dirty="0">
                <a:solidFill>
                  <a:srgbClr val="4E5869"/>
                </a:solidFill>
                <a:latin typeface="Trebuchet MS"/>
                <a:cs typeface="Trebuchet MS"/>
              </a:rPr>
              <a:t>be</a:t>
            </a:r>
            <a:r>
              <a:rPr sz="1500" spc="-7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E5869"/>
                </a:solidFill>
                <a:latin typeface="Trebuchet MS"/>
                <a:cs typeface="Trebuchet MS"/>
              </a:rPr>
              <a:t>found</a:t>
            </a:r>
            <a:r>
              <a:rPr sz="1500" spc="4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spc="-35" dirty="0">
                <a:solidFill>
                  <a:srgbClr val="4E5869"/>
                </a:solidFill>
                <a:latin typeface="Trebuchet MS"/>
                <a:cs typeface="Trebuchet MS"/>
              </a:rPr>
              <a:t>here:</a:t>
            </a:r>
            <a:r>
              <a:rPr sz="1500" spc="-1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u="sng" dirty="0">
                <a:solidFill>
                  <a:srgbClr val="0D9692"/>
                </a:solidFill>
                <a:uFill>
                  <a:solidFill>
                    <a:srgbClr val="0D9692"/>
                  </a:solidFill>
                </a:uFill>
                <a:latin typeface="Trebuchet MS"/>
                <a:cs typeface="Trebuchet MS"/>
              </a:rPr>
              <a:t>Site</a:t>
            </a:r>
            <a:r>
              <a:rPr sz="1500" u="sng" spc="15" dirty="0">
                <a:solidFill>
                  <a:srgbClr val="0D9692"/>
                </a:solidFill>
                <a:uFill>
                  <a:solidFill>
                    <a:srgbClr val="0D9692"/>
                  </a:solidFill>
                </a:uFill>
                <a:latin typeface="Trebuchet MS"/>
                <a:cs typeface="Trebuchet MS"/>
              </a:rPr>
              <a:t> </a:t>
            </a:r>
            <a:r>
              <a:rPr sz="1500" u="sng" dirty="0">
                <a:solidFill>
                  <a:srgbClr val="0D9692"/>
                </a:solidFill>
                <a:uFill>
                  <a:solidFill>
                    <a:srgbClr val="0D9692"/>
                  </a:solidFill>
                </a:uFill>
                <a:latin typeface="Trebuchet MS"/>
                <a:cs typeface="Trebuchet MS"/>
              </a:rPr>
              <a:t>wide</a:t>
            </a:r>
            <a:r>
              <a:rPr sz="1500" u="sng" spc="10" dirty="0">
                <a:solidFill>
                  <a:srgbClr val="0D9692"/>
                </a:solidFill>
                <a:uFill>
                  <a:solidFill>
                    <a:srgbClr val="0D9692"/>
                  </a:solidFill>
                </a:uFill>
                <a:latin typeface="Trebuchet MS"/>
                <a:cs typeface="Trebuchet MS"/>
              </a:rPr>
              <a:t> </a:t>
            </a:r>
            <a:r>
              <a:rPr sz="1500" u="sng" spc="180" dirty="0">
                <a:solidFill>
                  <a:srgbClr val="0D9692"/>
                </a:solidFill>
                <a:uFill>
                  <a:solidFill>
                    <a:srgbClr val="0D9692"/>
                  </a:solidFill>
                </a:uFill>
                <a:latin typeface="Trebuchet MS"/>
                <a:cs typeface="Trebuchet MS"/>
              </a:rPr>
              <a:t>SDS</a:t>
            </a:r>
            <a:r>
              <a:rPr sz="1500" u="sng" spc="-20" dirty="0">
                <a:solidFill>
                  <a:srgbClr val="0D9692"/>
                </a:solidFill>
                <a:uFill>
                  <a:solidFill>
                    <a:srgbClr val="0D9692"/>
                  </a:solidFill>
                </a:uFill>
                <a:latin typeface="Trebuchet MS"/>
                <a:cs typeface="Trebuchet MS"/>
              </a:rPr>
              <a:t> </a:t>
            </a:r>
            <a:r>
              <a:rPr sz="1500" u="sng" spc="70" dirty="0">
                <a:solidFill>
                  <a:srgbClr val="0D9692"/>
                </a:solidFill>
                <a:uFill>
                  <a:solidFill>
                    <a:srgbClr val="0D9692"/>
                  </a:solidFill>
                </a:uFill>
                <a:latin typeface="Trebuchet MS"/>
                <a:cs typeface="Trebuchet MS"/>
              </a:rPr>
              <a:t>pages</a:t>
            </a:r>
            <a:r>
              <a:rPr sz="1500" u="none" spc="70" dirty="0">
                <a:solidFill>
                  <a:srgbClr val="0D9692"/>
                </a:solidFill>
                <a:latin typeface="Trebuchet MS"/>
                <a:cs typeface="Trebuchet MS"/>
              </a:rPr>
              <a:t> </a:t>
            </a:r>
            <a:r>
              <a:rPr sz="1500" u="none" dirty="0">
                <a:solidFill>
                  <a:srgbClr val="4E5869"/>
                </a:solidFill>
                <a:latin typeface="Trebuchet MS"/>
                <a:cs typeface="Trebuchet MS"/>
              </a:rPr>
              <a:t>Contact</a:t>
            </a:r>
            <a:r>
              <a:rPr sz="1500" u="none" spc="1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u="none" spc="70" dirty="0">
                <a:solidFill>
                  <a:srgbClr val="4E5869"/>
                </a:solidFill>
                <a:latin typeface="Trebuchet MS"/>
                <a:cs typeface="Trebuchet MS"/>
              </a:rPr>
              <a:t>company</a:t>
            </a:r>
            <a:r>
              <a:rPr sz="1500" u="none" spc="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u="none" dirty="0">
                <a:solidFill>
                  <a:srgbClr val="4E5869"/>
                </a:solidFill>
                <a:latin typeface="Trebuchet MS"/>
                <a:cs typeface="Trebuchet MS"/>
              </a:rPr>
              <a:t>safety</a:t>
            </a:r>
            <a:r>
              <a:rPr sz="1500" u="none" spc="1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u="none" spc="-10" dirty="0">
                <a:solidFill>
                  <a:srgbClr val="4E5869"/>
                </a:solidFill>
                <a:latin typeface="Trebuchet MS"/>
                <a:cs typeface="Trebuchet MS"/>
              </a:rPr>
              <a:t>officer</a:t>
            </a:r>
            <a:r>
              <a:rPr sz="1500" u="none" spc="-1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u="none" dirty="0">
                <a:solidFill>
                  <a:srgbClr val="4E5869"/>
                </a:solidFill>
                <a:latin typeface="Trebuchet MS"/>
                <a:cs typeface="Trebuchet MS"/>
              </a:rPr>
              <a:t>for</a:t>
            </a:r>
            <a:r>
              <a:rPr sz="1500" u="none" spc="-1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u="none" spc="70" dirty="0">
                <a:solidFill>
                  <a:srgbClr val="4E5869"/>
                </a:solidFill>
                <a:latin typeface="Trebuchet MS"/>
                <a:cs typeface="Trebuchet MS"/>
              </a:rPr>
              <a:t>company-</a:t>
            </a:r>
            <a:r>
              <a:rPr sz="1500" u="none" dirty="0">
                <a:solidFill>
                  <a:srgbClr val="4E5869"/>
                </a:solidFill>
                <a:latin typeface="Trebuchet MS"/>
                <a:cs typeface="Trebuchet MS"/>
              </a:rPr>
              <a:t>specific </a:t>
            </a:r>
            <a:r>
              <a:rPr sz="1500" u="none" spc="120" dirty="0">
                <a:solidFill>
                  <a:srgbClr val="4E5869"/>
                </a:solidFill>
                <a:latin typeface="Trebuchet MS"/>
                <a:cs typeface="Trebuchet MS"/>
              </a:rPr>
              <a:t>SDS's</a:t>
            </a:r>
            <a:endParaRPr sz="15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876" y="1795907"/>
            <a:ext cx="125451" cy="1333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84517" y="4942289"/>
            <a:ext cx="2186305" cy="17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biolabs.io</a:t>
            </a:r>
            <a:r>
              <a:rPr sz="95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reserved.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5A72D23-982A-1335-51A0-0B11F447039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355965" y="4925628"/>
            <a:ext cx="223520" cy="277186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25" smtClean="0"/>
              <a:t>28</a:t>
            </a:fld>
            <a:endParaRPr lang="en-US" spc="-2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9649" y="412551"/>
            <a:ext cx="356152" cy="4375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85" dirty="0">
                <a:latin typeface="Trebuchet MS"/>
                <a:cs typeface="Trebuchet MS"/>
              </a:rPr>
              <a:t>Chemical</a:t>
            </a:r>
            <a:r>
              <a:rPr spc="-95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Inventory</a:t>
            </a:r>
            <a:r>
              <a:rPr spc="-125" dirty="0">
                <a:latin typeface="Trebuchet MS"/>
                <a:cs typeface="Trebuchet MS"/>
              </a:rPr>
              <a:t> </a:t>
            </a:r>
            <a:r>
              <a:rPr spc="90" dirty="0">
                <a:latin typeface="Trebuchet MS"/>
                <a:cs typeface="Trebuchet MS"/>
              </a:rPr>
              <a:t>Sheets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154" y="1223136"/>
            <a:ext cx="125451" cy="1333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60730" y="1097629"/>
            <a:ext cx="7249795" cy="3867084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500" b="1" u="sng" dirty="0">
                <a:solidFill>
                  <a:srgbClr val="4E5869"/>
                </a:solidFill>
                <a:uFill>
                  <a:solidFill>
                    <a:srgbClr val="4E5869"/>
                  </a:solidFill>
                </a:uFill>
                <a:latin typeface="Trebuchet MS"/>
                <a:cs typeface="Trebuchet MS"/>
              </a:rPr>
              <a:t>ALL</a:t>
            </a:r>
            <a:r>
              <a:rPr sz="1500" b="1" u="none" spc="2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u="none" dirty="0">
                <a:solidFill>
                  <a:srgbClr val="4E5869"/>
                </a:solidFill>
                <a:latin typeface="Trebuchet MS"/>
                <a:cs typeface="Trebuchet MS"/>
              </a:rPr>
              <a:t>chemicals</a:t>
            </a:r>
            <a:r>
              <a:rPr sz="1500" u="none" spc="5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u="none" spc="-10" dirty="0">
                <a:solidFill>
                  <a:srgbClr val="4E5869"/>
                </a:solidFill>
                <a:latin typeface="Trebuchet MS"/>
                <a:cs typeface="Trebuchet MS"/>
              </a:rPr>
              <a:t>(whether</a:t>
            </a:r>
            <a:r>
              <a:rPr sz="1500" u="none" spc="1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u="none" spc="45" dirty="0">
                <a:solidFill>
                  <a:srgbClr val="4E5869"/>
                </a:solidFill>
                <a:latin typeface="Trebuchet MS"/>
                <a:cs typeface="Trebuchet MS"/>
              </a:rPr>
              <a:t>hazardous</a:t>
            </a:r>
            <a:r>
              <a:rPr sz="1500" u="none" spc="5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u="none" dirty="0">
                <a:solidFill>
                  <a:srgbClr val="4E5869"/>
                </a:solidFill>
                <a:latin typeface="Trebuchet MS"/>
                <a:cs typeface="Trebuchet MS"/>
              </a:rPr>
              <a:t>or</a:t>
            </a:r>
            <a:r>
              <a:rPr sz="1500" u="none" spc="11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u="none" spc="-40" dirty="0">
                <a:solidFill>
                  <a:srgbClr val="4E5869"/>
                </a:solidFill>
                <a:latin typeface="Trebuchet MS"/>
                <a:cs typeface="Trebuchet MS"/>
              </a:rPr>
              <a:t>not)</a:t>
            </a:r>
            <a:r>
              <a:rPr sz="1500" u="none" spc="-1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u="none" dirty="0">
                <a:solidFill>
                  <a:srgbClr val="4E5869"/>
                </a:solidFill>
                <a:latin typeface="Trebuchet MS"/>
                <a:cs typeface="Trebuchet MS"/>
              </a:rPr>
              <a:t>must</a:t>
            </a:r>
            <a:r>
              <a:rPr sz="1500" u="none" spc="4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u="none" spc="55" dirty="0">
                <a:solidFill>
                  <a:srgbClr val="4E5869"/>
                </a:solidFill>
                <a:latin typeface="Trebuchet MS"/>
                <a:cs typeface="Trebuchet MS"/>
              </a:rPr>
              <a:t>be</a:t>
            </a:r>
            <a:r>
              <a:rPr sz="1500" u="none" spc="4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u="none" dirty="0">
                <a:solidFill>
                  <a:srgbClr val="4E5869"/>
                </a:solidFill>
                <a:latin typeface="Trebuchet MS"/>
                <a:cs typeface="Trebuchet MS"/>
              </a:rPr>
              <a:t>updated</a:t>
            </a:r>
            <a:r>
              <a:rPr sz="1500" u="none" spc="7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u="none" dirty="0">
                <a:solidFill>
                  <a:srgbClr val="4E5869"/>
                </a:solidFill>
                <a:latin typeface="Trebuchet MS"/>
                <a:cs typeface="Trebuchet MS"/>
              </a:rPr>
              <a:t>on</a:t>
            </a:r>
            <a:r>
              <a:rPr sz="1500" u="none" spc="5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u="none" dirty="0">
                <a:solidFill>
                  <a:srgbClr val="4E5869"/>
                </a:solidFill>
                <a:latin typeface="Trebuchet MS"/>
                <a:cs typeface="Trebuchet MS"/>
              </a:rPr>
              <a:t>an</a:t>
            </a:r>
            <a:r>
              <a:rPr sz="1500" u="none" spc="5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u="none" dirty="0">
                <a:solidFill>
                  <a:srgbClr val="4E5869"/>
                </a:solidFill>
                <a:latin typeface="Trebuchet MS"/>
                <a:cs typeface="Trebuchet MS"/>
              </a:rPr>
              <a:t>inventory</a:t>
            </a:r>
            <a:r>
              <a:rPr sz="1500" u="none" spc="3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u="none" spc="-10" dirty="0">
                <a:solidFill>
                  <a:srgbClr val="4E5869"/>
                </a:solidFill>
                <a:latin typeface="Trebuchet MS"/>
                <a:cs typeface="Trebuchet MS"/>
              </a:rPr>
              <a:t>sheet</a:t>
            </a:r>
            <a:endParaRPr sz="1500" dirty="0">
              <a:latin typeface="Trebuchet MS"/>
              <a:cs typeface="Trebuchet MS"/>
            </a:endParaRPr>
          </a:p>
          <a:p>
            <a:pPr marL="354965" indent="-170815">
              <a:lnSpc>
                <a:spcPct val="100000"/>
              </a:lnSpc>
              <a:spcBef>
                <a:spcPts val="455"/>
              </a:spcBef>
              <a:buClr>
                <a:srgbClr val="0D9692"/>
              </a:buClr>
              <a:buFont typeface="Courier New"/>
              <a:buChar char="o"/>
              <a:tabLst>
                <a:tab pos="354965" algn="l"/>
              </a:tabLst>
            </a:pPr>
            <a:r>
              <a:rPr sz="1500" spc="70" dirty="0">
                <a:solidFill>
                  <a:srgbClr val="4E5869"/>
                </a:solidFill>
                <a:latin typeface="Trebuchet MS"/>
                <a:cs typeface="Trebuchet MS"/>
              </a:rPr>
              <a:t>Google</a:t>
            </a:r>
            <a:r>
              <a:rPr sz="1500" spc="-5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spc="50" dirty="0">
                <a:solidFill>
                  <a:srgbClr val="4E5869"/>
                </a:solidFill>
                <a:latin typeface="Trebuchet MS"/>
                <a:cs typeface="Trebuchet MS"/>
              </a:rPr>
              <a:t>docs/sheets</a:t>
            </a:r>
            <a:endParaRPr sz="1500" dirty="0">
              <a:latin typeface="Trebuchet MS"/>
              <a:cs typeface="Trebuchet MS"/>
            </a:endParaRPr>
          </a:p>
          <a:p>
            <a:pPr marL="12700" marR="3208020">
              <a:lnSpc>
                <a:spcPts val="2630"/>
              </a:lnSpc>
              <a:spcBef>
                <a:spcPts val="150"/>
              </a:spcBef>
            </a:pPr>
            <a:r>
              <a:rPr sz="1500" dirty="0">
                <a:solidFill>
                  <a:srgbClr val="4E5869"/>
                </a:solidFill>
                <a:latin typeface="Trebuchet MS"/>
                <a:cs typeface="Trebuchet MS"/>
              </a:rPr>
              <a:t>Inventory</a:t>
            </a:r>
            <a:r>
              <a:rPr sz="1500" spc="2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E5869"/>
                </a:solidFill>
                <a:latin typeface="Trebuchet MS"/>
                <a:cs typeface="Trebuchet MS"/>
              </a:rPr>
              <a:t>sheet</a:t>
            </a:r>
            <a:r>
              <a:rPr sz="1500" spc="5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E5869"/>
                </a:solidFill>
                <a:latin typeface="Trebuchet MS"/>
                <a:cs typeface="Trebuchet MS"/>
              </a:rPr>
              <a:t>shared</a:t>
            </a:r>
            <a:r>
              <a:rPr sz="1500" spc="-1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E5869"/>
                </a:solidFill>
                <a:latin typeface="Trebuchet MS"/>
                <a:cs typeface="Trebuchet MS"/>
              </a:rPr>
              <a:t>with</a:t>
            </a:r>
            <a:r>
              <a:rPr sz="1500" spc="4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spc="55" dirty="0">
                <a:solidFill>
                  <a:srgbClr val="4E5869"/>
                </a:solidFill>
                <a:latin typeface="Trebuchet MS"/>
                <a:cs typeface="Trebuchet MS"/>
              </a:rPr>
              <a:t>BioLabs</a:t>
            </a:r>
            <a:r>
              <a:rPr sz="1500" spc="9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E5869"/>
                </a:solidFill>
                <a:latin typeface="Trebuchet MS"/>
                <a:cs typeface="Trebuchet MS"/>
              </a:rPr>
              <a:t>staff </a:t>
            </a:r>
            <a:r>
              <a:rPr sz="1500" spc="50" dirty="0">
                <a:solidFill>
                  <a:srgbClr val="4E5869"/>
                </a:solidFill>
                <a:latin typeface="Trebuchet MS"/>
                <a:cs typeface="Trebuchet MS"/>
              </a:rPr>
              <a:t>Updated</a:t>
            </a:r>
            <a:r>
              <a:rPr sz="1500" spc="8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spc="65" dirty="0">
                <a:solidFill>
                  <a:srgbClr val="4E5869"/>
                </a:solidFill>
                <a:latin typeface="Trebuchet MS"/>
                <a:cs typeface="Trebuchet MS"/>
              </a:rPr>
              <a:t>as</a:t>
            </a:r>
            <a:r>
              <a:rPr sz="1500" spc="7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E5869"/>
                </a:solidFill>
                <a:latin typeface="Trebuchet MS"/>
                <a:cs typeface="Trebuchet MS"/>
              </a:rPr>
              <a:t>chemicals</a:t>
            </a:r>
            <a:r>
              <a:rPr sz="1500" spc="6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E5869"/>
                </a:solidFill>
                <a:latin typeface="Trebuchet MS"/>
                <a:cs typeface="Trebuchet MS"/>
              </a:rPr>
              <a:t>received</a:t>
            </a:r>
            <a:r>
              <a:rPr sz="1500" spc="-1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spc="60" dirty="0">
                <a:solidFill>
                  <a:srgbClr val="4E5869"/>
                </a:solidFill>
                <a:latin typeface="Trebuchet MS"/>
                <a:cs typeface="Trebuchet MS"/>
              </a:rPr>
              <a:t>and</a:t>
            </a:r>
            <a:r>
              <a:rPr sz="1500" spc="9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E5869"/>
                </a:solidFill>
                <a:latin typeface="Trebuchet MS"/>
                <a:cs typeface="Trebuchet MS"/>
              </a:rPr>
              <a:t>depleted </a:t>
            </a:r>
            <a:r>
              <a:rPr sz="1400" b="1" u="sng" spc="114" dirty="0">
                <a:solidFill>
                  <a:srgbClr val="4E5869"/>
                </a:solidFill>
                <a:uFill>
                  <a:solidFill>
                    <a:srgbClr val="4E5869"/>
                  </a:solidFill>
                </a:uFill>
                <a:latin typeface="Trebuchet MS"/>
                <a:cs typeface="Trebuchet MS"/>
              </a:rPr>
              <a:t>MUST</a:t>
            </a:r>
            <a:r>
              <a:rPr sz="1400" b="1" u="sng" spc="-95" dirty="0">
                <a:solidFill>
                  <a:srgbClr val="4E5869"/>
                </a:solidFill>
                <a:uFill>
                  <a:solidFill>
                    <a:srgbClr val="4E5869"/>
                  </a:solidFill>
                </a:uFill>
                <a:latin typeface="Trebuchet MS"/>
                <a:cs typeface="Trebuchet MS"/>
              </a:rPr>
              <a:t> </a:t>
            </a:r>
            <a:r>
              <a:rPr sz="1400" b="1" u="sng" spc="40" dirty="0">
                <a:solidFill>
                  <a:srgbClr val="4E5869"/>
                </a:solidFill>
                <a:uFill>
                  <a:solidFill>
                    <a:srgbClr val="4E5869"/>
                  </a:solidFill>
                </a:uFill>
                <a:latin typeface="Trebuchet MS"/>
                <a:cs typeface="Trebuchet MS"/>
              </a:rPr>
              <a:t>INCLUDE:</a:t>
            </a:r>
            <a:endParaRPr sz="1400" dirty="0">
              <a:latin typeface="Trebuchet MS"/>
              <a:cs typeface="Trebuchet MS"/>
            </a:endParaRPr>
          </a:p>
          <a:p>
            <a:pPr marL="354965" indent="-170815">
              <a:lnSpc>
                <a:spcPct val="100000"/>
              </a:lnSpc>
              <a:spcBef>
                <a:spcPts val="155"/>
              </a:spcBef>
              <a:buClr>
                <a:srgbClr val="0D9692"/>
              </a:buClr>
              <a:buFont typeface="Courier New"/>
              <a:buChar char="o"/>
              <a:tabLst>
                <a:tab pos="354965" algn="l"/>
              </a:tabLst>
            </a:pPr>
            <a:r>
              <a:rPr sz="1400" b="1" spc="80" dirty="0">
                <a:solidFill>
                  <a:srgbClr val="4E5869"/>
                </a:solidFill>
                <a:latin typeface="Trebuchet MS"/>
                <a:cs typeface="Trebuchet MS"/>
              </a:rPr>
              <a:t>CHEMICAL</a:t>
            </a:r>
            <a:r>
              <a:rPr sz="1400" b="1" spc="-114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400" b="1" spc="85" dirty="0">
                <a:solidFill>
                  <a:srgbClr val="4E5869"/>
                </a:solidFill>
                <a:latin typeface="Trebuchet MS"/>
                <a:cs typeface="Trebuchet MS"/>
              </a:rPr>
              <a:t>NAME</a:t>
            </a:r>
            <a:endParaRPr lang="en-US" sz="1400" b="1" spc="85" dirty="0">
              <a:solidFill>
                <a:srgbClr val="4E5869"/>
              </a:solidFill>
              <a:latin typeface="Trebuchet MS"/>
              <a:cs typeface="Trebuchet MS"/>
            </a:endParaRPr>
          </a:p>
          <a:p>
            <a:pPr marL="354965" indent="-170815">
              <a:lnSpc>
                <a:spcPct val="100000"/>
              </a:lnSpc>
              <a:spcBef>
                <a:spcPts val="155"/>
              </a:spcBef>
              <a:buClr>
                <a:srgbClr val="0D9692"/>
              </a:buClr>
              <a:buFont typeface="Courier New"/>
              <a:buChar char="o"/>
              <a:tabLst>
                <a:tab pos="354965" algn="l"/>
              </a:tabLst>
            </a:pPr>
            <a:r>
              <a:rPr lang="en-US" sz="1400" b="1" spc="85" dirty="0">
                <a:solidFill>
                  <a:srgbClr val="4E5869"/>
                </a:solidFill>
                <a:latin typeface="Trebuchet MS"/>
                <a:cs typeface="Trebuchet MS"/>
              </a:rPr>
              <a:t>QUANTITY</a:t>
            </a:r>
            <a:endParaRPr sz="1400" dirty="0">
              <a:latin typeface="Trebuchet MS"/>
              <a:cs typeface="Trebuchet MS"/>
            </a:endParaRPr>
          </a:p>
          <a:p>
            <a:pPr marL="354965" indent="-170815">
              <a:lnSpc>
                <a:spcPct val="100000"/>
              </a:lnSpc>
              <a:spcBef>
                <a:spcPts val="380"/>
              </a:spcBef>
              <a:buClr>
                <a:srgbClr val="0D9692"/>
              </a:buClr>
              <a:buFont typeface="Courier New"/>
              <a:buChar char="o"/>
              <a:tabLst>
                <a:tab pos="354965" algn="l"/>
              </a:tabLst>
            </a:pPr>
            <a:r>
              <a:rPr sz="1400" b="1" spc="70" dirty="0">
                <a:solidFill>
                  <a:srgbClr val="4E5869"/>
                </a:solidFill>
                <a:latin typeface="Trebuchet MS"/>
                <a:cs typeface="Trebuchet MS"/>
              </a:rPr>
              <a:t>MANUFACTURER</a:t>
            </a:r>
            <a:endParaRPr sz="1400" dirty="0">
              <a:latin typeface="Trebuchet MS"/>
              <a:cs typeface="Trebuchet MS"/>
            </a:endParaRPr>
          </a:p>
          <a:p>
            <a:pPr marL="354965" indent="-170815">
              <a:lnSpc>
                <a:spcPct val="100000"/>
              </a:lnSpc>
              <a:spcBef>
                <a:spcPts val="455"/>
              </a:spcBef>
              <a:buClr>
                <a:srgbClr val="0D9692"/>
              </a:buClr>
              <a:buFont typeface="Courier New"/>
              <a:buChar char="o"/>
              <a:tabLst>
                <a:tab pos="354965" algn="l"/>
              </a:tabLst>
            </a:pPr>
            <a:r>
              <a:rPr sz="1400" b="1" spc="70" dirty="0">
                <a:solidFill>
                  <a:srgbClr val="4E5869"/>
                </a:solidFill>
                <a:latin typeface="Trebuchet MS"/>
                <a:cs typeface="Trebuchet MS"/>
              </a:rPr>
              <a:t>VENDOR</a:t>
            </a:r>
            <a:endParaRPr sz="1400" dirty="0">
              <a:latin typeface="Trebuchet MS"/>
              <a:cs typeface="Trebuchet MS"/>
            </a:endParaRPr>
          </a:p>
          <a:p>
            <a:pPr marL="354965" indent="-170815">
              <a:lnSpc>
                <a:spcPct val="100000"/>
              </a:lnSpc>
              <a:spcBef>
                <a:spcPts val="375"/>
              </a:spcBef>
              <a:buClr>
                <a:srgbClr val="0D9692"/>
              </a:buClr>
              <a:buFont typeface="Courier New"/>
              <a:buChar char="o"/>
              <a:tabLst>
                <a:tab pos="354965" algn="l"/>
              </a:tabLst>
            </a:pPr>
            <a:r>
              <a:rPr sz="1400" b="1" spc="80" dirty="0">
                <a:solidFill>
                  <a:srgbClr val="4E5869"/>
                </a:solidFill>
                <a:latin typeface="Trebuchet MS"/>
                <a:cs typeface="Trebuchet MS"/>
              </a:rPr>
              <a:t>MANUFACTURER</a:t>
            </a:r>
            <a:r>
              <a:rPr sz="1400" b="1" spc="-8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400" b="1" spc="55" dirty="0">
                <a:solidFill>
                  <a:srgbClr val="4E5869"/>
                </a:solidFill>
                <a:latin typeface="Trebuchet MS"/>
                <a:cs typeface="Trebuchet MS"/>
              </a:rPr>
              <a:t>CAT</a:t>
            </a:r>
            <a:r>
              <a:rPr sz="1400" b="1" spc="-9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400" b="1" spc="160" dirty="0">
                <a:solidFill>
                  <a:srgbClr val="4E5869"/>
                </a:solidFill>
                <a:latin typeface="Trebuchet MS"/>
                <a:cs typeface="Trebuchet MS"/>
              </a:rPr>
              <a:t>#</a:t>
            </a:r>
            <a:endParaRPr sz="1400" dirty="0">
              <a:latin typeface="Trebuchet MS"/>
              <a:cs typeface="Trebuchet MS"/>
            </a:endParaRPr>
          </a:p>
          <a:p>
            <a:pPr marL="354965" indent="-170815">
              <a:lnSpc>
                <a:spcPct val="100000"/>
              </a:lnSpc>
              <a:spcBef>
                <a:spcPts val="380"/>
              </a:spcBef>
              <a:buClr>
                <a:srgbClr val="0D9692"/>
              </a:buClr>
              <a:buFont typeface="Courier New"/>
              <a:buChar char="o"/>
              <a:tabLst>
                <a:tab pos="354965" algn="l"/>
              </a:tabLst>
            </a:pPr>
            <a:r>
              <a:rPr sz="1400" b="1" spc="50" dirty="0">
                <a:solidFill>
                  <a:srgbClr val="4E5869"/>
                </a:solidFill>
                <a:latin typeface="Trebuchet MS"/>
                <a:cs typeface="Trebuchet MS"/>
              </a:rPr>
              <a:t>DATE</a:t>
            </a:r>
            <a:r>
              <a:rPr sz="1400" b="1" spc="-8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400" b="1" spc="50" dirty="0">
                <a:solidFill>
                  <a:srgbClr val="4E5869"/>
                </a:solidFill>
                <a:latin typeface="Trebuchet MS"/>
                <a:cs typeface="Trebuchet MS"/>
              </a:rPr>
              <a:t>RECEIVED</a:t>
            </a:r>
            <a:endParaRPr sz="1400" dirty="0">
              <a:latin typeface="Trebuchet MS"/>
              <a:cs typeface="Trebuchet MS"/>
            </a:endParaRPr>
          </a:p>
          <a:p>
            <a:pPr marL="354965" indent="-170815">
              <a:lnSpc>
                <a:spcPct val="100000"/>
              </a:lnSpc>
              <a:spcBef>
                <a:spcPts val="455"/>
              </a:spcBef>
              <a:buClr>
                <a:srgbClr val="0D9692"/>
              </a:buClr>
              <a:buFont typeface="Courier New"/>
              <a:buChar char="o"/>
              <a:tabLst>
                <a:tab pos="354965" algn="l"/>
              </a:tabLst>
            </a:pPr>
            <a:r>
              <a:rPr sz="1400" b="1" spc="95" dirty="0">
                <a:solidFill>
                  <a:srgbClr val="4E5869"/>
                </a:solidFill>
                <a:latin typeface="Trebuchet MS"/>
                <a:cs typeface="Trebuchet MS"/>
              </a:rPr>
              <a:t>CAS</a:t>
            </a:r>
            <a:r>
              <a:rPr sz="1400" b="1" spc="-9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400" b="1" spc="150" dirty="0">
                <a:solidFill>
                  <a:srgbClr val="4E5869"/>
                </a:solidFill>
                <a:latin typeface="Trebuchet MS"/>
                <a:cs typeface="Trebuchet MS"/>
              </a:rPr>
              <a:t>#</a:t>
            </a:r>
            <a:endParaRPr lang="en-US" sz="1400" b="1" spc="150" dirty="0">
              <a:solidFill>
                <a:srgbClr val="4E5869"/>
              </a:solidFill>
              <a:latin typeface="Trebuchet MS"/>
              <a:cs typeface="Trebuchet MS"/>
            </a:endParaRPr>
          </a:p>
          <a:p>
            <a:pPr marL="354965" indent="-170815">
              <a:lnSpc>
                <a:spcPct val="100000"/>
              </a:lnSpc>
              <a:spcBef>
                <a:spcPts val="455"/>
              </a:spcBef>
              <a:buClr>
                <a:srgbClr val="0D9692"/>
              </a:buClr>
              <a:buFont typeface="Courier New"/>
              <a:buChar char="o"/>
              <a:tabLst>
                <a:tab pos="354965" algn="l"/>
              </a:tabLst>
            </a:pPr>
            <a:r>
              <a:rPr lang="en-US" sz="1400" b="1" spc="150" dirty="0">
                <a:solidFill>
                  <a:srgbClr val="4E5869"/>
                </a:solidFill>
                <a:latin typeface="Trebuchet MS"/>
                <a:cs typeface="Trebuchet MS"/>
              </a:rPr>
              <a:t>LOCATION (ex: fridge, freezer, bench, etc.)</a:t>
            </a:r>
            <a:endParaRPr sz="1400" dirty="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154" y="1832736"/>
            <a:ext cx="125451" cy="1333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154" y="2166111"/>
            <a:ext cx="125451" cy="1333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154" y="2499486"/>
            <a:ext cx="125451" cy="13335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84517" y="4942289"/>
            <a:ext cx="2186305" cy="17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biolabs.io</a:t>
            </a:r>
            <a:r>
              <a:rPr sz="95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reserved.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6531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9292" y="4555490"/>
            <a:ext cx="13379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10" dirty="0">
                <a:solidFill>
                  <a:srgbClr val="4E5869"/>
                </a:solidFill>
                <a:latin typeface="Century Gothic"/>
                <a:cs typeface="Century Gothic"/>
                <a:hlinkClick r:id="rId2"/>
              </a:rPr>
              <a:t>www.biolabs.io</a:t>
            </a:r>
            <a:endParaRPr sz="1400">
              <a:latin typeface="Century Gothic"/>
              <a:cs typeface="Century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6639" y="302020"/>
            <a:ext cx="3798981" cy="459894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4583" y="777913"/>
            <a:ext cx="2246942" cy="58270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56590" y="1627886"/>
            <a:ext cx="3661410" cy="154114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ct val="90500"/>
              </a:lnSpc>
              <a:spcBef>
                <a:spcPts val="310"/>
              </a:spcBef>
            </a:pPr>
            <a:r>
              <a:rPr sz="1800" spc="75" dirty="0">
                <a:solidFill>
                  <a:srgbClr val="4E5869"/>
                </a:solidFill>
                <a:latin typeface="Trebuchet MS"/>
                <a:cs typeface="Trebuchet MS"/>
              </a:rPr>
              <a:t>BioLabs</a:t>
            </a:r>
            <a:r>
              <a:rPr sz="1800" spc="-11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E5869"/>
                </a:solidFill>
                <a:latin typeface="Trebuchet MS"/>
                <a:cs typeface="Trebuchet MS"/>
              </a:rPr>
              <a:t>is</a:t>
            </a:r>
            <a:r>
              <a:rPr sz="1800" spc="-3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E5869"/>
                </a:solidFill>
                <a:latin typeface="Trebuchet MS"/>
                <a:cs typeface="Trebuchet MS"/>
              </a:rPr>
              <a:t>an</a:t>
            </a:r>
            <a:r>
              <a:rPr sz="1800" spc="-6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E5869"/>
                </a:solidFill>
                <a:latin typeface="Trebuchet MS"/>
                <a:cs typeface="Trebuchet MS"/>
              </a:rPr>
              <a:t>incubator</a:t>
            </a:r>
            <a:r>
              <a:rPr sz="1800" spc="-8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4E5869"/>
                </a:solidFill>
                <a:latin typeface="Trebuchet MS"/>
                <a:cs typeface="Trebuchet MS"/>
              </a:rPr>
              <a:t>space</a:t>
            </a:r>
            <a:r>
              <a:rPr sz="1800" spc="-7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E5869"/>
                </a:solidFill>
                <a:latin typeface="Trebuchet MS"/>
                <a:cs typeface="Trebuchet MS"/>
              </a:rPr>
              <a:t>for </a:t>
            </a:r>
            <a:r>
              <a:rPr sz="1800" dirty="0">
                <a:solidFill>
                  <a:srgbClr val="4E5869"/>
                </a:solidFill>
                <a:latin typeface="Trebuchet MS"/>
                <a:cs typeface="Trebuchet MS"/>
              </a:rPr>
              <a:t>biotech</a:t>
            </a:r>
            <a:r>
              <a:rPr sz="1800" spc="2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4E5869"/>
                </a:solidFill>
                <a:latin typeface="Trebuchet MS"/>
                <a:cs typeface="Trebuchet MS"/>
              </a:rPr>
              <a:t>startups.</a:t>
            </a:r>
            <a:r>
              <a:rPr sz="1800" spc="-1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spc="200" dirty="0">
                <a:solidFill>
                  <a:srgbClr val="4E5869"/>
                </a:solidFill>
                <a:latin typeface="Trebuchet MS"/>
                <a:cs typeface="Trebuchet MS"/>
              </a:rPr>
              <a:t>We</a:t>
            </a:r>
            <a:r>
              <a:rPr sz="1800" spc="1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E5869"/>
                </a:solidFill>
                <a:latin typeface="Trebuchet MS"/>
                <a:cs typeface="Trebuchet MS"/>
              </a:rPr>
              <a:t>provide</a:t>
            </a:r>
            <a:r>
              <a:rPr sz="1800" spc="1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E5869"/>
                </a:solidFill>
                <a:latin typeface="Trebuchet MS"/>
                <a:cs typeface="Trebuchet MS"/>
              </a:rPr>
              <a:t>the </a:t>
            </a:r>
            <a:r>
              <a:rPr sz="1800" spc="-10" dirty="0">
                <a:solidFill>
                  <a:srgbClr val="4E5869"/>
                </a:solidFill>
                <a:latin typeface="Trebuchet MS"/>
                <a:cs typeface="Trebuchet MS"/>
              </a:rPr>
              <a:t>office</a:t>
            </a:r>
            <a:r>
              <a:rPr sz="1800" spc="-5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4E5869"/>
                </a:solidFill>
                <a:latin typeface="Trebuchet MS"/>
                <a:cs typeface="Trebuchet MS"/>
              </a:rPr>
              <a:t>&amp;</a:t>
            </a:r>
            <a:r>
              <a:rPr sz="1800" spc="-2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E5869"/>
                </a:solidFill>
                <a:latin typeface="Trebuchet MS"/>
                <a:cs typeface="Trebuchet MS"/>
              </a:rPr>
              <a:t>lab</a:t>
            </a:r>
            <a:r>
              <a:rPr sz="1800" spc="-10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E5869"/>
                </a:solidFill>
                <a:latin typeface="Trebuchet MS"/>
                <a:cs typeface="Trebuchet MS"/>
              </a:rPr>
              <a:t>space,</a:t>
            </a:r>
            <a:r>
              <a:rPr sz="1800" spc="-2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E5869"/>
                </a:solidFill>
                <a:latin typeface="Trebuchet MS"/>
                <a:cs typeface="Trebuchet MS"/>
              </a:rPr>
              <a:t>equipment,</a:t>
            </a:r>
            <a:r>
              <a:rPr sz="1800" spc="-1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4E5869"/>
                </a:solidFill>
                <a:latin typeface="Trebuchet MS"/>
                <a:cs typeface="Trebuchet MS"/>
              </a:rPr>
              <a:t>and </a:t>
            </a:r>
            <a:r>
              <a:rPr sz="1800" spc="45" dirty="0">
                <a:solidFill>
                  <a:srgbClr val="4E5869"/>
                </a:solidFill>
                <a:latin typeface="Trebuchet MS"/>
                <a:cs typeface="Trebuchet MS"/>
              </a:rPr>
              <a:t>resources</a:t>
            </a:r>
            <a:r>
              <a:rPr sz="1800" spc="-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E5869"/>
                </a:solidFill>
                <a:latin typeface="Trebuchet MS"/>
                <a:cs typeface="Trebuchet MS"/>
              </a:rPr>
              <a:t>for</a:t>
            </a:r>
            <a:r>
              <a:rPr sz="1800" spc="-5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E5869"/>
                </a:solidFill>
                <a:latin typeface="Trebuchet MS"/>
                <a:cs typeface="Trebuchet MS"/>
              </a:rPr>
              <a:t>companies.</a:t>
            </a:r>
            <a:r>
              <a:rPr sz="1800" spc="-5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spc="100" dirty="0">
                <a:solidFill>
                  <a:srgbClr val="4E5869"/>
                </a:solidFill>
                <a:latin typeface="Trebuchet MS"/>
                <a:cs typeface="Trebuchet MS"/>
              </a:rPr>
              <a:t>You</a:t>
            </a:r>
            <a:r>
              <a:rPr sz="1800" spc="-4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E5869"/>
                </a:solidFill>
                <a:latin typeface="Trebuchet MS"/>
                <a:cs typeface="Trebuchet MS"/>
              </a:rPr>
              <a:t>can </a:t>
            </a:r>
            <a:r>
              <a:rPr sz="1800" spc="55" dirty="0">
                <a:solidFill>
                  <a:srgbClr val="4E5869"/>
                </a:solidFill>
                <a:latin typeface="Trebuchet MS"/>
                <a:cs typeface="Trebuchet MS"/>
              </a:rPr>
              <a:t>focus</a:t>
            </a:r>
            <a:r>
              <a:rPr sz="1800" spc="1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4E5869"/>
                </a:solidFill>
                <a:latin typeface="Trebuchet MS"/>
                <a:cs typeface="Trebuchet MS"/>
              </a:rPr>
              <a:t>on</a:t>
            </a:r>
            <a:r>
              <a:rPr sz="1800" spc="-2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E5869"/>
                </a:solidFill>
                <a:latin typeface="Trebuchet MS"/>
                <a:cs typeface="Trebuchet MS"/>
              </a:rPr>
              <a:t>science</a:t>
            </a:r>
            <a:r>
              <a:rPr sz="1800" spc="-3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4E5869"/>
                </a:solidFill>
                <a:latin typeface="Trebuchet MS"/>
                <a:cs typeface="Trebuchet MS"/>
              </a:rPr>
              <a:t>and</a:t>
            </a:r>
            <a:r>
              <a:rPr sz="1800" spc="-1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4E5869"/>
                </a:solidFill>
                <a:latin typeface="Trebuchet MS"/>
                <a:cs typeface="Trebuchet MS"/>
              </a:rPr>
              <a:t>we</a:t>
            </a:r>
            <a:r>
              <a:rPr sz="1800" spc="5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E5869"/>
                </a:solidFill>
                <a:latin typeface="Trebuchet MS"/>
                <a:cs typeface="Trebuchet MS"/>
              </a:rPr>
              <a:t>will</a:t>
            </a:r>
            <a:r>
              <a:rPr sz="1800" spc="-4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E5869"/>
                </a:solidFill>
                <a:latin typeface="Trebuchet MS"/>
                <a:cs typeface="Trebuchet MS"/>
              </a:rPr>
              <a:t>take </a:t>
            </a:r>
            <a:r>
              <a:rPr sz="1800" dirty="0">
                <a:solidFill>
                  <a:srgbClr val="4E5869"/>
                </a:solidFill>
                <a:latin typeface="Trebuchet MS"/>
                <a:cs typeface="Trebuchet MS"/>
              </a:rPr>
              <a:t>care</a:t>
            </a:r>
            <a:r>
              <a:rPr sz="1800" spc="-7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E5869"/>
                </a:solidFill>
                <a:latin typeface="Trebuchet MS"/>
                <a:cs typeface="Trebuchet MS"/>
              </a:rPr>
              <a:t>of</a:t>
            </a:r>
            <a:r>
              <a:rPr sz="1800" spc="-4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E5869"/>
                </a:solidFill>
                <a:latin typeface="Trebuchet MS"/>
                <a:cs typeface="Trebuchet MS"/>
              </a:rPr>
              <a:t>the</a:t>
            </a:r>
            <a:r>
              <a:rPr sz="1800" spc="-7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E5869"/>
                </a:solidFill>
                <a:latin typeface="Trebuchet MS"/>
                <a:cs typeface="Trebuchet MS"/>
              </a:rPr>
              <a:t>rest!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8150" y="323850"/>
            <a:ext cx="2914650" cy="1304925"/>
          </a:xfrm>
          <a:custGeom>
            <a:avLst/>
            <a:gdLst/>
            <a:ahLst/>
            <a:cxnLst/>
            <a:rect l="l" t="t" r="r" b="b"/>
            <a:pathLst>
              <a:path w="2914650" h="1304925">
                <a:moveTo>
                  <a:pt x="2914650" y="0"/>
                </a:moveTo>
                <a:lnTo>
                  <a:pt x="0" y="0"/>
                </a:lnTo>
                <a:lnTo>
                  <a:pt x="0" y="1304925"/>
                </a:lnTo>
                <a:lnTo>
                  <a:pt x="2914650" y="1304925"/>
                </a:lnTo>
                <a:lnTo>
                  <a:pt x="29146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6590" y="773049"/>
            <a:ext cx="2622550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WHO</a:t>
            </a:r>
            <a:r>
              <a:rPr spc="-25" dirty="0"/>
              <a:t> </a:t>
            </a:r>
            <a:r>
              <a:rPr dirty="0"/>
              <a:t>ARE</a:t>
            </a:r>
            <a:r>
              <a:rPr spc="-40" dirty="0"/>
              <a:t> </a:t>
            </a:r>
            <a:r>
              <a:rPr spc="-25" dirty="0"/>
              <a:t>WE?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12693C8-C9AC-D7DC-48ED-90144FC0EC1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25" smtClean="0"/>
              <a:t>3</a:t>
            </a:fld>
            <a:endParaRPr lang="en-US" spc="-25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9649" y="412551"/>
            <a:ext cx="356152" cy="4375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EHS</a:t>
            </a:r>
            <a:r>
              <a:rPr spc="-60" dirty="0"/>
              <a:t> </a:t>
            </a:r>
            <a:r>
              <a:rPr dirty="0"/>
              <a:t>Violation</a:t>
            </a:r>
            <a:r>
              <a:rPr spc="-70" dirty="0"/>
              <a:t> </a:t>
            </a:r>
            <a:r>
              <a:rPr spc="-10" dirty="0"/>
              <a:t>Policy</a:t>
            </a:r>
          </a:p>
        </p:txBody>
      </p:sp>
      <p:sp>
        <p:nvSpPr>
          <p:cNvPr id="4" name="object 4"/>
          <p:cNvSpPr/>
          <p:nvPr/>
        </p:nvSpPr>
        <p:spPr>
          <a:xfrm>
            <a:off x="528637" y="1376425"/>
            <a:ext cx="2466975" cy="866775"/>
          </a:xfrm>
          <a:custGeom>
            <a:avLst/>
            <a:gdLst/>
            <a:ahLst/>
            <a:cxnLst/>
            <a:rect l="l" t="t" r="r" b="b"/>
            <a:pathLst>
              <a:path w="2466975" h="866775">
                <a:moveTo>
                  <a:pt x="0" y="866775"/>
                </a:moveTo>
                <a:lnTo>
                  <a:pt x="2466975" y="866775"/>
                </a:lnTo>
                <a:lnTo>
                  <a:pt x="2466975" y="0"/>
                </a:lnTo>
                <a:lnTo>
                  <a:pt x="0" y="0"/>
                </a:lnTo>
                <a:lnTo>
                  <a:pt x="0" y="866775"/>
                </a:lnTo>
                <a:close/>
              </a:path>
            </a:pathLst>
          </a:custGeom>
          <a:ln w="12700">
            <a:solidFill>
              <a:srgbClr val="155E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2287" y="1370075"/>
            <a:ext cx="2479675" cy="879475"/>
          </a:xfrm>
          <a:prstGeom prst="rect">
            <a:avLst/>
          </a:prstGeom>
          <a:solidFill>
            <a:srgbClr val="155E5F"/>
          </a:solidFill>
        </p:spPr>
        <p:txBody>
          <a:bodyPr vert="horz" wrap="square" lIns="0" tIns="768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5"/>
              </a:spcBef>
            </a:pPr>
            <a:endParaRPr sz="1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550" b="1" dirty="0">
                <a:solidFill>
                  <a:srgbClr val="FFFFFF"/>
                </a:solidFill>
                <a:latin typeface="Trebuchet MS"/>
                <a:cs typeface="Trebuchet MS"/>
              </a:rPr>
              <a:t>Tier</a:t>
            </a:r>
            <a:r>
              <a:rPr sz="155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50" b="1" spc="-5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2287" y="2249551"/>
            <a:ext cx="2479675" cy="2181225"/>
          </a:xfrm>
          <a:prstGeom prst="rect">
            <a:avLst/>
          </a:prstGeom>
          <a:solidFill>
            <a:srgbClr val="CCD2D2">
              <a:alpha val="90194"/>
            </a:srgbClr>
          </a:solidFill>
          <a:ln w="3175">
            <a:solidFill>
              <a:srgbClr val="CCD2D2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253365" marR="407670" indent="-169545">
              <a:lnSpc>
                <a:spcPct val="90900"/>
              </a:lnSpc>
              <a:spcBef>
                <a:spcPts val="560"/>
              </a:spcBef>
              <a:buFont typeface="Arial"/>
              <a:buChar char="•"/>
              <a:tabLst>
                <a:tab pos="255270" algn="l"/>
              </a:tabLst>
            </a:pPr>
            <a:r>
              <a:rPr sz="1550" b="1" spc="105" dirty="0">
                <a:solidFill>
                  <a:srgbClr val="4E5869"/>
                </a:solidFill>
                <a:latin typeface="Trebuchet MS"/>
                <a:cs typeface="Trebuchet MS"/>
              </a:rPr>
              <a:t>Most</a:t>
            </a:r>
            <a:r>
              <a:rPr sz="1550" b="1" spc="-8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40" dirty="0">
                <a:solidFill>
                  <a:srgbClr val="4E5869"/>
                </a:solidFill>
                <a:latin typeface="Trebuchet MS"/>
                <a:cs typeface="Trebuchet MS"/>
              </a:rPr>
              <a:t>serious 	</a:t>
            </a:r>
            <a:r>
              <a:rPr sz="1550" b="1" spc="70" dirty="0">
                <a:solidFill>
                  <a:srgbClr val="4E5869"/>
                </a:solidFill>
                <a:latin typeface="Trebuchet MS"/>
                <a:cs typeface="Trebuchet MS"/>
              </a:rPr>
              <a:t>breaches</a:t>
            </a:r>
            <a:r>
              <a:rPr sz="1550" b="1" spc="-6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of</a:t>
            </a:r>
            <a:r>
              <a:rPr sz="1550" b="1" spc="-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45" dirty="0">
                <a:solidFill>
                  <a:srgbClr val="4E5869"/>
                </a:solidFill>
                <a:latin typeface="Trebuchet MS"/>
                <a:cs typeface="Trebuchet MS"/>
              </a:rPr>
              <a:t>safety 	</a:t>
            </a:r>
            <a:r>
              <a:rPr sz="1550" b="1" spc="-10" dirty="0">
                <a:solidFill>
                  <a:srgbClr val="4E5869"/>
                </a:solidFill>
                <a:latin typeface="Trebuchet MS"/>
                <a:cs typeface="Trebuchet MS"/>
              </a:rPr>
              <a:t>policies.</a:t>
            </a:r>
            <a:endParaRPr sz="1550">
              <a:latin typeface="Trebuchet MS"/>
              <a:cs typeface="Trebuchet MS"/>
            </a:endParaRPr>
          </a:p>
          <a:p>
            <a:pPr marL="253365" marR="135255" indent="-169545">
              <a:lnSpc>
                <a:spcPct val="90900"/>
              </a:lnSpc>
              <a:spcBef>
                <a:spcPts val="260"/>
              </a:spcBef>
              <a:buFont typeface="Arial"/>
              <a:buChar char="•"/>
              <a:tabLst>
                <a:tab pos="255270" algn="l"/>
              </a:tabLst>
            </a:pPr>
            <a:r>
              <a:rPr sz="1550" b="1" spc="55" dirty="0">
                <a:solidFill>
                  <a:srgbClr val="4E5869"/>
                </a:solidFill>
                <a:latin typeface="Trebuchet MS"/>
                <a:cs typeface="Trebuchet MS"/>
              </a:rPr>
              <a:t>These</a:t>
            </a:r>
            <a:r>
              <a:rPr sz="1550" b="1" spc="-4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10" dirty="0">
                <a:solidFill>
                  <a:srgbClr val="4E5869"/>
                </a:solidFill>
                <a:latin typeface="Trebuchet MS"/>
                <a:cs typeface="Trebuchet MS"/>
              </a:rPr>
              <a:t>violations</a:t>
            </a:r>
            <a:r>
              <a:rPr sz="1550" b="1" spc="95" dirty="0">
                <a:solidFill>
                  <a:srgbClr val="4E5869"/>
                </a:solidFill>
                <a:latin typeface="Trebuchet MS"/>
                <a:cs typeface="Trebuchet MS"/>
              </a:rPr>
              <a:t>  	pose</a:t>
            </a:r>
            <a:r>
              <a:rPr sz="1550" b="1" spc="-6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50" dirty="0">
                <a:solidFill>
                  <a:srgbClr val="4E5869"/>
                </a:solidFill>
                <a:latin typeface="Trebuchet MS"/>
                <a:cs typeface="Trebuchet MS"/>
              </a:rPr>
              <a:t>an</a:t>
            </a:r>
            <a:r>
              <a:rPr sz="1550" b="1" spc="-6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45" dirty="0">
                <a:solidFill>
                  <a:srgbClr val="4E5869"/>
                </a:solidFill>
                <a:latin typeface="Trebuchet MS"/>
                <a:cs typeface="Trebuchet MS"/>
              </a:rPr>
              <a:t>immediate 	</a:t>
            </a:r>
            <a:r>
              <a:rPr sz="1550" b="1" spc="80" dirty="0">
                <a:solidFill>
                  <a:srgbClr val="4E5869"/>
                </a:solidFill>
                <a:latin typeface="Trebuchet MS"/>
                <a:cs typeface="Trebuchet MS"/>
              </a:rPr>
              <a:t>and</a:t>
            </a:r>
            <a:r>
              <a:rPr sz="1550" b="1" spc="14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significant</a:t>
            </a:r>
            <a:r>
              <a:rPr sz="1550" b="1" spc="21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10" dirty="0">
                <a:solidFill>
                  <a:srgbClr val="4E5869"/>
                </a:solidFill>
                <a:latin typeface="Trebuchet MS"/>
                <a:cs typeface="Trebuchet MS"/>
              </a:rPr>
              <a:t>threat 	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to</a:t>
            </a:r>
            <a:r>
              <a:rPr sz="1550" b="1" spc="-2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the </a:t>
            </a:r>
            <a:r>
              <a:rPr sz="1550" b="1" spc="55" dirty="0">
                <a:solidFill>
                  <a:srgbClr val="4E5869"/>
                </a:solidFill>
                <a:latin typeface="Trebuchet MS"/>
                <a:cs typeface="Trebuchet MS"/>
              </a:rPr>
              <a:t>safety</a:t>
            </a:r>
            <a:r>
              <a:rPr sz="1550" b="1" spc="-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25" dirty="0">
                <a:solidFill>
                  <a:srgbClr val="4E5869"/>
                </a:solidFill>
                <a:latin typeface="Trebuchet MS"/>
                <a:cs typeface="Trebuchet MS"/>
              </a:rPr>
              <a:t>of 	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individuals,</a:t>
            </a:r>
            <a:r>
              <a:rPr sz="1550" b="1" spc="21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10" dirty="0">
                <a:solidFill>
                  <a:srgbClr val="4E5869"/>
                </a:solidFill>
                <a:latin typeface="Trebuchet MS"/>
                <a:cs typeface="Trebuchet MS"/>
              </a:rPr>
              <a:t>property,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48101" y="1376425"/>
            <a:ext cx="2466975" cy="866775"/>
          </a:xfrm>
          <a:custGeom>
            <a:avLst/>
            <a:gdLst/>
            <a:ahLst/>
            <a:cxnLst/>
            <a:rect l="l" t="t" r="r" b="b"/>
            <a:pathLst>
              <a:path w="2466975" h="866775">
                <a:moveTo>
                  <a:pt x="0" y="866775"/>
                </a:moveTo>
                <a:lnTo>
                  <a:pt x="2466975" y="866775"/>
                </a:lnTo>
                <a:lnTo>
                  <a:pt x="2466975" y="0"/>
                </a:lnTo>
                <a:lnTo>
                  <a:pt x="0" y="0"/>
                </a:lnTo>
                <a:lnTo>
                  <a:pt x="0" y="866775"/>
                </a:lnTo>
                <a:close/>
              </a:path>
            </a:pathLst>
          </a:custGeom>
          <a:ln w="12700">
            <a:solidFill>
              <a:srgbClr val="155E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41751" y="1370075"/>
            <a:ext cx="2479675" cy="879475"/>
          </a:xfrm>
          <a:prstGeom prst="rect">
            <a:avLst/>
          </a:prstGeom>
          <a:solidFill>
            <a:srgbClr val="155E5F"/>
          </a:solidFill>
        </p:spPr>
        <p:txBody>
          <a:bodyPr vert="horz" wrap="square" lIns="0" tIns="768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1550" b="1" dirty="0">
                <a:solidFill>
                  <a:srgbClr val="FFFFFF"/>
                </a:solidFill>
                <a:latin typeface="Trebuchet MS"/>
                <a:cs typeface="Trebuchet MS"/>
              </a:rPr>
              <a:t>Tier</a:t>
            </a:r>
            <a:r>
              <a:rPr sz="155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50" b="1" spc="-5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41751" y="2249551"/>
            <a:ext cx="2479675" cy="2181225"/>
          </a:xfrm>
          <a:prstGeom prst="rect">
            <a:avLst/>
          </a:prstGeom>
          <a:solidFill>
            <a:srgbClr val="CCD2D2">
              <a:alpha val="90194"/>
            </a:srgbClr>
          </a:solidFill>
          <a:ln w="3175">
            <a:solidFill>
              <a:srgbClr val="CCD2D2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256540" marR="408305" indent="-169545">
              <a:lnSpc>
                <a:spcPct val="90500"/>
              </a:lnSpc>
              <a:spcBef>
                <a:spcPts val="565"/>
              </a:spcBef>
              <a:buFont typeface="Arial"/>
              <a:buChar char="•"/>
              <a:tabLst>
                <a:tab pos="259079" algn="l"/>
              </a:tabLst>
            </a:pPr>
            <a:r>
              <a:rPr sz="1550" b="1" spc="65" dirty="0">
                <a:solidFill>
                  <a:srgbClr val="4E5869"/>
                </a:solidFill>
                <a:latin typeface="Trebuchet MS"/>
                <a:cs typeface="Trebuchet MS"/>
              </a:rPr>
              <a:t>A</a:t>
            </a:r>
            <a:r>
              <a:rPr sz="1550" b="1" spc="-9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55" dirty="0">
                <a:solidFill>
                  <a:srgbClr val="4E5869"/>
                </a:solidFill>
                <a:latin typeface="Trebuchet MS"/>
                <a:cs typeface="Trebuchet MS"/>
              </a:rPr>
              <a:t>serious</a:t>
            </a:r>
            <a:r>
              <a:rPr sz="1550" b="1" spc="-10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45" dirty="0">
                <a:solidFill>
                  <a:srgbClr val="4E5869"/>
                </a:solidFill>
                <a:latin typeface="Trebuchet MS"/>
                <a:cs typeface="Trebuchet MS"/>
              </a:rPr>
              <a:t>safety 	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hazard,</a:t>
            </a:r>
            <a:r>
              <a:rPr sz="1550" b="1" spc="-4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40" dirty="0">
                <a:solidFill>
                  <a:srgbClr val="4E5869"/>
                </a:solidFill>
                <a:latin typeface="Trebuchet MS"/>
                <a:cs typeface="Trebuchet MS"/>
              </a:rPr>
              <a:t>regulatory 	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violation</a:t>
            </a:r>
            <a:r>
              <a:rPr sz="1550" b="1" spc="22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114" dirty="0">
                <a:solidFill>
                  <a:srgbClr val="4E5869"/>
                </a:solidFill>
                <a:latin typeface="Trebuchet MS"/>
                <a:cs typeface="Trebuchet MS"/>
              </a:rPr>
              <a:t>and/or 	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significant</a:t>
            </a:r>
            <a:r>
              <a:rPr sz="1550" b="1" spc="18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20" dirty="0">
                <a:solidFill>
                  <a:srgbClr val="4E5869"/>
                </a:solidFill>
                <a:latin typeface="Trebuchet MS"/>
                <a:cs typeface="Trebuchet MS"/>
              </a:rPr>
              <a:t>fire</a:t>
            </a:r>
            <a:r>
              <a:rPr sz="1550" b="1" spc="13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50" dirty="0">
                <a:solidFill>
                  <a:srgbClr val="4E5869"/>
                </a:solidFill>
                <a:latin typeface="Trebuchet MS"/>
                <a:cs typeface="Trebuchet MS"/>
              </a:rPr>
              <a:t>and 	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life</a:t>
            </a:r>
            <a:r>
              <a:rPr sz="1550" b="1" spc="-5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55" dirty="0">
                <a:solidFill>
                  <a:srgbClr val="4E5869"/>
                </a:solidFill>
                <a:latin typeface="Trebuchet MS"/>
                <a:cs typeface="Trebuchet MS"/>
              </a:rPr>
              <a:t>safety</a:t>
            </a:r>
            <a:r>
              <a:rPr sz="1550" b="1" spc="-4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60" dirty="0">
                <a:solidFill>
                  <a:srgbClr val="4E5869"/>
                </a:solidFill>
                <a:latin typeface="Trebuchet MS"/>
                <a:cs typeface="Trebuchet MS"/>
              </a:rPr>
              <a:t>code 	</a:t>
            </a:r>
            <a:r>
              <a:rPr sz="1550" b="1" spc="-10" dirty="0">
                <a:solidFill>
                  <a:srgbClr val="4E5869"/>
                </a:solidFill>
                <a:latin typeface="Trebuchet MS"/>
                <a:cs typeface="Trebuchet MS"/>
              </a:rPr>
              <a:t>violation.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67501" y="1376425"/>
            <a:ext cx="2476500" cy="866775"/>
          </a:xfrm>
          <a:custGeom>
            <a:avLst/>
            <a:gdLst/>
            <a:ahLst/>
            <a:cxnLst/>
            <a:rect l="l" t="t" r="r" b="b"/>
            <a:pathLst>
              <a:path w="2476500" h="866775">
                <a:moveTo>
                  <a:pt x="0" y="866775"/>
                </a:moveTo>
                <a:lnTo>
                  <a:pt x="2476500" y="866775"/>
                </a:lnTo>
                <a:lnTo>
                  <a:pt x="2476500" y="0"/>
                </a:lnTo>
                <a:lnTo>
                  <a:pt x="0" y="0"/>
                </a:lnTo>
                <a:lnTo>
                  <a:pt x="0" y="866775"/>
                </a:lnTo>
                <a:close/>
              </a:path>
            </a:pathLst>
          </a:custGeom>
          <a:ln w="12700">
            <a:solidFill>
              <a:srgbClr val="155E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61151" y="1370075"/>
            <a:ext cx="2489200" cy="879475"/>
          </a:xfrm>
          <a:prstGeom prst="rect">
            <a:avLst/>
          </a:prstGeom>
          <a:solidFill>
            <a:srgbClr val="155E5F"/>
          </a:solidFill>
        </p:spPr>
        <p:txBody>
          <a:bodyPr vert="horz" wrap="square" lIns="0" tIns="768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5"/>
              </a:spcBef>
            </a:pPr>
            <a:endParaRPr sz="1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550" b="1" dirty="0">
                <a:solidFill>
                  <a:srgbClr val="FFFFFF"/>
                </a:solidFill>
                <a:latin typeface="Trebuchet MS"/>
                <a:cs typeface="Trebuchet MS"/>
              </a:rPr>
              <a:t>Tier</a:t>
            </a:r>
            <a:r>
              <a:rPr sz="155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50" b="1" spc="-5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4857" y="4051255"/>
            <a:ext cx="1941195" cy="26098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or</a:t>
            </a:r>
            <a:r>
              <a:rPr sz="1550" b="1" spc="-4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the</a:t>
            </a:r>
            <a:r>
              <a:rPr sz="1550" b="1" spc="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10" dirty="0">
                <a:solidFill>
                  <a:srgbClr val="4E5869"/>
                </a:solidFill>
                <a:latin typeface="Trebuchet MS"/>
                <a:cs typeface="Trebuchet MS"/>
              </a:rPr>
              <a:t>environment.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4517" y="4942289"/>
            <a:ext cx="2190750" cy="17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biolabs.io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reserved.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6531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  <p:sp>
        <p:nvSpPr>
          <p:cNvPr id="12" name="object 12"/>
          <p:cNvSpPr txBox="1"/>
          <p:nvPr/>
        </p:nvSpPr>
        <p:spPr>
          <a:xfrm>
            <a:off x="6161151" y="2249551"/>
            <a:ext cx="2489200" cy="2181225"/>
          </a:xfrm>
          <a:prstGeom prst="rect">
            <a:avLst/>
          </a:prstGeom>
          <a:solidFill>
            <a:srgbClr val="CCD2D2">
              <a:alpha val="90194"/>
            </a:srgbClr>
          </a:solidFill>
          <a:ln w="3175">
            <a:solidFill>
              <a:srgbClr val="CCD2D2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260985" marR="117475" indent="-169545">
              <a:lnSpc>
                <a:spcPct val="90500"/>
              </a:lnSpc>
              <a:spcBef>
                <a:spcPts val="565"/>
              </a:spcBef>
              <a:buFont typeface="Arial"/>
              <a:buChar char="•"/>
              <a:tabLst>
                <a:tab pos="262890" algn="l"/>
              </a:tabLst>
            </a:pPr>
            <a:r>
              <a:rPr sz="1550" b="1" spc="75" dirty="0">
                <a:solidFill>
                  <a:srgbClr val="4E5869"/>
                </a:solidFill>
                <a:latin typeface="Trebuchet MS"/>
                <a:cs typeface="Trebuchet MS"/>
              </a:rPr>
              <a:t>Moderate</a:t>
            </a:r>
            <a:r>
              <a:rPr sz="1550" b="1" spc="-3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50" dirty="0">
                <a:solidFill>
                  <a:srgbClr val="4E5869"/>
                </a:solidFill>
                <a:latin typeface="Trebuchet MS"/>
                <a:cs typeface="Trebuchet MS"/>
              </a:rPr>
              <a:t>breaches 	of</a:t>
            </a:r>
            <a:r>
              <a:rPr sz="1550" b="1" spc="-6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55" dirty="0">
                <a:solidFill>
                  <a:srgbClr val="4E5869"/>
                </a:solidFill>
                <a:latin typeface="Trebuchet MS"/>
                <a:cs typeface="Trebuchet MS"/>
              </a:rPr>
              <a:t>safety</a:t>
            </a:r>
            <a:r>
              <a:rPr sz="1550" b="1" spc="-114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50" dirty="0">
                <a:solidFill>
                  <a:srgbClr val="4E5869"/>
                </a:solidFill>
                <a:latin typeface="Trebuchet MS"/>
                <a:cs typeface="Trebuchet MS"/>
              </a:rPr>
              <a:t>policies</a:t>
            </a:r>
            <a:r>
              <a:rPr sz="1550" b="1" spc="-3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20" dirty="0">
                <a:solidFill>
                  <a:srgbClr val="4E5869"/>
                </a:solidFill>
                <a:latin typeface="Trebuchet MS"/>
                <a:cs typeface="Trebuchet MS"/>
              </a:rPr>
              <a:t>that 	</a:t>
            </a:r>
            <a:r>
              <a:rPr sz="1550" b="1" spc="85" dirty="0">
                <a:solidFill>
                  <a:srgbClr val="4E5869"/>
                </a:solidFill>
                <a:latin typeface="Trebuchet MS"/>
                <a:cs typeface="Trebuchet MS"/>
              </a:rPr>
              <a:t>may</a:t>
            </a:r>
            <a:r>
              <a:rPr sz="1550" b="1" spc="1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not</a:t>
            </a:r>
            <a:r>
              <a:rPr sz="1550" b="1" spc="-2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40" dirty="0">
                <a:solidFill>
                  <a:srgbClr val="4E5869"/>
                </a:solidFill>
                <a:latin typeface="Trebuchet MS"/>
                <a:cs typeface="Trebuchet MS"/>
              </a:rPr>
              <a:t>immediately 	</a:t>
            </a:r>
            <a:r>
              <a:rPr sz="1550" b="1" spc="95" dirty="0">
                <a:solidFill>
                  <a:srgbClr val="4E5869"/>
                </a:solidFill>
                <a:latin typeface="Trebuchet MS"/>
                <a:cs typeface="Trebuchet MS"/>
              </a:rPr>
              <a:t>pose</a:t>
            </a:r>
            <a:r>
              <a:rPr sz="1550" b="1" spc="15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significant</a:t>
            </a:r>
            <a:r>
              <a:rPr sz="1550" b="1" spc="21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20" dirty="0">
                <a:solidFill>
                  <a:srgbClr val="4E5869"/>
                </a:solidFill>
                <a:latin typeface="Trebuchet MS"/>
                <a:cs typeface="Trebuchet MS"/>
              </a:rPr>
              <a:t>risks 	</a:t>
            </a:r>
            <a:r>
              <a:rPr sz="1550" b="1" spc="60" dirty="0">
                <a:solidFill>
                  <a:srgbClr val="4E5869"/>
                </a:solidFill>
                <a:latin typeface="Trebuchet MS"/>
                <a:cs typeface="Trebuchet MS"/>
              </a:rPr>
              <a:t>but</a:t>
            </a:r>
            <a:r>
              <a:rPr sz="1550" b="1" spc="-9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10" dirty="0">
                <a:solidFill>
                  <a:srgbClr val="4E5869"/>
                </a:solidFill>
                <a:latin typeface="Trebuchet MS"/>
                <a:cs typeface="Trebuchet MS"/>
              </a:rPr>
              <a:t>require</a:t>
            </a:r>
            <a:r>
              <a:rPr sz="1550" b="1" spc="500" dirty="0">
                <a:solidFill>
                  <a:srgbClr val="4E5869"/>
                </a:solidFill>
                <a:latin typeface="Trebuchet MS"/>
                <a:cs typeface="Trebuchet MS"/>
              </a:rPr>
              <a:t>  	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corrective</a:t>
            </a:r>
            <a:r>
              <a:rPr sz="1550" b="1" spc="30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10" dirty="0">
                <a:solidFill>
                  <a:srgbClr val="4E5869"/>
                </a:solidFill>
                <a:latin typeface="Trebuchet MS"/>
                <a:cs typeface="Trebuchet MS"/>
              </a:rPr>
              <a:t>action.</a:t>
            </a:r>
            <a:endParaRPr sz="1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9649" y="412551"/>
            <a:ext cx="356152" cy="4375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3080" y="188912"/>
            <a:ext cx="14452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Examples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584517" y="4834890"/>
            <a:ext cx="249745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  <a:hlinkClick r:id="rId3"/>
              </a:rPr>
              <a:t>www.biolabs.io</a:t>
            </a:r>
            <a:r>
              <a:rPr sz="95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spc="-20" dirty="0"/>
              <a:t>Tier</a:t>
            </a:r>
            <a:r>
              <a:rPr spc="-60" dirty="0"/>
              <a:t> </a:t>
            </a:r>
            <a:r>
              <a:rPr spc="-25" dirty="0"/>
              <a:t>1:</a:t>
            </a:r>
          </a:p>
          <a:p>
            <a:pPr marL="755650" indent="-28575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755650" algn="l"/>
              </a:tabLst>
            </a:pPr>
            <a:r>
              <a:rPr b="0" u="none" spc="50" dirty="0">
                <a:latin typeface="Trebuchet MS"/>
                <a:cs typeface="Trebuchet MS"/>
              </a:rPr>
              <a:t>Working</a:t>
            </a:r>
            <a:r>
              <a:rPr b="0" u="none" spc="-2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in</a:t>
            </a:r>
            <a:r>
              <a:rPr b="0" u="none" spc="-5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the</a:t>
            </a:r>
            <a:r>
              <a:rPr b="0" u="none" spc="-6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lab</a:t>
            </a:r>
            <a:r>
              <a:rPr b="0" u="none" spc="-1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under the</a:t>
            </a:r>
            <a:r>
              <a:rPr b="0" u="none" spc="2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influence</a:t>
            </a:r>
            <a:r>
              <a:rPr b="0" u="none" spc="-6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of</a:t>
            </a:r>
            <a:r>
              <a:rPr b="0" u="none" spc="-50" dirty="0">
                <a:latin typeface="Trebuchet MS"/>
                <a:cs typeface="Trebuchet MS"/>
              </a:rPr>
              <a:t> </a:t>
            </a:r>
            <a:r>
              <a:rPr b="0" u="none" spc="60" dirty="0">
                <a:latin typeface="Trebuchet MS"/>
                <a:cs typeface="Trebuchet MS"/>
              </a:rPr>
              <a:t>drugs</a:t>
            </a:r>
            <a:r>
              <a:rPr b="0" u="none" spc="-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or </a:t>
            </a:r>
            <a:r>
              <a:rPr b="0" u="none" spc="-10" dirty="0">
                <a:latin typeface="Trebuchet MS"/>
                <a:cs typeface="Trebuchet MS"/>
              </a:rPr>
              <a:t>alcohol.</a:t>
            </a:r>
          </a:p>
          <a:p>
            <a:pPr marL="755650" indent="-28575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755650" algn="l"/>
              </a:tabLst>
            </a:pPr>
            <a:r>
              <a:rPr b="0" u="none" dirty="0">
                <a:latin typeface="Trebuchet MS"/>
                <a:cs typeface="Trebuchet MS"/>
              </a:rPr>
              <a:t>Willful</a:t>
            </a:r>
            <a:r>
              <a:rPr b="0" u="none" spc="5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disregard</a:t>
            </a:r>
            <a:r>
              <a:rPr b="0" u="none" spc="10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for</a:t>
            </a:r>
            <a:r>
              <a:rPr b="0" u="none" spc="13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safety</a:t>
            </a:r>
            <a:r>
              <a:rPr b="0" u="none" spc="12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procedures</a:t>
            </a:r>
            <a:r>
              <a:rPr b="0" u="none" spc="10" dirty="0">
                <a:latin typeface="Trebuchet MS"/>
                <a:cs typeface="Trebuchet MS"/>
              </a:rPr>
              <a:t> </a:t>
            </a:r>
            <a:r>
              <a:rPr b="0" u="none" spc="-20" dirty="0">
                <a:latin typeface="Trebuchet MS"/>
                <a:cs typeface="Trebuchet MS"/>
              </a:rPr>
              <a:t>that</a:t>
            </a:r>
            <a:r>
              <a:rPr b="0" u="none" spc="5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directly</a:t>
            </a:r>
            <a:r>
              <a:rPr b="0" u="none" spc="12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endangers</a:t>
            </a:r>
            <a:r>
              <a:rPr b="0" u="none" spc="120" dirty="0">
                <a:latin typeface="Trebuchet MS"/>
                <a:cs typeface="Trebuchet MS"/>
              </a:rPr>
              <a:t> </a:t>
            </a:r>
            <a:r>
              <a:rPr b="0" u="none" spc="-10" dirty="0">
                <a:latin typeface="Trebuchet MS"/>
                <a:cs typeface="Trebuchet MS"/>
              </a:rPr>
              <a:t>lives.</a:t>
            </a:r>
          </a:p>
          <a:p>
            <a:pPr marL="755650" indent="-28575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755650" algn="l"/>
              </a:tabLst>
            </a:pPr>
            <a:r>
              <a:rPr b="0" u="none" spc="-10" dirty="0">
                <a:latin typeface="Trebuchet MS"/>
                <a:cs typeface="Trebuchet MS"/>
              </a:rPr>
              <a:t>Utilizing</a:t>
            </a:r>
            <a:r>
              <a:rPr b="0" u="none" spc="-2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prohibited</a:t>
            </a:r>
            <a:r>
              <a:rPr b="0" u="none" spc="-2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materials</a:t>
            </a:r>
            <a:r>
              <a:rPr b="0" u="none" spc="-1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on</a:t>
            </a:r>
            <a:r>
              <a:rPr b="0" u="none" spc="2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a</a:t>
            </a:r>
            <a:r>
              <a:rPr b="0" u="none" spc="-40" dirty="0">
                <a:latin typeface="Trebuchet MS"/>
                <a:cs typeface="Trebuchet MS"/>
              </a:rPr>
              <a:t> </a:t>
            </a:r>
            <a:r>
              <a:rPr b="0" u="none" spc="55" dirty="0">
                <a:latin typeface="Trebuchet MS"/>
                <a:cs typeface="Trebuchet MS"/>
              </a:rPr>
              <a:t>BioLabs</a:t>
            </a:r>
            <a:r>
              <a:rPr b="0" u="none" spc="-6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site</a:t>
            </a:r>
            <a:r>
              <a:rPr b="0" u="none" spc="-65" dirty="0">
                <a:latin typeface="Trebuchet MS"/>
                <a:cs typeface="Trebuchet MS"/>
              </a:rPr>
              <a:t> </a:t>
            </a:r>
            <a:r>
              <a:rPr b="0" u="none" spc="-105" dirty="0">
                <a:latin typeface="Trebuchet MS"/>
                <a:cs typeface="Trebuchet MS"/>
              </a:rPr>
              <a:t>(e.g.,</a:t>
            </a:r>
            <a:r>
              <a:rPr b="0" u="none" spc="-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radioactive</a:t>
            </a:r>
            <a:r>
              <a:rPr b="0" u="none" spc="15" dirty="0">
                <a:latin typeface="Trebuchet MS"/>
                <a:cs typeface="Trebuchet MS"/>
              </a:rPr>
              <a:t> </a:t>
            </a:r>
            <a:r>
              <a:rPr b="0" u="none" spc="-25" dirty="0">
                <a:latin typeface="Trebuchet MS"/>
                <a:cs typeface="Trebuchet MS"/>
              </a:rPr>
              <a:t>materials,</a:t>
            </a:r>
            <a:r>
              <a:rPr b="0" u="none" dirty="0">
                <a:latin typeface="Trebuchet MS"/>
                <a:cs typeface="Trebuchet MS"/>
              </a:rPr>
              <a:t> </a:t>
            </a:r>
            <a:r>
              <a:rPr b="0" u="none" spc="-10" dirty="0">
                <a:latin typeface="Trebuchet MS"/>
                <a:cs typeface="Trebuchet MS"/>
              </a:rPr>
              <a:t>BSL3).</a:t>
            </a:r>
          </a:p>
          <a:p>
            <a:pPr marL="755650" indent="-28575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755650" algn="l"/>
              </a:tabLst>
            </a:pPr>
            <a:r>
              <a:rPr b="0" u="none" spc="45" dirty="0">
                <a:latin typeface="Trebuchet MS"/>
                <a:cs typeface="Trebuchet MS"/>
              </a:rPr>
              <a:t>Combining</a:t>
            </a:r>
            <a:r>
              <a:rPr b="0" u="none" spc="6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incompatible</a:t>
            </a:r>
            <a:r>
              <a:rPr b="0" u="none" spc="1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waste</a:t>
            </a:r>
            <a:r>
              <a:rPr b="0" u="none" spc="15" dirty="0">
                <a:latin typeface="Trebuchet MS"/>
                <a:cs typeface="Trebuchet MS"/>
              </a:rPr>
              <a:t> </a:t>
            </a:r>
            <a:r>
              <a:rPr b="0" u="none" spc="-10" dirty="0">
                <a:latin typeface="Trebuchet MS"/>
                <a:cs typeface="Trebuchet MS"/>
              </a:rPr>
              <a:t>streams/chemicals</a:t>
            </a:r>
          </a:p>
          <a:p>
            <a:pPr>
              <a:lnSpc>
                <a:spcPct val="100000"/>
              </a:lnSpc>
              <a:spcBef>
                <a:spcPts val="470"/>
              </a:spcBef>
              <a:buClr>
                <a:srgbClr val="272C35"/>
              </a:buClr>
              <a:buFont typeface="Arial"/>
              <a:buChar char="•"/>
            </a:pPr>
            <a:endParaRPr b="0" u="none" spc="-1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pc="-20" dirty="0"/>
              <a:t>Tier</a:t>
            </a:r>
            <a:r>
              <a:rPr spc="-70" dirty="0"/>
              <a:t> </a:t>
            </a:r>
            <a:r>
              <a:rPr spc="-25" dirty="0"/>
              <a:t>2:</a:t>
            </a:r>
          </a:p>
          <a:p>
            <a:pPr marL="755650" indent="-28575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755650" algn="l"/>
              </a:tabLst>
            </a:pPr>
            <a:r>
              <a:rPr b="0" u="none" dirty="0">
                <a:latin typeface="Trebuchet MS"/>
                <a:cs typeface="Trebuchet MS"/>
              </a:rPr>
              <a:t>Bringing</a:t>
            </a:r>
            <a:r>
              <a:rPr b="0" u="none" spc="1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or</a:t>
            </a:r>
            <a:r>
              <a:rPr b="0" u="none" spc="25" dirty="0">
                <a:latin typeface="Trebuchet MS"/>
                <a:cs typeface="Trebuchet MS"/>
              </a:rPr>
              <a:t> </a:t>
            </a:r>
            <a:r>
              <a:rPr b="0" u="none" spc="50" dirty="0">
                <a:latin typeface="Trebuchet MS"/>
                <a:cs typeface="Trebuchet MS"/>
              </a:rPr>
              <a:t>consuming</a:t>
            </a:r>
            <a:r>
              <a:rPr b="0" u="none" spc="1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food</a:t>
            </a:r>
            <a:r>
              <a:rPr b="0" u="none" spc="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or</a:t>
            </a:r>
            <a:r>
              <a:rPr b="0" u="none" spc="3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drink</a:t>
            </a:r>
            <a:r>
              <a:rPr b="0" u="none" spc="40" dirty="0">
                <a:latin typeface="Trebuchet MS"/>
                <a:cs typeface="Trebuchet MS"/>
              </a:rPr>
              <a:t> </a:t>
            </a:r>
            <a:r>
              <a:rPr b="0" u="none" spc="-45" dirty="0">
                <a:latin typeface="Trebuchet MS"/>
                <a:cs typeface="Trebuchet MS"/>
              </a:rPr>
              <a:t>in</a:t>
            </a:r>
            <a:r>
              <a:rPr b="0" u="none" spc="-3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the</a:t>
            </a:r>
            <a:r>
              <a:rPr b="0" u="none" spc="-40" dirty="0">
                <a:latin typeface="Trebuchet MS"/>
                <a:cs typeface="Trebuchet MS"/>
              </a:rPr>
              <a:t> </a:t>
            </a:r>
            <a:r>
              <a:rPr b="0" u="none" spc="-20" dirty="0">
                <a:latin typeface="Trebuchet MS"/>
                <a:cs typeface="Trebuchet MS"/>
              </a:rPr>
              <a:t>lab.</a:t>
            </a:r>
          </a:p>
          <a:p>
            <a:pPr marL="755650" indent="-28575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755650" algn="l"/>
              </a:tabLst>
            </a:pPr>
            <a:r>
              <a:rPr b="0" u="none" dirty="0">
                <a:latin typeface="Trebuchet MS"/>
                <a:cs typeface="Trebuchet MS"/>
              </a:rPr>
              <a:t>Failure</a:t>
            </a:r>
            <a:r>
              <a:rPr b="0" u="none" spc="100" dirty="0">
                <a:latin typeface="Trebuchet MS"/>
                <a:cs typeface="Trebuchet MS"/>
              </a:rPr>
              <a:t> </a:t>
            </a:r>
            <a:r>
              <a:rPr b="0" u="none" spc="-30" dirty="0">
                <a:latin typeface="Trebuchet MS"/>
                <a:cs typeface="Trebuchet MS"/>
              </a:rPr>
              <a:t>to</a:t>
            </a:r>
            <a:r>
              <a:rPr b="0" u="none" spc="-1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label</a:t>
            </a:r>
            <a:r>
              <a:rPr b="0" u="none" spc="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hazardous</a:t>
            </a:r>
            <a:r>
              <a:rPr b="0" u="none" spc="6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materials</a:t>
            </a:r>
            <a:r>
              <a:rPr b="0" u="none" spc="65" dirty="0">
                <a:latin typeface="Trebuchet MS"/>
                <a:cs typeface="Trebuchet MS"/>
              </a:rPr>
              <a:t> </a:t>
            </a:r>
            <a:r>
              <a:rPr b="0" u="none" spc="-10" dirty="0">
                <a:latin typeface="Trebuchet MS"/>
                <a:cs typeface="Trebuchet MS"/>
              </a:rPr>
              <a:t>appropriately.</a:t>
            </a:r>
          </a:p>
          <a:p>
            <a:pPr marL="755650" marR="5080" indent="-286385">
              <a:lnSpc>
                <a:spcPct val="114700"/>
              </a:lnSpc>
              <a:spcBef>
                <a:spcPts val="5"/>
              </a:spcBef>
              <a:buFont typeface="Arial"/>
              <a:buChar char="•"/>
              <a:tabLst>
                <a:tab pos="755650" algn="l"/>
              </a:tabLst>
            </a:pPr>
            <a:r>
              <a:rPr b="0" u="none" spc="50" dirty="0">
                <a:latin typeface="Trebuchet MS"/>
                <a:cs typeface="Trebuchet MS"/>
              </a:rPr>
              <a:t>Working</a:t>
            </a:r>
            <a:r>
              <a:rPr b="0" u="none" spc="40" dirty="0">
                <a:latin typeface="Trebuchet MS"/>
                <a:cs typeface="Trebuchet MS"/>
              </a:rPr>
              <a:t> </a:t>
            </a:r>
            <a:r>
              <a:rPr b="0" u="none" spc="70" dirty="0">
                <a:latin typeface="Trebuchet MS"/>
                <a:cs typeface="Trebuchet MS"/>
              </a:rPr>
              <a:t>on</a:t>
            </a:r>
            <a:r>
              <a:rPr b="0" u="none" spc="-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hazardous</a:t>
            </a:r>
            <a:r>
              <a:rPr b="0" u="none" spc="5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work</a:t>
            </a:r>
            <a:r>
              <a:rPr b="0" u="none" spc="-1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in</a:t>
            </a:r>
            <a:r>
              <a:rPr b="0" u="none" spc="-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the</a:t>
            </a:r>
            <a:r>
              <a:rPr b="0" u="none" spc="-1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lab</a:t>
            </a:r>
            <a:r>
              <a:rPr b="0" u="none" spc="4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outside</a:t>
            </a:r>
            <a:r>
              <a:rPr b="0" u="none" spc="-1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of</a:t>
            </a:r>
            <a:r>
              <a:rPr b="0" u="none" spc="9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normal</a:t>
            </a:r>
            <a:r>
              <a:rPr b="0" u="none" spc="-5" dirty="0">
                <a:latin typeface="Trebuchet MS"/>
                <a:cs typeface="Trebuchet MS"/>
              </a:rPr>
              <a:t> </a:t>
            </a:r>
            <a:r>
              <a:rPr b="0" u="none" spc="45" dirty="0">
                <a:latin typeface="Trebuchet MS"/>
                <a:cs typeface="Trebuchet MS"/>
              </a:rPr>
              <a:t>business</a:t>
            </a:r>
            <a:r>
              <a:rPr b="0" u="none" spc="-4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hours</a:t>
            </a:r>
            <a:r>
              <a:rPr b="0" u="none" spc="5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alone</a:t>
            </a:r>
            <a:r>
              <a:rPr b="0" u="none" spc="-1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without</a:t>
            </a:r>
            <a:r>
              <a:rPr b="0" u="none" spc="85" dirty="0">
                <a:latin typeface="Trebuchet MS"/>
                <a:cs typeface="Trebuchet MS"/>
              </a:rPr>
              <a:t> </a:t>
            </a:r>
            <a:r>
              <a:rPr b="0" u="none" spc="-10" dirty="0">
                <a:latin typeface="Trebuchet MS"/>
                <a:cs typeface="Trebuchet MS"/>
              </a:rPr>
              <a:t>prior </a:t>
            </a:r>
            <a:r>
              <a:rPr b="0" u="none" dirty="0">
                <a:latin typeface="Trebuchet MS"/>
                <a:cs typeface="Trebuchet MS"/>
              </a:rPr>
              <a:t>approval</a:t>
            </a:r>
            <a:r>
              <a:rPr b="0" u="none" spc="2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and</a:t>
            </a:r>
            <a:r>
              <a:rPr b="0" u="none" spc="7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a</a:t>
            </a:r>
            <a:r>
              <a:rPr b="0" u="none" spc="95" dirty="0">
                <a:latin typeface="Trebuchet MS"/>
                <a:cs typeface="Trebuchet MS"/>
              </a:rPr>
              <a:t> </a:t>
            </a:r>
            <a:r>
              <a:rPr b="0" u="none" spc="-10" dirty="0">
                <a:latin typeface="Trebuchet MS"/>
                <a:cs typeface="Trebuchet MS"/>
              </a:rPr>
              <a:t>buddy.</a:t>
            </a:r>
          </a:p>
          <a:p>
            <a:pPr>
              <a:lnSpc>
                <a:spcPct val="100000"/>
              </a:lnSpc>
              <a:spcBef>
                <a:spcPts val="545"/>
              </a:spcBef>
              <a:buClr>
                <a:srgbClr val="272C35"/>
              </a:buClr>
              <a:buFont typeface="Arial"/>
              <a:buChar char="•"/>
            </a:pPr>
            <a:endParaRPr b="0" u="none" spc="-1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pc="-20" dirty="0"/>
              <a:t>Tier</a:t>
            </a:r>
            <a:r>
              <a:rPr spc="-70" dirty="0"/>
              <a:t> </a:t>
            </a:r>
            <a:r>
              <a:rPr spc="-25" dirty="0"/>
              <a:t>3:</a:t>
            </a:r>
          </a:p>
          <a:p>
            <a:pPr marL="755650" indent="-28575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755650" algn="l"/>
              </a:tabLst>
            </a:pPr>
            <a:r>
              <a:rPr b="0" u="none" dirty="0">
                <a:latin typeface="Trebuchet MS"/>
                <a:cs typeface="Trebuchet MS"/>
              </a:rPr>
              <a:t>Failure</a:t>
            </a:r>
            <a:r>
              <a:rPr b="0" u="none" spc="45" dirty="0">
                <a:latin typeface="Trebuchet MS"/>
                <a:cs typeface="Trebuchet MS"/>
              </a:rPr>
              <a:t> </a:t>
            </a:r>
            <a:r>
              <a:rPr b="0" u="none" spc="-30" dirty="0">
                <a:latin typeface="Trebuchet MS"/>
                <a:cs typeface="Trebuchet MS"/>
              </a:rPr>
              <a:t>to</a:t>
            </a:r>
            <a:r>
              <a:rPr b="0" u="none" spc="-6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wear</a:t>
            </a:r>
            <a:r>
              <a:rPr b="0" u="none" spc="2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proper</a:t>
            </a:r>
            <a:r>
              <a:rPr b="0" u="none" spc="25" dirty="0">
                <a:latin typeface="Trebuchet MS"/>
                <a:cs typeface="Trebuchet MS"/>
              </a:rPr>
              <a:t> </a:t>
            </a:r>
            <a:r>
              <a:rPr b="0" u="none" spc="70" dirty="0">
                <a:latin typeface="Trebuchet MS"/>
                <a:cs typeface="Trebuchet MS"/>
              </a:rPr>
              <a:t>PPE</a:t>
            </a:r>
            <a:r>
              <a:rPr b="0" u="none" spc="1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while</a:t>
            </a:r>
            <a:r>
              <a:rPr b="0" u="none" spc="-5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in</a:t>
            </a:r>
            <a:r>
              <a:rPr b="0" u="none" spc="-4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the</a:t>
            </a:r>
            <a:r>
              <a:rPr b="0" u="none" spc="-45" dirty="0">
                <a:latin typeface="Trebuchet MS"/>
                <a:cs typeface="Trebuchet MS"/>
              </a:rPr>
              <a:t> </a:t>
            </a:r>
            <a:r>
              <a:rPr b="0" u="none" spc="-20" dirty="0">
                <a:latin typeface="Trebuchet MS"/>
                <a:cs typeface="Trebuchet MS"/>
              </a:rPr>
              <a:t>lab.</a:t>
            </a:r>
          </a:p>
          <a:p>
            <a:pPr marL="755650" indent="-28575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755650" algn="l"/>
              </a:tabLst>
            </a:pPr>
            <a:r>
              <a:rPr b="0" u="none" spc="50" dirty="0">
                <a:latin typeface="Trebuchet MS"/>
                <a:cs typeface="Trebuchet MS"/>
              </a:rPr>
              <a:t>Not</a:t>
            </a:r>
            <a:r>
              <a:rPr b="0" u="none" spc="5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closing</a:t>
            </a:r>
            <a:r>
              <a:rPr b="0" u="none" spc="11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hazardous</a:t>
            </a:r>
            <a:r>
              <a:rPr b="0" u="none" spc="13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waste</a:t>
            </a:r>
            <a:r>
              <a:rPr b="0" u="none" spc="5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bins</a:t>
            </a:r>
            <a:r>
              <a:rPr b="0" u="none" spc="10" dirty="0">
                <a:latin typeface="Trebuchet MS"/>
                <a:cs typeface="Trebuchet MS"/>
              </a:rPr>
              <a:t> </a:t>
            </a:r>
            <a:r>
              <a:rPr b="0" u="none" spc="-10" dirty="0">
                <a:latin typeface="Trebuchet MS"/>
                <a:cs typeface="Trebuchet MS"/>
              </a:rPr>
              <a:t>after</a:t>
            </a:r>
            <a:r>
              <a:rPr b="0" u="none" spc="13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adding</a:t>
            </a:r>
            <a:r>
              <a:rPr b="0" u="none" spc="110" dirty="0">
                <a:latin typeface="Trebuchet MS"/>
                <a:cs typeface="Trebuchet MS"/>
              </a:rPr>
              <a:t> </a:t>
            </a:r>
            <a:r>
              <a:rPr b="0" u="none" spc="-10" dirty="0">
                <a:latin typeface="Trebuchet MS"/>
                <a:cs typeface="Trebuchet MS"/>
              </a:rPr>
              <a:t>waste.</a:t>
            </a:r>
          </a:p>
          <a:p>
            <a:pPr marL="755650" indent="-28575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755650" algn="l"/>
              </a:tabLst>
            </a:pPr>
            <a:r>
              <a:rPr b="0" u="none" dirty="0">
                <a:latin typeface="Trebuchet MS"/>
                <a:cs typeface="Trebuchet MS"/>
              </a:rPr>
              <a:t>Touching</a:t>
            </a:r>
            <a:r>
              <a:rPr b="0" u="none" spc="9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a door</a:t>
            </a:r>
            <a:r>
              <a:rPr b="0" u="none" spc="125" dirty="0">
                <a:latin typeface="Trebuchet MS"/>
                <a:cs typeface="Trebuchet MS"/>
              </a:rPr>
              <a:t> </a:t>
            </a:r>
            <a:r>
              <a:rPr b="0" u="none" spc="-10" dirty="0">
                <a:latin typeface="Trebuchet MS"/>
                <a:cs typeface="Trebuchet MS"/>
              </a:rPr>
              <a:t>with</a:t>
            </a:r>
            <a:r>
              <a:rPr b="0" u="none" spc="4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a</a:t>
            </a:r>
            <a:r>
              <a:rPr b="0" u="none" spc="11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gloved</a:t>
            </a:r>
            <a:r>
              <a:rPr b="0" u="none" spc="95" dirty="0">
                <a:latin typeface="Trebuchet MS"/>
                <a:cs typeface="Trebuchet MS"/>
              </a:rPr>
              <a:t> </a:t>
            </a:r>
            <a:r>
              <a:rPr b="0" u="none" spc="-20" dirty="0">
                <a:latin typeface="Trebuchet MS"/>
                <a:cs typeface="Trebuchet MS"/>
              </a:rPr>
              <a:t>hand.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8CB87-2429-4EB7-74D6-EE45F40BECD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358307" y="4936495"/>
            <a:ext cx="223520" cy="277186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25" smtClean="0"/>
              <a:t>31</a:t>
            </a:fld>
            <a:endParaRPr lang="en-US" spc="-2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9649" y="412551"/>
            <a:ext cx="356152" cy="4375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4517" y="324738"/>
            <a:ext cx="255016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/>
              <a:t>Tiered</a:t>
            </a:r>
            <a:r>
              <a:rPr sz="2400" spc="-5" dirty="0"/>
              <a:t> </a:t>
            </a:r>
            <a:r>
              <a:rPr sz="2400" spc="-10" dirty="0"/>
              <a:t>Responses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995362" y="947800"/>
            <a:ext cx="2114550" cy="847725"/>
          </a:xfrm>
          <a:custGeom>
            <a:avLst/>
            <a:gdLst/>
            <a:ahLst/>
            <a:cxnLst/>
            <a:rect l="l" t="t" r="r" b="b"/>
            <a:pathLst>
              <a:path w="2114550" h="847725">
                <a:moveTo>
                  <a:pt x="0" y="847725"/>
                </a:moveTo>
                <a:lnTo>
                  <a:pt x="2114550" y="847725"/>
                </a:lnTo>
                <a:lnTo>
                  <a:pt x="2114550" y="0"/>
                </a:lnTo>
                <a:lnTo>
                  <a:pt x="0" y="0"/>
                </a:lnTo>
                <a:lnTo>
                  <a:pt x="0" y="847725"/>
                </a:lnTo>
                <a:close/>
              </a:path>
            </a:pathLst>
          </a:custGeom>
          <a:ln w="12700">
            <a:solidFill>
              <a:srgbClr val="155E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89012" y="941450"/>
            <a:ext cx="2127250" cy="860425"/>
          </a:xfrm>
          <a:prstGeom prst="rect">
            <a:avLst/>
          </a:prstGeom>
          <a:solidFill>
            <a:srgbClr val="155E5F"/>
          </a:solidFill>
        </p:spPr>
        <p:txBody>
          <a:bodyPr vert="horz" wrap="square" lIns="0" tIns="6476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9"/>
              </a:spcBef>
            </a:pPr>
            <a:endParaRPr sz="1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550" b="1" dirty="0">
                <a:solidFill>
                  <a:srgbClr val="FFFFFF"/>
                </a:solidFill>
                <a:latin typeface="Trebuchet MS"/>
                <a:cs typeface="Trebuchet MS"/>
              </a:rPr>
              <a:t>Tier</a:t>
            </a:r>
            <a:r>
              <a:rPr sz="155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50" b="1" spc="-5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9012" y="1801876"/>
            <a:ext cx="2127250" cy="2847975"/>
          </a:xfrm>
          <a:prstGeom prst="rect">
            <a:avLst/>
          </a:prstGeom>
          <a:solidFill>
            <a:srgbClr val="CCD2D2">
              <a:alpha val="90194"/>
            </a:srgbClr>
          </a:solidFill>
          <a:ln w="3175">
            <a:solidFill>
              <a:srgbClr val="CCD2D2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259079" marR="283845" indent="-169545">
              <a:lnSpc>
                <a:spcPct val="90200"/>
              </a:lnSpc>
              <a:spcBef>
                <a:spcPts val="560"/>
              </a:spcBef>
              <a:buFont typeface="Arial"/>
              <a:buChar char="•"/>
              <a:tabLst>
                <a:tab pos="261620" algn="l"/>
              </a:tabLst>
            </a:pPr>
            <a:r>
              <a:rPr sz="1550" b="1" spc="50" dirty="0">
                <a:solidFill>
                  <a:srgbClr val="4E5869"/>
                </a:solidFill>
                <a:latin typeface="Trebuchet MS"/>
                <a:cs typeface="Trebuchet MS"/>
              </a:rPr>
              <a:t>Immediately 	</a:t>
            </a:r>
            <a:r>
              <a:rPr sz="1550" b="1" spc="90" dirty="0">
                <a:solidFill>
                  <a:srgbClr val="4E5869"/>
                </a:solidFill>
                <a:latin typeface="Trebuchet MS"/>
                <a:cs typeface="Trebuchet MS"/>
              </a:rPr>
              <a:t>discuss</a:t>
            </a:r>
            <a:r>
              <a:rPr sz="1550" b="1" spc="-11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20" dirty="0">
                <a:solidFill>
                  <a:srgbClr val="4E5869"/>
                </a:solidFill>
                <a:latin typeface="Trebuchet MS"/>
                <a:cs typeface="Trebuchet MS"/>
              </a:rPr>
              <a:t>with 	</a:t>
            </a:r>
            <a:r>
              <a:rPr sz="1550" b="1" spc="60" dirty="0">
                <a:solidFill>
                  <a:srgbClr val="4E5869"/>
                </a:solidFill>
                <a:latin typeface="Trebuchet MS"/>
                <a:cs typeface="Trebuchet MS"/>
              </a:rPr>
              <a:t>person</a:t>
            </a:r>
            <a:r>
              <a:rPr sz="1550" b="1" spc="-6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75" dirty="0">
                <a:solidFill>
                  <a:srgbClr val="4E5869"/>
                </a:solidFill>
                <a:latin typeface="Trebuchet MS"/>
                <a:cs typeface="Trebuchet MS"/>
              </a:rPr>
              <a:t>and</a:t>
            </a:r>
            <a:r>
              <a:rPr sz="1550" b="1" spc="-5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60" dirty="0">
                <a:solidFill>
                  <a:srgbClr val="4E5869"/>
                </a:solidFill>
                <a:latin typeface="Trebuchet MS"/>
                <a:cs typeface="Trebuchet MS"/>
              </a:rPr>
              <a:t>stop 	</a:t>
            </a:r>
            <a:r>
              <a:rPr sz="1550" b="1" spc="-10" dirty="0">
                <a:solidFill>
                  <a:srgbClr val="4E5869"/>
                </a:solidFill>
                <a:latin typeface="Trebuchet MS"/>
                <a:cs typeface="Trebuchet MS"/>
              </a:rPr>
              <a:t>work.</a:t>
            </a:r>
            <a:endParaRPr sz="1550">
              <a:latin typeface="Trebuchet MS"/>
              <a:cs typeface="Trebuchet MS"/>
            </a:endParaRPr>
          </a:p>
          <a:p>
            <a:pPr marL="259079" marR="215265" indent="-169545">
              <a:lnSpc>
                <a:spcPct val="91300"/>
              </a:lnSpc>
              <a:spcBef>
                <a:spcPts val="254"/>
              </a:spcBef>
              <a:buFont typeface="Arial"/>
              <a:buChar char="•"/>
              <a:tabLst>
                <a:tab pos="261620" algn="l"/>
              </a:tabLst>
            </a:pPr>
            <a:r>
              <a:rPr sz="1550" b="1" spc="90" dirty="0">
                <a:solidFill>
                  <a:srgbClr val="4E5869"/>
                </a:solidFill>
                <a:latin typeface="Trebuchet MS"/>
                <a:cs typeface="Trebuchet MS"/>
              </a:rPr>
              <a:t>Suspended 	</a:t>
            </a:r>
            <a:r>
              <a:rPr sz="1550" b="1" spc="45" dirty="0">
                <a:solidFill>
                  <a:srgbClr val="4E5869"/>
                </a:solidFill>
                <a:latin typeface="Trebuchet MS"/>
                <a:cs typeface="Trebuchet MS"/>
              </a:rPr>
              <a:t>privileges</a:t>
            </a:r>
            <a:r>
              <a:rPr sz="1550" b="1" spc="-1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25" dirty="0">
                <a:solidFill>
                  <a:srgbClr val="4E5869"/>
                </a:solidFill>
                <a:latin typeface="Trebuchet MS"/>
                <a:cs typeface="Trebuchet MS"/>
              </a:rPr>
              <a:t>or 	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termination</a:t>
            </a:r>
            <a:r>
              <a:rPr sz="1550" b="1" spc="18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20" dirty="0">
                <a:solidFill>
                  <a:srgbClr val="4E5869"/>
                </a:solidFill>
                <a:latin typeface="Trebuchet MS"/>
                <a:cs typeface="Trebuchet MS"/>
              </a:rPr>
              <a:t>from 	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the</a:t>
            </a:r>
            <a:r>
              <a:rPr sz="1550" b="1" spc="-2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75" dirty="0">
                <a:solidFill>
                  <a:srgbClr val="4E5869"/>
                </a:solidFill>
                <a:latin typeface="Trebuchet MS"/>
                <a:cs typeface="Trebuchet MS"/>
              </a:rPr>
              <a:t>BioLabs</a:t>
            </a:r>
            <a:r>
              <a:rPr sz="1550" b="1" spc="-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20" dirty="0">
                <a:solidFill>
                  <a:srgbClr val="4E5869"/>
                </a:solidFill>
                <a:latin typeface="Trebuchet MS"/>
                <a:cs typeface="Trebuchet MS"/>
              </a:rPr>
              <a:t>site 	</a:t>
            </a:r>
            <a:r>
              <a:rPr sz="1550" b="1" spc="75" dirty="0">
                <a:solidFill>
                  <a:srgbClr val="4E5869"/>
                </a:solidFill>
                <a:latin typeface="Trebuchet MS"/>
                <a:cs typeface="Trebuchet MS"/>
              </a:rPr>
              <a:t>pending</a:t>
            </a:r>
            <a:r>
              <a:rPr sz="1550" b="1" spc="-4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25" dirty="0">
                <a:solidFill>
                  <a:srgbClr val="4E5869"/>
                </a:solidFill>
                <a:latin typeface="Trebuchet MS"/>
                <a:cs typeface="Trebuchet MS"/>
              </a:rPr>
              <a:t>an 	</a:t>
            </a:r>
            <a:r>
              <a:rPr sz="1550" b="1" spc="-10" dirty="0">
                <a:solidFill>
                  <a:srgbClr val="4E5869"/>
                </a:solidFill>
                <a:latin typeface="Trebuchet MS"/>
                <a:cs typeface="Trebuchet MS"/>
              </a:rPr>
              <a:t>investigation.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05251" y="947800"/>
            <a:ext cx="2124075" cy="847725"/>
          </a:xfrm>
          <a:custGeom>
            <a:avLst/>
            <a:gdLst/>
            <a:ahLst/>
            <a:cxnLst/>
            <a:rect l="l" t="t" r="r" b="b"/>
            <a:pathLst>
              <a:path w="2124075" h="847725">
                <a:moveTo>
                  <a:pt x="0" y="847725"/>
                </a:moveTo>
                <a:lnTo>
                  <a:pt x="2124075" y="847725"/>
                </a:lnTo>
                <a:lnTo>
                  <a:pt x="2124075" y="0"/>
                </a:lnTo>
                <a:lnTo>
                  <a:pt x="0" y="0"/>
                </a:lnTo>
                <a:lnTo>
                  <a:pt x="0" y="847725"/>
                </a:lnTo>
                <a:close/>
              </a:path>
            </a:pathLst>
          </a:custGeom>
          <a:ln w="12700">
            <a:solidFill>
              <a:srgbClr val="155E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98901" y="941450"/>
            <a:ext cx="2136775" cy="860425"/>
          </a:xfrm>
          <a:prstGeom prst="rect">
            <a:avLst/>
          </a:prstGeom>
          <a:solidFill>
            <a:srgbClr val="155E5F"/>
          </a:solidFill>
        </p:spPr>
        <p:txBody>
          <a:bodyPr vert="horz" wrap="square" lIns="0" tIns="6476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9"/>
              </a:spcBef>
            </a:pPr>
            <a:endParaRPr sz="1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550" b="1" dirty="0">
                <a:solidFill>
                  <a:srgbClr val="FFFFFF"/>
                </a:solidFill>
                <a:latin typeface="Trebuchet MS"/>
                <a:cs typeface="Trebuchet MS"/>
              </a:rPr>
              <a:t>Tier</a:t>
            </a:r>
            <a:r>
              <a:rPr sz="155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50" b="1" spc="-5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98901" y="1801876"/>
            <a:ext cx="2136775" cy="2847975"/>
          </a:xfrm>
          <a:prstGeom prst="rect">
            <a:avLst/>
          </a:prstGeom>
          <a:solidFill>
            <a:srgbClr val="CCD2D2">
              <a:alpha val="90194"/>
            </a:srgbClr>
          </a:solidFill>
          <a:ln w="3175">
            <a:solidFill>
              <a:srgbClr val="CCD2D2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263525" indent="-169545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63525" algn="l"/>
              </a:tabLst>
            </a:pPr>
            <a:r>
              <a:rPr sz="1550" b="1" spc="70" dirty="0">
                <a:solidFill>
                  <a:srgbClr val="4E5869"/>
                </a:solidFill>
                <a:latin typeface="Trebuchet MS"/>
                <a:cs typeface="Trebuchet MS"/>
              </a:rPr>
              <a:t>One</a:t>
            </a:r>
            <a:r>
              <a:rPr sz="1550" b="1" spc="-6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50" dirty="0">
                <a:solidFill>
                  <a:srgbClr val="4E5869"/>
                </a:solidFill>
                <a:latin typeface="Trebuchet MS"/>
                <a:cs typeface="Trebuchet MS"/>
              </a:rPr>
              <a:t>warning</a:t>
            </a:r>
            <a:endParaRPr sz="1550">
              <a:latin typeface="Trebuchet MS"/>
              <a:cs typeface="Trebuchet MS"/>
            </a:endParaRPr>
          </a:p>
          <a:p>
            <a:pPr marL="263525" marR="231140" indent="-169545">
              <a:lnSpc>
                <a:spcPct val="90900"/>
              </a:lnSpc>
              <a:spcBef>
                <a:spcPts val="265"/>
              </a:spcBef>
              <a:buFont typeface="Arial"/>
              <a:buChar char="•"/>
              <a:tabLst>
                <a:tab pos="265430" algn="l"/>
              </a:tabLst>
            </a:pPr>
            <a:r>
              <a:rPr sz="1550" b="1" spc="50" dirty="0">
                <a:solidFill>
                  <a:srgbClr val="4E5869"/>
                </a:solidFill>
                <a:latin typeface="Trebuchet MS"/>
                <a:cs typeface="Trebuchet MS"/>
              </a:rPr>
              <a:t>Escalation</a:t>
            </a:r>
            <a:r>
              <a:rPr sz="1550" b="1" spc="-2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to</a:t>
            </a:r>
            <a:r>
              <a:rPr sz="1550" b="1" spc="-3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25" dirty="0">
                <a:solidFill>
                  <a:srgbClr val="4E5869"/>
                </a:solidFill>
                <a:latin typeface="Trebuchet MS"/>
                <a:cs typeface="Trebuchet MS"/>
              </a:rPr>
              <a:t>the 	</a:t>
            </a:r>
            <a:r>
              <a:rPr sz="1550" b="1" spc="60" dirty="0">
                <a:solidFill>
                  <a:srgbClr val="4E5869"/>
                </a:solidFill>
                <a:latin typeface="Trebuchet MS"/>
                <a:cs typeface="Trebuchet MS"/>
              </a:rPr>
              <a:t>persons 	</a:t>
            </a:r>
            <a:r>
              <a:rPr sz="1550" b="1" spc="35" dirty="0">
                <a:solidFill>
                  <a:srgbClr val="4E5869"/>
                </a:solidFill>
                <a:latin typeface="Trebuchet MS"/>
                <a:cs typeface="Trebuchet MS"/>
              </a:rPr>
              <a:t>supervisor</a:t>
            </a:r>
            <a:endParaRPr sz="1550">
              <a:latin typeface="Trebuchet MS"/>
              <a:cs typeface="Trebuchet MS"/>
            </a:endParaRPr>
          </a:p>
          <a:p>
            <a:pPr marL="263525" marR="190500" indent="-169545">
              <a:lnSpc>
                <a:spcPct val="90900"/>
              </a:lnSpc>
              <a:spcBef>
                <a:spcPts val="265"/>
              </a:spcBef>
              <a:buFont typeface="Arial"/>
              <a:buChar char="•"/>
              <a:tabLst>
                <a:tab pos="265430" algn="l"/>
              </a:tabLst>
            </a:pP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Corrective</a:t>
            </a:r>
            <a:r>
              <a:rPr sz="1550" b="1" spc="25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10" dirty="0">
                <a:solidFill>
                  <a:srgbClr val="4E5869"/>
                </a:solidFill>
                <a:latin typeface="Trebuchet MS"/>
                <a:cs typeface="Trebuchet MS"/>
              </a:rPr>
              <a:t>action 	</a:t>
            </a:r>
            <a:r>
              <a:rPr sz="1550" b="1" spc="75" dirty="0">
                <a:solidFill>
                  <a:srgbClr val="4E5869"/>
                </a:solidFill>
                <a:latin typeface="Trebuchet MS"/>
                <a:cs typeface="Trebuchet MS"/>
              </a:rPr>
              <a:t>plan</a:t>
            </a:r>
            <a:r>
              <a:rPr sz="1550" b="1" spc="-7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10" dirty="0">
                <a:solidFill>
                  <a:srgbClr val="4E5869"/>
                </a:solidFill>
                <a:latin typeface="Trebuchet MS"/>
                <a:cs typeface="Trebuchet MS"/>
              </a:rPr>
              <a:t>(retraining, 	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written</a:t>
            </a:r>
            <a:r>
              <a:rPr sz="1550" b="1" spc="4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20" dirty="0">
                <a:solidFill>
                  <a:srgbClr val="4E5869"/>
                </a:solidFill>
                <a:latin typeface="Trebuchet MS"/>
                <a:cs typeface="Trebuchet MS"/>
              </a:rPr>
              <a:t>work 	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plan,</a:t>
            </a:r>
            <a:r>
              <a:rPr sz="1550" b="1" spc="-5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80" dirty="0">
                <a:solidFill>
                  <a:srgbClr val="4E5869"/>
                </a:solidFill>
                <a:latin typeface="Trebuchet MS"/>
                <a:cs typeface="Trebuchet MS"/>
              </a:rPr>
              <a:t>suspended 	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privileges,</a:t>
            </a:r>
            <a:r>
              <a:rPr sz="1550" b="1" spc="229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20" dirty="0">
                <a:solidFill>
                  <a:srgbClr val="4E5869"/>
                </a:solidFill>
                <a:latin typeface="Trebuchet MS"/>
                <a:cs typeface="Trebuchet MS"/>
              </a:rPr>
              <a:t>etc.)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24601" y="947800"/>
            <a:ext cx="2114550" cy="847725"/>
          </a:xfrm>
          <a:custGeom>
            <a:avLst/>
            <a:gdLst/>
            <a:ahLst/>
            <a:cxnLst/>
            <a:rect l="l" t="t" r="r" b="b"/>
            <a:pathLst>
              <a:path w="2114550" h="847725">
                <a:moveTo>
                  <a:pt x="0" y="847725"/>
                </a:moveTo>
                <a:lnTo>
                  <a:pt x="2114550" y="847725"/>
                </a:lnTo>
                <a:lnTo>
                  <a:pt x="2114550" y="0"/>
                </a:lnTo>
                <a:lnTo>
                  <a:pt x="0" y="0"/>
                </a:lnTo>
                <a:lnTo>
                  <a:pt x="0" y="847725"/>
                </a:lnTo>
                <a:close/>
              </a:path>
            </a:pathLst>
          </a:custGeom>
          <a:ln w="12700">
            <a:solidFill>
              <a:srgbClr val="155E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818251" y="941450"/>
            <a:ext cx="2127250" cy="860425"/>
          </a:xfrm>
          <a:prstGeom prst="rect">
            <a:avLst/>
          </a:prstGeom>
          <a:solidFill>
            <a:srgbClr val="155E5F"/>
          </a:solidFill>
        </p:spPr>
        <p:txBody>
          <a:bodyPr vert="horz" wrap="square" lIns="0" tIns="6476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9"/>
              </a:spcBef>
            </a:pPr>
            <a:endParaRPr sz="1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550" b="1" dirty="0">
                <a:solidFill>
                  <a:srgbClr val="FFFFFF"/>
                </a:solidFill>
                <a:latin typeface="Trebuchet MS"/>
                <a:cs typeface="Trebuchet MS"/>
              </a:rPr>
              <a:t>Tier</a:t>
            </a:r>
            <a:r>
              <a:rPr sz="155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50" b="1" spc="-5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4517" y="4942289"/>
            <a:ext cx="2498090" cy="17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  <a:hlinkClick r:id="rId3"/>
              </a:rPr>
              <a:t>www.biolabs.io</a:t>
            </a:r>
            <a:r>
              <a:rPr sz="9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6531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  <p:sp>
        <p:nvSpPr>
          <p:cNvPr id="12" name="object 12"/>
          <p:cNvSpPr txBox="1"/>
          <p:nvPr/>
        </p:nvSpPr>
        <p:spPr>
          <a:xfrm>
            <a:off x="5818251" y="1801876"/>
            <a:ext cx="2127250" cy="2847975"/>
          </a:xfrm>
          <a:prstGeom prst="rect">
            <a:avLst/>
          </a:prstGeom>
          <a:solidFill>
            <a:srgbClr val="CCD2D2">
              <a:alpha val="90194"/>
            </a:srgbClr>
          </a:solidFill>
          <a:ln w="3175">
            <a:solidFill>
              <a:srgbClr val="CCD2D2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258445" indent="-169545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58445" algn="l"/>
              </a:tabLst>
            </a:pPr>
            <a:r>
              <a:rPr sz="1550" b="1" spc="75" dirty="0">
                <a:solidFill>
                  <a:srgbClr val="4E5869"/>
                </a:solidFill>
                <a:latin typeface="Trebuchet MS"/>
                <a:cs typeface="Trebuchet MS"/>
              </a:rPr>
              <a:t>Two</a:t>
            </a:r>
            <a:r>
              <a:rPr sz="1550" b="1" spc="-6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55" dirty="0">
                <a:solidFill>
                  <a:srgbClr val="4E5869"/>
                </a:solidFill>
                <a:latin typeface="Trebuchet MS"/>
                <a:cs typeface="Trebuchet MS"/>
              </a:rPr>
              <a:t>warnings</a:t>
            </a:r>
            <a:endParaRPr sz="1550">
              <a:latin typeface="Trebuchet MS"/>
              <a:cs typeface="Trebuchet MS"/>
            </a:endParaRPr>
          </a:p>
          <a:p>
            <a:pPr marL="258445" marR="220345" indent="-169545">
              <a:lnSpc>
                <a:spcPct val="90900"/>
              </a:lnSpc>
              <a:spcBef>
                <a:spcPts val="265"/>
              </a:spcBef>
              <a:buFont typeface="Arial"/>
              <a:buChar char="•"/>
              <a:tabLst>
                <a:tab pos="260350" algn="l"/>
              </a:tabLst>
            </a:pPr>
            <a:r>
              <a:rPr sz="1550" b="1" spc="55" dirty="0">
                <a:solidFill>
                  <a:srgbClr val="4E5869"/>
                </a:solidFill>
                <a:latin typeface="Trebuchet MS"/>
                <a:cs typeface="Trebuchet MS"/>
              </a:rPr>
              <a:t>Escalation</a:t>
            </a:r>
            <a:r>
              <a:rPr sz="1550" b="1" spc="-2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to</a:t>
            </a:r>
            <a:r>
              <a:rPr sz="1550" b="1" spc="-3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25" dirty="0">
                <a:solidFill>
                  <a:srgbClr val="4E5869"/>
                </a:solidFill>
                <a:latin typeface="Trebuchet MS"/>
                <a:cs typeface="Trebuchet MS"/>
              </a:rPr>
              <a:t>the 	</a:t>
            </a:r>
            <a:r>
              <a:rPr sz="1550" b="1" spc="60" dirty="0">
                <a:solidFill>
                  <a:srgbClr val="4E5869"/>
                </a:solidFill>
                <a:latin typeface="Trebuchet MS"/>
                <a:cs typeface="Trebuchet MS"/>
              </a:rPr>
              <a:t>persons 	</a:t>
            </a:r>
            <a:r>
              <a:rPr sz="1550" b="1" spc="35" dirty="0">
                <a:solidFill>
                  <a:srgbClr val="4E5869"/>
                </a:solidFill>
                <a:latin typeface="Trebuchet MS"/>
                <a:cs typeface="Trebuchet MS"/>
              </a:rPr>
              <a:t>supervisor</a:t>
            </a:r>
            <a:endParaRPr sz="1550">
              <a:latin typeface="Trebuchet MS"/>
              <a:cs typeface="Trebuchet MS"/>
            </a:endParaRPr>
          </a:p>
          <a:p>
            <a:pPr marL="258445" marR="181610" indent="-169545">
              <a:lnSpc>
                <a:spcPct val="90900"/>
              </a:lnSpc>
              <a:spcBef>
                <a:spcPts val="265"/>
              </a:spcBef>
              <a:buFont typeface="Arial"/>
              <a:buChar char="•"/>
              <a:tabLst>
                <a:tab pos="260350" algn="l"/>
              </a:tabLst>
            </a:pP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Corrective</a:t>
            </a:r>
            <a:r>
              <a:rPr sz="1550" b="1" spc="29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10" dirty="0">
                <a:solidFill>
                  <a:srgbClr val="4E5869"/>
                </a:solidFill>
                <a:latin typeface="Trebuchet MS"/>
                <a:cs typeface="Trebuchet MS"/>
              </a:rPr>
              <a:t>action 	</a:t>
            </a:r>
            <a:r>
              <a:rPr sz="1550" b="1" spc="75" dirty="0">
                <a:solidFill>
                  <a:srgbClr val="4E5869"/>
                </a:solidFill>
                <a:latin typeface="Trebuchet MS"/>
                <a:cs typeface="Trebuchet MS"/>
              </a:rPr>
              <a:t>plan</a:t>
            </a:r>
            <a:r>
              <a:rPr sz="1550" b="1" spc="-5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10" dirty="0">
                <a:solidFill>
                  <a:srgbClr val="4E5869"/>
                </a:solidFill>
                <a:latin typeface="Trebuchet MS"/>
                <a:cs typeface="Trebuchet MS"/>
              </a:rPr>
              <a:t>(retraining, 	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written</a:t>
            </a:r>
            <a:r>
              <a:rPr sz="1550" b="1" spc="7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20" dirty="0">
                <a:solidFill>
                  <a:srgbClr val="4E5869"/>
                </a:solidFill>
                <a:latin typeface="Trebuchet MS"/>
                <a:cs typeface="Trebuchet MS"/>
              </a:rPr>
              <a:t>work 	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plan,</a:t>
            </a:r>
            <a:r>
              <a:rPr sz="1550" b="1" spc="-4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85" dirty="0">
                <a:solidFill>
                  <a:srgbClr val="4E5869"/>
                </a:solidFill>
                <a:latin typeface="Trebuchet MS"/>
                <a:cs typeface="Trebuchet MS"/>
              </a:rPr>
              <a:t>suspended 	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privileges,</a:t>
            </a:r>
            <a:r>
              <a:rPr sz="1550" b="1" spc="26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20" dirty="0">
                <a:solidFill>
                  <a:srgbClr val="4E5869"/>
                </a:solidFill>
                <a:latin typeface="Trebuchet MS"/>
                <a:cs typeface="Trebuchet MS"/>
              </a:rPr>
              <a:t>etc.)</a:t>
            </a:r>
            <a:endParaRPr sz="1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9649" y="412551"/>
            <a:ext cx="356152" cy="4375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20" dirty="0">
                <a:latin typeface="Trebuchet MS"/>
                <a:cs typeface="Trebuchet MS"/>
              </a:rPr>
              <a:t>Working</a:t>
            </a:r>
            <a:r>
              <a:rPr spc="-180" dirty="0">
                <a:latin typeface="Trebuchet MS"/>
                <a:cs typeface="Trebuchet MS"/>
              </a:rPr>
              <a:t> </a:t>
            </a:r>
            <a:r>
              <a:rPr spc="60" dirty="0">
                <a:latin typeface="Trebuchet MS"/>
                <a:cs typeface="Trebuchet MS"/>
              </a:rPr>
              <a:t>Alone</a:t>
            </a:r>
            <a:r>
              <a:rPr spc="-155" dirty="0">
                <a:latin typeface="Trebuchet MS"/>
                <a:cs typeface="Trebuchet MS"/>
              </a:rPr>
              <a:t> </a:t>
            </a:r>
            <a:r>
              <a:rPr spc="-20" dirty="0">
                <a:latin typeface="Trebuchet MS"/>
                <a:cs typeface="Trebuchet MS"/>
              </a:rPr>
              <a:t>Form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8876" y="1462532"/>
            <a:ext cx="125451" cy="1333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68350" y="1357058"/>
            <a:ext cx="4443095" cy="226728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High</a:t>
            </a:r>
            <a:r>
              <a:rPr sz="1500" spc="-2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risk</a:t>
            </a:r>
            <a:r>
              <a:rPr sz="1500" spc="-8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work</a:t>
            </a:r>
            <a:r>
              <a:rPr sz="1500" spc="-1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will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be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complete</a:t>
            </a:r>
            <a:r>
              <a:rPr sz="1500" spc="-1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with</a:t>
            </a:r>
            <a:r>
              <a:rPr sz="1500" spc="-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a</a:t>
            </a:r>
            <a:r>
              <a:rPr sz="1500" spc="-5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buddy</a:t>
            </a:r>
            <a:endParaRPr sz="1500" dirty="0">
              <a:latin typeface="Century Gothic"/>
              <a:cs typeface="Century Gothic"/>
            </a:endParaRPr>
          </a:p>
          <a:p>
            <a:pPr marL="354330" indent="-170180">
              <a:lnSpc>
                <a:spcPct val="100000"/>
              </a:lnSpc>
              <a:spcBef>
                <a:spcPts val="380"/>
              </a:spcBef>
              <a:buClr>
                <a:srgbClr val="0D9692"/>
              </a:buClr>
              <a:buFont typeface="Arial"/>
              <a:buChar char="•"/>
              <a:tabLst>
                <a:tab pos="354330" algn="l"/>
              </a:tabLst>
            </a:pP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Both</a:t>
            </a:r>
            <a:r>
              <a:rPr sz="15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people</a:t>
            </a:r>
            <a:r>
              <a:rPr sz="1500" spc="-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must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fill</a:t>
            </a:r>
            <a:r>
              <a:rPr sz="1500" spc="-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out</a:t>
            </a:r>
            <a:r>
              <a:rPr sz="1500" spc="-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the</a:t>
            </a:r>
            <a:r>
              <a:rPr sz="1500" spc="-2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20" dirty="0">
                <a:solidFill>
                  <a:srgbClr val="4E5869"/>
                </a:solidFill>
                <a:latin typeface="Century Gothic"/>
                <a:cs typeface="Century Gothic"/>
              </a:rPr>
              <a:t>form</a:t>
            </a:r>
            <a:endParaRPr sz="15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Work</a:t>
            </a:r>
            <a:r>
              <a:rPr sz="1500" spc="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alone</a:t>
            </a:r>
            <a:r>
              <a:rPr sz="1500" spc="-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should</a:t>
            </a:r>
            <a:r>
              <a:rPr sz="1500" spc="-4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be</a:t>
            </a:r>
            <a:r>
              <a:rPr sz="1500" spc="-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completed</a:t>
            </a:r>
            <a:r>
              <a:rPr sz="15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for</a:t>
            </a:r>
            <a:r>
              <a:rPr sz="1500" spc="1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each </a:t>
            </a:r>
            <a:r>
              <a:rPr sz="1500" spc="-20" dirty="0">
                <a:solidFill>
                  <a:srgbClr val="4E5869"/>
                </a:solidFill>
                <a:latin typeface="Century Gothic"/>
                <a:cs typeface="Century Gothic"/>
              </a:rPr>
              <a:t>type</a:t>
            </a:r>
            <a:endParaRPr sz="15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of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work</a:t>
            </a:r>
            <a:r>
              <a:rPr sz="1500" spc="-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20" dirty="0">
                <a:solidFill>
                  <a:srgbClr val="4E5869"/>
                </a:solidFill>
                <a:latin typeface="Century Gothic"/>
                <a:cs typeface="Century Gothic"/>
              </a:rPr>
              <a:t>done</a:t>
            </a:r>
            <a:endParaRPr sz="1500" dirty="0">
              <a:latin typeface="Century Gothic"/>
              <a:cs typeface="Century Gothic"/>
            </a:endParaRPr>
          </a:p>
          <a:p>
            <a:pPr marL="353695" indent="-169545">
              <a:lnSpc>
                <a:spcPct val="100000"/>
              </a:lnSpc>
              <a:spcBef>
                <a:spcPts val="380"/>
              </a:spcBef>
              <a:buClr>
                <a:srgbClr val="0D9692"/>
              </a:buClr>
              <a:buFont typeface="Arial"/>
              <a:buChar char="•"/>
              <a:tabLst>
                <a:tab pos="353695" algn="l"/>
              </a:tabLst>
            </a:pP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Example:</a:t>
            </a:r>
            <a:r>
              <a:rPr sz="1500" spc="-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TC</a:t>
            </a:r>
            <a:r>
              <a:rPr sz="1500" spc="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work,</a:t>
            </a:r>
            <a:r>
              <a:rPr sz="1500" spc="-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viral</a:t>
            </a:r>
            <a:r>
              <a:rPr sz="1500" spc="-5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work,</a:t>
            </a:r>
            <a:r>
              <a:rPr sz="1500" spc="-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bacterial</a:t>
            </a:r>
            <a:endParaRPr sz="1500" dirty="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cultures,</a:t>
            </a:r>
            <a:r>
              <a:rPr sz="1500" spc="-3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mini 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preps</a:t>
            </a:r>
            <a:endParaRPr sz="15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Is</a:t>
            </a:r>
            <a:r>
              <a:rPr sz="15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your</a:t>
            </a:r>
            <a:r>
              <a:rPr sz="1500" spc="-6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work</a:t>
            </a:r>
            <a:r>
              <a:rPr sz="1500" spc="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considered</a:t>
            </a:r>
            <a:r>
              <a:rPr sz="1500" spc="-4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high hazard</a:t>
            </a:r>
            <a:r>
              <a:rPr sz="15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work?</a:t>
            </a:r>
            <a:endParaRPr sz="1500" dirty="0">
              <a:latin typeface="Century Gothic"/>
              <a:cs typeface="Century Gothic"/>
            </a:endParaRPr>
          </a:p>
          <a:p>
            <a:pPr marL="354330" indent="-170180">
              <a:lnSpc>
                <a:spcPct val="100000"/>
              </a:lnSpc>
              <a:spcBef>
                <a:spcPts val="375"/>
              </a:spcBef>
              <a:buClr>
                <a:srgbClr val="0D9692"/>
              </a:buClr>
              <a:buFont typeface="Arial"/>
              <a:buChar char="•"/>
              <a:tabLst>
                <a:tab pos="354330" algn="l"/>
              </a:tabLst>
            </a:pP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If</a:t>
            </a:r>
            <a:r>
              <a:rPr sz="1500" spc="-8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you</a:t>
            </a:r>
            <a:r>
              <a:rPr sz="1500" spc="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don’t</a:t>
            </a:r>
            <a:r>
              <a:rPr sz="15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know,</a:t>
            </a:r>
            <a:r>
              <a:rPr sz="1500" spc="-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come</a:t>
            </a:r>
            <a:r>
              <a:rPr sz="1500" spc="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ask</a:t>
            </a:r>
            <a:r>
              <a:rPr sz="1500" spc="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lang="en-US" sz="1500" spc="10" dirty="0">
                <a:solidFill>
                  <a:srgbClr val="4E5869"/>
                </a:solidFill>
                <a:latin typeface="Century Gothic"/>
                <a:cs typeface="Century Gothic"/>
              </a:rPr>
              <a:t>BioLabs staff</a:t>
            </a:r>
            <a:endParaRPr sz="1500" dirty="0">
              <a:latin typeface="Century Gothic"/>
              <a:cs typeface="Century Gothic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8876" y="2072132"/>
            <a:ext cx="125451" cy="1333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8876" y="3138932"/>
            <a:ext cx="125451" cy="13335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438775" y="1362075"/>
            <a:ext cx="3086100" cy="2828925"/>
            <a:chOff x="5438775" y="1362075"/>
            <a:chExt cx="3086100" cy="282892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19750" y="1362075"/>
              <a:ext cx="2714625" cy="7524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38775" y="1943100"/>
              <a:ext cx="3086100" cy="224790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84517" y="4942289"/>
            <a:ext cx="2190750" cy="17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biolabs.io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reserved.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6531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89649" y="412551"/>
            <a:ext cx="356152" cy="4375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5"/>
              </a:spcBef>
            </a:pPr>
            <a:r>
              <a:rPr dirty="0"/>
              <a:t>Facility</a:t>
            </a:r>
            <a:r>
              <a:rPr spc="-35" dirty="0"/>
              <a:t> </a:t>
            </a:r>
            <a:r>
              <a:rPr spc="-10" dirty="0"/>
              <a:t>Overview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67579" y="1187767"/>
            <a:ext cx="3413760" cy="2774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88265" indent="-28638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8450" algn="l"/>
              </a:tabLst>
            </a:pP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During</a:t>
            </a:r>
            <a:r>
              <a:rPr sz="1500" spc="-4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an</a:t>
            </a:r>
            <a:r>
              <a:rPr sz="1500" spc="-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emergency,</a:t>
            </a:r>
            <a:r>
              <a:rPr sz="15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do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25" dirty="0">
                <a:solidFill>
                  <a:srgbClr val="4E5869"/>
                </a:solidFill>
                <a:latin typeface="Century Gothic"/>
                <a:cs typeface="Century Gothic"/>
              </a:rPr>
              <a:t>not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panic!</a:t>
            </a:r>
            <a:r>
              <a:rPr sz="15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Make</a:t>
            </a:r>
            <a:r>
              <a:rPr sz="1500" spc="-5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your</a:t>
            </a:r>
            <a:r>
              <a:rPr sz="1500" spc="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way</a:t>
            </a:r>
            <a:r>
              <a:rPr sz="1500" spc="-3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out</a:t>
            </a:r>
            <a:r>
              <a:rPr sz="1500" spc="-3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of </a:t>
            </a:r>
            <a:r>
              <a:rPr sz="1500" spc="-25" dirty="0">
                <a:solidFill>
                  <a:srgbClr val="4E5869"/>
                </a:solidFill>
                <a:latin typeface="Century Gothic"/>
                <a:cs typeface="Century Gothic"/>
              </a:rPr>
              <a:t>the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nearest</a:t>
            </a:r>
            <a:r>
              <a:rPr sz="1500" spc="-5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exit</a:t>
            </a:r>
            <a:r>
              <a:rPr sz="1500" spc="-5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to</a:t>
            </a:r>
            <a:r>
              <a:rPr sz="1500" spc="-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muster 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points.</a:t>
            </a:r>
            <a:endParaRPr sz="1500">
              <a:latin typeface="Century Gothic"/>
              <a:cs typeface="Century Gothic"/>
            </a:endParaRPr>
          </a:p>
          <a:p>
            <a:pPr marL="298450" marR="5080" indent="-286385">
              <a:lnSpc>
                <a:spcPct val="100000"/>
              </a:lnSpc>
              <a:spcBef>
                <a:spcPts val="1815"/>
              </a:spcBef>
              <a:buFont typeface="Wingdings"/>
              <a:buChar char=""/>
              <a:tabLst>
                <a:tab pos="298450" algn="l"/>
              </a:tabLst>
            </a:pP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Eye</a:t>
            </a:r>
            <a:r>
              <a:rPr sz="1500" spc="-3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wash</a:t>
            </a:r>
            <a:r>
              <a:rPr sz="1500" spc="-4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stations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are</a:t>
            </a:r>
            <a:r>
              <a:rPr sz="1500" spc="-3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at</a:t>
            </a:r>
            <a:r>
              <a:rPr sz="1500" spc="-1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20" dirty="0">
                <a:solidFill>
                  <a:srgbClr val="4E5869"/>
                </a:solidFill>
                <a:latin typeface="Century Gothic"/>
                <a:cs typeface="Century Gothic"/>
              </a:rPr>
              <a:t>every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sink,</a:t>
            </a:r>
            <a:r>
              <a:rPr sz="1500" spc="-3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and</a:t>
            </a:r>
            <a:r>
              <a:rPr sz="1500" spc="-4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shower/eye</a:t>
            </a:r>
            <a:r>
              <a:rPr sz="1500" spc="1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20" dirty="0">
                <a:solidFill>
                  <a:srgbClr val="4E5869"/>
                </a:solidFill>
                <a:latin typeface="Century Gothic"/>
                <a:cs typeface="Century Gothic"/>
              </a:rPr>
              <a:t>wash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stations</a:t>
            </a:r>
            <a:r>
              <a:rPr sz="1500" spc="-2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can</a:t>
            </a:r>
            <a:r>
              <a:rPr sz="1500" spc="-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be</a:t>
            </a:r>
            <a:r>
              <a:rPr sz="15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found</a:t>
            </a:r>
            <a:r>
              <a:rPr sz="1500" spc="-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throughout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the lab</a:t>
            </a:r>
            <a:r>
              <a:rPr sz="15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(yellow</a:t>
            </a:r>
            <a:r>
              <a:rPr sz="1500" spc="-4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circles).</a:t>
            </a:r>
            <a:endParaRPr sz="1500">
              <a:latin typeface="Century Gothic"/>
              <a:cs typeface="Century Gothic"/>
            </a:endParaRPr>
          </a:p>
          <a:p>
            <a:pPr marL="298450" marR="17145" indent="-286385">
              <a:lnSpc>
                <a:spcPct val="100000"/>
              </a:lnSpc>
              <a:spcBef>
                <a:spcPts val="1814"/>
              </a:spcBef>
              <a:buFont typeface="Wingdings"/>
              <a:buChar char=""/>
              <a:tabLst>
                <a:tab pos="298450" algn="l"/>
              </a:tabLst>
            </a:pP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If</a:t>
            </a:r>
            <a:r>
              <a:rPr sz="1500" spc="-7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you</a:t>
            </a:r>
            <a:r>
              <a:rPr sz="1500" spc="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need</a:t>
            </a:r>
            <a:r>
              <a:rPr sz="1500" spc="-3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additional</a:t>
            </a:r>
            <a:r>
              <a:rPr sz="1500" spc="1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assistance,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let</a:t>
            </a:r>
            <a:r>
              <a:rPr sz="1500" spc="-5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any</a:t>
            </a:r>
            <a:r>
              <a:rPr sz="1500" spc="-1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BioLabs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staff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 member know!</a:t>
            </a:r>
            <a:endParaRPr sz="1500">
              <a:latin typeface="Century Gothic"/>
              <a:cs typeface="Century Goth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71500" y="1028700"/>
            <a:ext cx="3609975" cy="3105150"/>
            <a:chOff x="571500" y="1028700"/>
            <a:chExt cx="3609975" cy="310515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500" y="1123950"/>
              <a:ext cx="3609975" cy="30099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619500" y="1047750"/>
              <a:ext cx="295275" cy="295275"/>
            </a:xfrm>
            <a:custGeom>
              <a:avLst/>
              <a:gdLst/>
              <a:ahLst/>
              <a:cxnLst/>
              <a:rect l="l" t="t" r="r" b="b"/>
              <a:pathLst>
                <a:path w="295275" h="295275">
                  <a:moveTo>
                    <a:pt x="0" y="147574"/>
                  </a:moveTo>
                  <a:lnTo>
                    <a:pt x="7521" y="100917"/>
                  </a:lnTo>
                  <a:lnTo>
                    <a:pt x="28472" y="60405"/>
                  </a:lnTo>
                  <a:lnTo>
                    <a:pt x="60432" y="28464"/>
                  </a:lnTo>
                  <a:lnTo>
                    <a:pt x="100982" y="7520"/>
                  </a:lnTo>
                  <a:lnTo>
                    <a:pt x="147700" y="0"/>
                  </a:lnTo>
                  <a:lnTo>
                    <a:pt x="194357" y="7520"/>
                  </a:lnTo>
                  <a:lnTo>
                    <a:pt x="234869" y="28464"/>
                  </a:lnTo>
                  <a:lnTo>
                    <a:pt x="266810" y="60405"/>
                  </a:lnTo>
                  <a:lnTo>
                    <a:pt x="287754" y="100917"/>
                  </a:lnTo>
                  <a:lnTo>
                    <a:pt x="295275" y="147574"/>
                  </a:lnTo>
                  <a:lnTo>
                    <a:pt x="287754" y="194292"/>
                  </a:lnTo>
                  <a:lnTo>
                    <a:pt x="266810" y="234842"/>
                  </a:lnTo>
                  <a:lnTo>
                    <a:pt x="234869" y="266802"/>
                  </a:lnTo>
                  <a:lnTo>
                    <a:pt x="194357" y="287753"/>
                  </a:lnTo>
                  <a:lnTo>
                    <a:pt x="147700" y="295275"/>
                  </a:lnTo>
                  <a:lnTo>
                    <a:pt x="100982" y="287753"/>
                  </a:lnTo>
                  <a:lnTo>
                    <a:pt x="60432" y="266802"/>
                  </a:lnTo>
                  <a:lnTo>
                    <a:pt x="28472" y="234842"/>
                  </a:lnTo>
                  <a:lnTo>
                    <a:pt x="7521" y="194292"/>
                  </a:lnTo>
                  <a:lnTo>
                    <a:pt x="0" y="14757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71625" y="2019300"/>
              <a:ext cx="1143000" cy="600075"/>
            </a:xfrm>
            <a:custGeom>
              <a:avLst/>
              <a:gdLst/>
              <a:ahLst/>
              <a:cxnLst/>
              <a:rect l="l" t="t" r="r" b="b"/>
              <a:pathLst>
                <a:path w="1143000" h="600075">
                  <a:moveTo>
                    <a:pt x="923925" y="499999"/>
                  </a:moveTo>
                  <a:lnTo>
                    <a:pt x="932531" y="461129"/>
                  </a:lnTo>
                  <a:lnTo>
                    <a:pt x="956008" y="429355"/>
                  </a:lnTo>
                  <a:lnTo>
                    <a:pt x="990844" y="407916"/>
                  </a:lnTo>
                  <a:lnTo>
                    <a:pt x="1033526" y="400050"/>
                  </a:lnTo>
                  <a:lnTo>
                    <a:pt x="1076134" y="407916"/>
                  </a:lnTo>
                  <a:lnTo>
                    <a:pt x="1110932" y="429355"/>
                  </a:lnTo>
                  <a:lnTo>
                    <a:pt x="1134395" y="461129"/>
                  </a:lnTo>
                  <a:lnTo>
                    <a:pt x="1143000" y="499999"/>
                  </a:lnTo>
                  <a:lnTo>
                    <a:pt x="1134395" y="538942"/>
                  </a:lnTo>
                  <a:lnTo>
                    <a:pt x="1110932" y="570753"/>
                  </a:lnTo>
                  <a:lnTo>
                    <a:pt x="1076134" y="592206"/>
                  </a:lnTo>
                  <a:lnTo>
                    <a:pt x="1033526" y="600075"/>
                  </a:lnTo>
                  <a:lnTo>
                    <a:pt x="990844" y="592206"/>
                  </a:lnTo>
                  <a:lnTo>
                    <a:pt x="956008" y="570753"/>
                  </a:lnTo>
                  <a:lnTo>
                    <a:pt x="932531" y="538942"/>
                  </a:lnTo>
                  <a:lnTo>
                    <a:pt x="923925" y="499999"/>
                  </a:lnTo>
                  <a:close/>
                </a:path>
                <a:path w="1143000" h="600075">
                  <a:moveTo>
                    <a:pt x="0" y="99949"/>
                  </a:moveTo>
                  <a:lnTo>
                    <a:pt x="8606" y="61079"/>
                  </a:lnTo>
                  <a:lnTo>
                    <a:pt x="32083" y="29305"/>
                  </a:lnTo>
                  <a:lnTo>
                    <a:pt x="66919" y="7866"/>
                  </a:lnTo>
                  <a:lnTo>
                    <a:pt x="109600" y="0"/>
                  </a:lnTo>
                  <a:lnTo>
                    <a:pt x="152209" y="7866"/>
                  </a:lnTo>
                  <a:lnTo>
                    <a:pt x="187007" y="29305"/>
                  </a:lnTo>
                  <a:lnTo>
                    <a:pt x="210470" y="61079"/>
                  </a:lnTo>
                  <a:lnTo>
                    <a:pt x="219075" y="99949"/>
                  </a:lnTo>
                  <a:lnTo>
                    <a:pt x="210470" y="138892"/>
                  </a:lnTo>
                  <a:lnTo>
                    <a:pt x="187007" y="170703"/>
                  </a:lnTo>
                  <a:lnTo>
                    <a:pt x="152209" y="192156"/>
                  </a:lnTo>
                  <a:lnTo>
                    <a:pt x="109600" y="200025"/>
                  </a:lnTo>
                  <a:lnTo>
                    <a:pt x="66919" y="192156"/>
                  </a:lnTo>
                  <a:lnTo>
                    <a:pt x="32083" y="170703"/>
                  </a:lnTo>
                  <a:lnTo>
                    <a:pt x="8606" y="138892"/>
                  </a:lnTo>
                  <a:lnTo>
                    <a:pt x="0" y="99949"/>
                  </a:lnTo>
                  <a:close/>
                </a:path>
              </a:pathLst>
            </a:custGeom>
            <a:ln w="381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6775" y="1047750"/>
              <a:ext cx="1885950" cy="2895600"/>
            </a:xfrm>
            <a:custGeom>
              <a:avLst/>
              <a:gdLst/>
              <a:ahLst/>
              <a:cxnLst/>
              <a:rect l="l" t="t" r="r" b="b"/>
              <a:pathLst>
                <a:path w="1885950" h="2895600">
                  <a:moveTo>
                    <a:pt x="0" y="147574"/>
                  </a:moveTo>
                  <a:lnTo>
                    <a:pt x="7527" y="100917"/>
                  </a:lnTo>
                  <a:lnTo>
                    <a:pt x="28486" y="60405"/>
                  </a:lnTo>
                  <a:lnTo>
                    <a:pt x="60446" y="28464"/>
                  </a:lnTo>
                  <a:lnTo>
                    <a:pt x="100974" y="7520"/>
                  </a:lnTo>
                  <a:lnTo>
                    <a:pt x="147637" y="0"/>
                  </a:lnTo>
                  <a:lnTo>
                    <a:pt x="194300" y="7520"/>
                  </a:lnTo>
                  <a:lnTo>
                    <a:pt x="234828" y="28464"/>
                  </a:lnTo>
                  <a:lnTo>
                    <a:pt x="266788" y="60405"/>
                  </a:lnTo>
                  <a:lnTo>
                    <a:pt x="287747" y="100917"/>
                  </a:lnTo>
                  <a:lnTo>
                    <a:pt x="295275" y="147574"/>
                  </a:lnTo>
                  <a:lnTo>
                    <a:pt x="287747" y="194292"/>
                  </a:lnTo>
                  <a:lnTo>
                    <a:pt x="266788" y="234842"/>
                  </a:lnTo>
                  <a:lnTo>
                    <a:pt x="234828" y="266802"/>
                  </a:lnTo>
                  <a:lnTo>
                    <a:pt x="194300" y="287753"/>
                  </a:lnTo>
                  <a:lnTo>
                    <a:pt x="147637" y="295275"/>
                  </a:lnTo>
                  <a:lnTo>
                    <a:pt x="100974" y="287753"/>
                  </a:lnTo>
                  <a:lnTo>
                    <a:pt x="60446" y="266802"/>
                  </a:lnTo>
                  <a:lnTo>
                    <a:pt x="28486" y="234842"/>
                  </a:lnTo>
                  <a:lnTo>
                    <a:pt x="7527" y="194292"/>
                  </a:lnTo>
                  <a:lnTo>
                    <a:pt x="0" y="147574"/>
                  </a:lnTo>
                  <a:close/>
                </a:path>
                <a:path w="1885950" h="2895600">
                  <a:moveTo>
                    <a:pt x="1590675" y="2748026"/>
                  </a:moveTo>
                  <a:lnTo>
                    <a:pt x="1598196" y="2701307"/>
                  </a:lnTo>
                  <a:lnTo>
                    <a:pt x="1619147" y="2660757"/>
                  </a:lnTo>
                  <a:lnTo>
                    <a:pt x="1651107" y="2628797"/>
                  </a:lnTo>
                  <a:lnTo>
                    <a:pt x="1691657" y="2607846"/>
                  </a:lnTo>
                  <a:lnTo>
                    <a:pt x="1738376" y="2600325"/>
                  </a:lnTo>
                  <a:lnTo>
                    <a:pt x="1785032" y="2607846"/>
                  </a:lnTo>
                  <a:lnTo>
                    <a:pt x="1825544" y="2628797"/>
                  </a:lnTo>
                  <a:lnTo>
                    <a:pt x="1857485" y="2660757"/>
                  </a:lnTo>
                  <a:lnTo>
                    <a:pt x="1878429" y="2701307"/>
                  </a:lnTo>
                  <a:lnTo>
                    <a:pt x="1885950" y="2748026"/>
                  </a:lnTo>
                  <a:lnTo>
                    <a:pt x="1878429" y="2794658"/>
                  </a:lnTo>
                  <a:lnTo>
                    <a:pt x="1857485" y="2835167"/>
                  </a:lnTo>
                  <a:lnTo>
                    <a:pt x="1825544" y="2867117"/>
                  </a:lnTo>
                  <a:lnTo>
                    <a:pt x="1785032" y="2888073"/>
                  </a:lnTo>
                  <a:lnTo>
                    <a:pt x="1738376" y="2895600"/>
                  </a:lnTo>
                  <a:lnTo>
                    <a:pt x="1691657" y="2888073"/>
                  </a:lnTo>
                  <a:lnTo>
                    <a:pt x="1651107" y="2867117"/>
                  </a:lnTo>
                  <a:lnTo>
                    <a:pt x="1619147" y="2835167"/>
                  </a:lnTo>
                  <a:lnTo>
                    <a:pt x="1598196" y="2794658"/>
                  </a:lnTo>
                  <a:lnTo>
                    <a:pt x="1590675" y="2748026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81200" y="1466850"/>
              <a:ext cx="695325" cy="304800"/>
            </a:xfrm>
            <a:custGeom>
              <a:avLst/>
              <a:gdLst/>
              <a:ahLst/>
              <a:cxnLst/>
              <a:rect l="l" t="t" r="r" b="b"/>
              <a:pathLst>
                <a:path w="695325" h="304800">
                  <a:moveTo>
                    <a:pt x="476250" y="204724"/>
                  </a:moveTo>
                  <a:lnTo>
                    <a:pt x="484856" y="165854"/>
                  </a:lnTo>
                  <a:lnTo>
                    <a:pt x="508333" y="134080"/>
                  </a:lnTo>
                  <a:lnTo>
                    <a:pt x="543169" y="112641"/>
                  </a:lnTo>
                  <a:lnTo>
                    <a:pt x="585851" y="104775"/>
                  </a:lnTo>
                  <a:lnTo>
                    <a:pt x="628459" y="112641"/>
                  </a:lnTo>
                  <a:lnTo>
                    <a:pt x="663257" y="134080"/>
                  </a:lnTo>
                  <a:lnTo>
                    <a:pt x="686720" y="165854"/>
                  </a:lnTo>
                  <a:lnTo>
                    <a:pt x="695325" y="204724"/>
                  </a:lnTo>
                  <a:lnTo>
                    <a:pt x="686720" y="243667"/>
                  </a:lnTo>
                  <a:lnTo>
                    <a:pt x="663257" y="275478"/>
                  </a:lnTo>
                  <a:lnTo>
                    <a:pt x="628459" y="296931"/>
                  </a:lnTo>
                  <a:lnTo>
                    <a:pt x="585851" y="304800"/>
                  </a:lnTo>
                  <a:lnTo>
                    <a:pt x="543169" y="296931"/>
                  </a:lnTo>
                  <a:lnTo>
                    <a:pt x="508333" y="275478"/>
                  </a:lnTo>
                  <a:lnTo>
                    <a:pt x="484856" y="243667"/>
                  </a:lnTo>
                  <a:lnTo>
                    <a:pt x="476250" y="204724"/>
                  </a:lnTo>
                  <a:close/>
                </a:path>
                <a:path w="695325" h="304800">
                  <a:moveTo>
                    <a:pt x="0" y="99949"/>
                  </a:moveTo>
                  <a:lnTo>
                    <a:pt x="8606" y="61079"/>
                  </a:lnTo>
                  <a:lnTo>
                    <a:pt x="32083" y="29305"/>
                  </a:lnTo>
                  <a:lnTo>
                    <a:pt x="66919" y="7866"/>
                  </a:lnTo>
                  <a:lnTo>
                    <a:pt x="109600" y="0"/>
                  </a:lnTo>
                  <a:lnTo>
                    <a:pt x="152209" y="7866"/>
                  </a:lnTo>
                  <a:lnTo>
                    <a:pt x="187007" y="29305"/>
                  </a:lnTo>
                  <a:lnTo>
                    <a:pt x="210470" y="61079"/>
                  </a:lnTo>
                  <a:lnTo>
                    <a:pt x="219075" y="99949"/>
                  </a:lnTo>
                  <a:lnTo>
                    <a:pt x="210470" y="138892"/>
                  </a:lnTo>
                  <a:lnTo>
                    <a:pt x="187007" y="170703"/>
                  </a:lnTo>
                  <a:lnTo>
                    <a:pt x="152209" y="192156"/>
                  </a:lnTo>
                  <a:lnTo>
                    <a:pt x="109600" y="200025"/>
                  </a:lnTo>
                  <a:lnTo>
                    <a:pt x="66919" y="192156"/>
                  </a:lnTo>
                  <a:lnTo>
                    <a:pt x="32083" y="170703"/>
                  </a:lnTo>
                  <a:lnTo>
                    <a:pt x="8606" y="138892"/>
                  </a:lnTo>
                  <a:lnTo>
                    <a:pt x="0" y="99949"/>
                  </a:lnTo>
                  <a:close/>
                </a:path>
              </a:pathLst>
            </a:custGeom>
            <a:ln w="381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84517" y="4942289"/>
            <a:ext cx="2498090" cy="17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  <a:hlinkClick r:id="rId5"/>
              </a:rPr>
              <a:t>www.biolabs.io</a:t>
            </a:r>
            <a:r>
              <a:rPr sz="9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6531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9649" y="412551"/>
            <a:ext cx="356152" cy="4375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5"/>
              </a:spcBef>
            </a:pPr>
            <a:r>
              <a:rPr dirty="0"/>
              <a:t>Safety</a:t>
            </a:r>
            <a:r>
              <a:rPr spc="-75" dirty="0"/>
              <a:t> </a:t>
            </a:r>
            <a:r>
              <a:rPr dirty="0"/>
              <a:t>Specs</a:t>
            </a:r>
            <a:r>
              <a:rPr spc="-30" dirty="0"/>
              <a:t> </a:t>
            </a:r>
            <a:r>
              <a:rPr spc="-10" dirty="0"/>
              <a:t>Locations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8175" y="1438275"/>
            <a:ext cx="3733800" cy="2895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24095" y="1511046"/>
            <a:ext cx="125451" cy="1333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987925" y="1444053"/>
            <a:ext cx="3347085" cy="26765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ct val="89700"/>
              </a:lnSpc>
              <a:spcBef>
                <a:spcPts val="285"/>
              </a:spcBef>
            </a:pPr>
            <a:r>
              <a:rPr sz="1500" dirty="0">
                <a:solidFill>
                  <a:srgbClr val="4E5869"/>
                </a:solidFill>
                <a:latin typeface="Trebuchet MS"/>
                <a:cs typeface="Trebuchet MS"/>
              </a:rPr>
              <a:t>There</a:t>
            </a:r>
            <a:r>
              <a:rPr sz="1500" spc="-3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E5869"/>
                </a:solidFill>
                <a:latin typeface="Trebuchet MS"/>
                <a:cs typeface="Trebuchet MS"/>
              </a:rPr>
              <a:t>are</a:t>
            </a:r>
            <a:r>
              <a:rPr sz="1500" spc="6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E5869"/>
                </a:solidFill>
                <a:latin typeface="Trebuchet MS"/>
                <a:cs typeface="Trebuchet MS"/>
              </a:rPr>
              <a:t>several safety</a:t>
            </a:r>
            <a:r>
              <a:rPr sz="1500" spc="6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spc="70" dirty="0">
                <a:solidFill>
                  <a:srgbClr val="4E5869"/>
                </a:solidFill>
                <a:latin typeface="Trebuchet MS"/>
                <a:cs typeface="Trebuchet MS"/>
              </a:rPr>
              <a:t>maps</a:t>
            </a:r>
            <a:r>
              <a:rPr sz="1500" spc="5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E5869"/>
                </a:solidFill>
                <a:latin typeface="Trebuchet MS"/>
                <a:cs typeface="Trebuchet MS"/>
              </a:rPr>
              <a:t>posted </a:t>
            </a:r>
            <a:r>
              <a:rPr sz="1500" spc="50" dirty="0">
                <a:solidFill>
                  <a:srgbClr val="4E5869"/>
                </a:solidFill>
                <a:latin typeface="Trebuchet MS"/>
                <a:cs typeface="Trebuchet MS"/>
              </a:rPr>
              <a:t>across</a:t>
            </a:r>
            <a:r>
              <a:rPr sz="1500" spc="-2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E5869"/>
                </a:solidFill>
                <a:latin typeface="Trebuchet MS"/>
                <a:cs typeface="Trebuchet MS"/>
              </a:rPr>
              <a:t>the</a:t>
            </a:r>
            <a:r>
              <a:rPr sz="1500" spc="-11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E5869"/>
                </a:solidFill>
                <a:latin typeface="Trebuchet MS"/>
                <a:cs typeface="Trebuchet MS"/>
              </a:rPr>
              <a:t>site</a:t>
            </a:r>
            <a:r>
              <a:rPr sz="1500" spc="-3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E5869"/>
                </a:solidFill>
                <a:latin typeface="Trebuchet MS"/>
                <a:cs typeface="Trebuchet MS"/>
              </a:rPr>
              <a:t>with</a:t>
            </a:r>
            <a:r>
              <a:rPr sz="1500" spc="-2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E5869"/>
                </a:solidFill>
                <a:latin typeface="Trebuchet MS"/>
                <a:cs typeface="Trebuchet MS"/>
              </a:rPr>
              <a:t>locations</a:t>
            </a:r>
            <a:r>
              <a:rPr sz="1500" spc="-25" dirty="0">
                <a:solidFill>
                  <a:srgbClr val="4E5869"/>
                </a:solidFill>
                <a:latin typeface="Trebuchet MS"/>
                <a:cs typeface="Trebuchet MS"/>
              </a:rPr>
              <a:t> for</a:t>
            </a:r>
            <a:r>
              <a:rPr sz="1500" spc="-5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spc="-25" dirty="0">
                <a:solidFill>
                  <a:srgbClr val="4E5869"/>
                </a:solidFill>
                <a:latin typeface="Trebuchet MS"/>
                <a:cs typeface="Trebuchet MS"/>
              </a:rPr>
              <a:t>the </a:t>
            </a:r>
            <a:r>
              <a:rPr sz="1500" spc="-10" dirty="0">
                <a:solidFill>
                  <a:srgbClr val="4E5869"/>
                </a:solidFill>
                <a:latin typeface="Trebuchet MS"/>
                <a:cs typeface="Trebuchet MS"/>
              </a:rPr>
              <a:t>following</a:t>
            </a:r>
            <a:endParaRPr sz="1500">
              <a:latin typeface="Trebuchet MS"/>
              <a:cs typeface="Trebuchet MS"/>
            </a:endParaRPr>
          </a:p>
          <a:p>
            <a:pPr marL="356235" indent="-172085">
              <a:lnSpc>
                <a:spcPct val="100000"/>
              </a:lnSpc>
              <a:spcBef>
                <a:spcPts val="305"/>
              </a:spcBef>
              <a:buClr>
                <a:srgbClr val="0D9692"/>
              </a:buClr>
              <a:buFont typeface="Arial"/>
              <a:buChar char="•"/>
              <a:tabLst>
                <a:tab pos="356235" algn="l"/>
              </a:tabLst>
            </a:pPr>
            <a:r>
              <a:rPr sz="1200" dirty="0">
                <a:solidFill>
                  <a:srgbClr val="00AF50"/>
                </a:solidFill>
                <a:latin typeface="Trebuchet MS"/>
                <a:cs typeface="Trebuchet MS"/>
              </a:rPr>
              <a:t>Safety</a:t>
            </a:r>
            <a:r>
              <a:rPr sz="1200" spc="5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00AF50"/>
                </a:solidFill>
                <a:latin typeface="Trebuchet MS"/>
                <a:cs typeface="Trebuchet MS"/>
              </a:rPr>
              <a:t>showers</a:t>
            </a:r>
            <a:r>
              <a:rPr sz="1200" spc="-4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0AF50"/>
                </a:solidFill>
                <a:latin typeface="Trebuchet MS"/>
                <a:cs typeface="Trebuchet MS"/>
              </a:rPr>
              <a:t>and</a:t>
            </a:r>
            <a:r>
              <a:rPr sz="1200" spc="2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00AF50"/>
                </a:solidFill>
                <a:latin typeface="Trebuchet MS"/>
                <a:cs typeface="Trebuchet MS"/>
              </a:rPr>
              <a:t>eyewash</a:t>
            </a:r>
            <a:r>
              <a:rPr sz="1200" spc="-1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00AF50"/>
                </a:solidFill>
                <a:latin typeface="Trebuchet MS"/>
                <a:cs typeface="Trebuchet MS"/>
              </a:rPr>
              <a:t>stations</a:t>
            </a:r>
            <a:endParaRPr sz="1200">
              <a:latin typeface="Trebuchet MS"/>
              <a:cs typeface="Trebuchet MS"/>
            </a:endParaRPr>
          </a:p>
          <a:p>
            <a:pPr marL="356235" indent="-172085">
              <a:lnSpc>
                <a:spcPct val="100000"/>
              </a:lnSpc>
              <a:spcBef>
                <a:spcPts val="240"/>
              </a:spcBef>
              <a:buClr>
                <a:srgbClr val="0D9692"/>
              </a:buClr>
              <a:buFont typeface="Arial"/>
              <a:buChar char="•"/>
              <a:tabLst>
                <a:tab pos="356235" algn="l"/>
              </a:tabLst>
            </a:pPr>
            <a:r>
              <a:rPr sz="1250" spc="45" dirty="0">
                <a:solidFill>
                  <a:srgbClr val="FF0000"/>
                </a:solidFill>
                <a:latin typeface="Trebuchet MS"/>
                <a:cs typeface="Trebuchet MS"/>
              </a:rPr>
              <a:t>Evacuation</a:t>
            </a:r>
            <a:r>
              <a:rPr sz="1250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250" spc="-20" dirty="0">
                <a:solidFill>
                  <a:srgbClr val="FF0000"/>
                </a:solidFill>
                <a:latin typeface="Trebuchet MS"/>
                <a:cs typeface="Trebuchet MS"/>
              </a:rPr>
              <a:t>exits</a:t>
            </a:r>
            <a:endParaRPr sz="1250">
              <a:latin typeface="Trebuchet MS"/>
              <a:cs typeface="Trebuchet MS"/>
            </a:endParaRPr>
          </a:p>
          <a:p>
            <a:pPr marL="356235" indent="-172085">
              <a:lnSpc>
                <a:spcPct val="100000"/>
              </a:lnSpc>
              <a:spcBef>
                <a:spcPts val="275"/>
              </a:spcBef>
              <a:buClr>
                <a:srgbClr val="0D9692"/>
              </a:buClr>
              <a:buFont typeface="Arial"/>
              <a:buChar char="•"/>
              <a:tabLst>
                <a:tab pos="356235" algn="l"/>
              </a:tabLst>
            </a:pPr>
            <a:r>
              <a:rPr sz="1200" dirty="0">
                <a:solidFill>
                  <a:srgbClr val="FF0000"/>
                </a:solidFill>
                <a:latin typeface="Trebuchet MS"/>
                <a:cs typeface="Trebuchet MS"/>
              </a:rPr>
              <a:t>Fire</a:t>
            </a:r>
            <a:r>
              <a:rPr sz="1200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FF0000"/>
                </a:solidFill>
                <a:latin typeface="Trebuchet MS"/>
                <a:cs typeface="Trebuchet MS"/>
              </a:rPr>
              <a:t>extinguishers,</a:t>
            </a:r>
            <a:r>
              <a:rPr sz="1200" spc="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FF0000"/>
                </a:solidFill>
                <a:latin typeface="Trebuchet MS"/>
                <a:cs typeface="Trebuchet MS"/>
              </a:rPr>
              <a:t>blankets,</a:t>
            </a:r>
            <a:r>
              <a:rPr sz="1200" spc="-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200" spc="-60" dirty="0">
                <a:solidFill>
                  <a:srgbClr val="FF0000"/>
                </a:solidFill>
                <a:latin typeface="Trebuchet MS"/>
                <a:cs typeface="Trebuchet MS"/>
              </a:rPr>
              <a:t>&amp;</a:t>
            </a:r>
            <a:r>
              <a:rPr sz="12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Trebuchet MS"/>
                <a:cs typeface="Trebuchet MS"/>
              </a:rPr>
              <a:t>alarms</a:t>
            </a:r>
            <a:endParaRPr sz="1200">
              <a:latin typeface="Trebuchet MS"/>
              <a:cs typeface="Trebuchet MS"/>
            </a:endParaRPr>
          </a:p>
          <a:p>
            <a:pPr marL="356235" indent="-172085">
              <a:lnSpc>
                <a:spcPct val="100000"/>
              </a:lnSpc>
              <a:spcBef>
                <a:spcPts val="290"/>
              </a:spcBef>
              <a:buClr>
                <a:srgbClr val="0D9692"/>
              </a:buClr>
              <a:buFont typeface="Arial"/>
              <a:buChar char="•"/>
              <a:tabLst>
                <a:tab pos="356235" algn="l"/>
              </a:tabLst>
            </a:pPr>
            <a:r>
              <a:rPr sz="1200" spc="85" dirty="0">
                <a:solidFill>
                  <a:srgbClr val="FF0000"/>
                </a:solidFill>
                <a:latin typeface="Trebuchet MS"/>
                <a:cs typeface="Trebuchet MS"/>
              </a:rPr>
              <a:t>AED</a:t>
            </a:r>
            <a:endParaRPr sz="1200">
              <a:latin typeface="Trebuchet MS"/>
              <a:cs typeface="Trebuchet MS"/>
            </a:endParaRPr>
          </a:p>
          <a:p>
            <a:pPr marL="356235" indent="-172085">
              <a:lnSpc>
                <a:spcPct val="100000"/>
              </a:lnSpc>
              <a:spcBef>
                <a:spcPts val="215"/>
              </a:spcBef>
              <a:buClr>
                <a:srgbClr val="0D9692"/>
              </a:buClr>
              <a:buFont typeface="Arial"/>
              <a:buChar char="•"/>
              <a:tabLst>
                <a:tab pos="356235" algn="l"/>
              </a:tabLst>
            </a:pPr>
            <a:r>
              <a:rPr sz="1200" spc="45" dirty="0">
                <a:solidFill>
                  <a:srgbClr val="FFC000"/>
                </a:solidFill>
                <a:latin typeface="Trebuchet MS"/>
                <a:cs typeface="Trebuchet MS"/>
              </a:rPr>
              <a:t>Hazardous</a:t>
            </a:r>
            <a:r>
              <a:rPr sz="1200" spc="-15" dirty="0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FFC000"/>
                </a:solidFill>
                <a:latin typeface="Trebuchet MS"/>
                <a:cs typeface="Trebuchet MS"/>
              </a:rPr>
              <a:t>chemical</a:t>
            </a:r>
            <a:r>
              <a:rPr sz="1200" spc="30" dirty="0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FC000"/>
                </a:solidFill>
                <a:latin typeface="Trebuchet MS"/>
                <a:cs typeface="Trebuchet MS"/>
              </a:rPr>
              <a:t>storage</a:t>
            </a:r>
            <a:endParaRPr sz="1200">
              <a:latin typeface="Trebuchet MS"/>
              <a:cs typeface="Trebuchet MS"/>
            </a:endParaRPr>
          </a:p>
          <a:p>
            <a:pPr marL="356235" indent="-172085">
              <a:lnSpc>
                <a:spcPct val="100000"/>
              </a:lnSpc>
              <a:spcBef>
                <a:spcPts val="285"/>
              </a:spcBef>
              <a:buClr>
                <a:srgbClr val="0D9692"/>
              </a:buClr>
              <a:buFont typeface="Arial"/>
              <a:buChar char="•"/>
              <a:tabLst>
                <a:tab pos="356235" algn="l"/>
              </a:tabLst>
            </a:pPr>
            <a:r>
              <a:rPr sz="1200" dirty="0">
                <a:solidFill>
                  <a:srgbClr val="FFC000"/>
                </a:solidFill>
                <a:latin typeface="Trebuchet MS"/>
                <a:cs typeface="Trebuchet MS"/>
              </a:rPr>
              <a:t>Spill</a:t>
            </a:r>
            <a:r>
              <a:rPr sz="1200" spc="30" dirty="0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FFC000"/>
                </a:solidFill>
                <a:latin typeface="Trebuchet MS"/>
                <a:cs typeface="Trebuchet MS"/>
              </a:rPr>
              <a:t>kits</a:t>
            </a:r>
            <a:endParaRPr sz="1200">
              <a:latin typeface="Trebuchet MS"/>
              <a:cs typeface="Trebuchet MS"/>
            </a:endParaRPr>
          </a:p>
          <a:p>
            <a:pPr marL="356235" indent="-172085">
              <a:lnSpc>
                <a:spcPct val="100000"/>
              </a:lnSpc>
              <a:spcBef>
                <a:spcPts val="290"/>
              </a:spcBef>
              <a:buClr>
                <a:srgbClr val="0D9692"/>
              </a:buClr>
              <a:buFont typeface="Arial"/>
              <a:buChar char="•"/>
              <a:tabLst>
                <a:tab pos="356235" algn="l"/>
              </a:tabLst>
            </a:pPr>
            <a:r>
              <a:rPr sz="1200" spc="-10" dirty="0">
                <a:solidFill>
                  <a:srgbClr val="4E5869"/>
                </a:solidFill>
                <a:latin typeface="Trebuchet MS"/>
                <a:cs typeface="Trebuchet MS"/>
              </a:rPr>
              <a:t>Drains</a:t>
            </a:r>
            <a:endParaRPr sz="1200">
              <a:latin typeface="Trebuchet MS"/>
              <a:cs typeface="Trebuchet MS"/>
            </a:endParaRPr>
          </a:p>
          <a:p>
            <a:pPr marL="12700" marR="175895">
              <a:lnSpc>
                <a:spcPts val="1500"/>
              </a:lnSpc>
              <a:spcBef>
                <a:spcPts val="815"/>
              </a:spcBef>
            </a:pPr>
            <a:r>
              <a:rPr sz="1400" dirty="0">
                <a:solidFill>
                  <a:srgbClr val="4E5869"/>
                </a:solidFill>
                <a:latin typeface="Trebuchet MS"/>
                <a:cs typeface="Trebuchet MS"/>
              </a:rPr>
              <a:t>The </a:t>
            </a:r>
            <a:r>
              <a:rPr sz="1400" spc="85" dirty="0">
                <a:solidFill>
                  <a:srgbClr val="4E5869"/>
                </a:solidFill>
                <a:latin typeface="Trebuchet MS"/>
                <a:cs typeface="Trebuchet MS"/>
              </a:rPr>
              <a:t>maps</a:t>
            </a:r>
            <a:r>
              <a:rPr sz="1400" spc="-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4E5869"/>
                </a:solidFill>
                <a:latin typeface="Trebuchet MS"/>
                <a:cs typeface="Trebuchet MS"/>
              </a:rPr>
              <a:t>will</a:t>
            </a:r>
            <a:r>
              <a:rPr sz="1400" dirty="0">
                <a:solidFill>
                  <a:srgbClr val="4E5869"/>
                </a:solidFill>
                <a:latin typeface="Trebuchet MS"/>
                <a:cs typeface="Trebuchet MS"/>
              </a:rPr>
              <a:t> have a</a:t>
            </a:r>
            <a:r>
              <a:rPr sz="1400" spc="-1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4E5869"/>
                </a:solidFill>
                <a:latin typeface="Trebuchet MS"/>
                <a:cs typeface="Trebuchet MS"/>
              </a:rPr>
              <a:t>star</a:t>
            </a:r>
            <a:r>
              <a:rPr sz="1400" spc="-4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4E5869"/>
                </a:solidFill>
                <a:latin typeface="Trebuchet MS"/>
                <a:cs typeface="Trebuchet MS"/>
              </a:rPr>
              <a:t>that</a:t>
            </a:r>
            <a:r>
              <a:rPr sz="1400" spc="-2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4E5869"/>
                </a:solidFill>
                <a:latin typeface="Trebuchet MS"/>
                <a:cs typeface="Trebuchet MS"/>
              </a:rPr>
              <a:t>indicate </a:t>
            </a:r>
            <a:r>
              <a:rPr sz="1400" dirty="0">
                <a:solidFill>
                  <a:srgbClr val="4E5869"/>
                </a:solidFill>
                <a:latin typeface="Trebuchet MS"/>
                <a:cs typeface="Trebuchet MS"/>
              </a:rPr>
              <a:t>where</a:t>
            </a:r>
            <a:r>
              <a:rPr sz="1400" spc="-3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400" spc="95" dirty="0">
                <a:solidFill>
                  <a:srgbClr val="4E5869"/>
                </a:solidFill>
                <a:latin typeface="Trebuchet MS"/>
                <a:cs typeface="Trebuchet MS"/>
              </a:rPr>
              <a:t>you</a:t>
            </a:r>
            <a:r>
              <a:rPr sz="1400" spc="6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4E5869"/>
                </a:solidFill>
                <a:latin typeface="Trebuchet MS"/>
                <a:cs typeface="Trebuchet MS"/>
              </a:rPr>
              <a:t>are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24095" y="3749421"/>
            <a:ext cx="108724" cy="12382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84517" y="4838457"/>
            <a:ext cx="2190115" cy="173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biolabs.io</a:t>
            </a:r>
            <a:r>
              <a:rPr sz="95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reserved.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8355965" y="4946619"/>
            <a:ext cx="223520" cy="2771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4517" y="417449"/>
            <a:ext cx="4196080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Access</a:t>
            </a:r>
            <a:r>
              <a:rPr spc="-50" dirty="0"/>
              <a:t> </a:t>
            </a:r>
            <a:r>
              <a:rPr dirty="0"/>
              <a:t>to</a:t>
            </a:r>
            <a:r>
              <a:rPr spc="-50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spc="-10" dirty="0"/>
              <a:t>Campus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6900" y="1357058"/>
            <a:ext cx="3491229" cy="2472472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82880" indent="-17018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82880" algn="l"/>
              </a:tabLst>
            </a:pPr>
            <a:r>
              <a:rPr sz="1500" b="1" dirty="0">
                <a:solidFill>
                  <a:srgbClr val="4E5869"/>
                </a:solidFill>
                <a:latin typeface="Century Gothic"/>
                <a:cs typeface="Century Gothic"/>
              </a:rPr>
              <a:t>Holiday</a:t>
            </a:r>
            <a:r>
              <a:rPr sz="1500" b="1" spc="-4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4E5869"/>
                </a:solidFill>
                <a:latin typeface="Century Gothic"/>
                <a:cs typeface="Century Gothic"/>
              </a:rPr>
              <a:t>or</a:t>
            </a:r>
            <a:r>
              <a:rPr sz="1500" b="1" spc="-2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4E5869"/>
                </a:solidFill>
                <a:latin typeface="Century Gothic"/>
                <a:cs typeface="Century Gothic"/>
              </a:rPr>
              <a:t>After</a:t>
            </a:r>
            <a:r>
              <a:rPr sz="1500" b="1" spc="-3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4E5869"/>
                </a:solidFill>
                <a:latin typeface="Century Gothic"/>
                <a:cs typeface="Century Gothic"/>
              </a:rPr>
              <a:t>Hours</a:t>
            </a:r>
            <a:r>
              <a:rPr sz="1500" b="1" spc="-5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b="1" spc="-10" dirty="0">
                <a:solidFill>
                  <a:srgbClr val="4E5869"/>
                </a:solidFill>
                <a:latin typeface="Century Gothic"/>
                <a:cs typeface="Century Gothic"/>
              </a:rPr>
              <a:t>Access</a:t>
            </a:r>
            <a:endParaRPr sz="1500" dirty="0">
              <a:latin typeface="Century Gothic"/>
              <a:cs typeface="Century Gothic"/>
            </a:endParaRPr>
          </a:p>
          <a:p>
            <a:pPr marL="527050" marR="5080" lvl="1" indent="-171450">
              <a:lnSpc>
                <a:spcPct val="100000"/>
              </a:lnSpc>
              <a:spcBef>
                <a:spcPts val="380"/>
              </a:spcBef>
              <a:buFont typeface="Courier New"/>
              <a:buChar char="o"/>
              <a:tabLst>
                <a:tab pos="527050" algn="l"/>
              </a:tabLst>
            </a:pP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If</a:t>
            </a:r>
            <a:r>
              <a:rPr sz="1500" spc="-6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you</a:t>
            </a:r>
            <a:r>
              <a:rPr sz="1500" spc="2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will</a:t>
            </a:r>
            <a:r>
              <a:rPr sz="1500" spc="-3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need</a:t>
            </a:r>
            <a:r>
              <a:rPr sz="1500" spc="-1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access</a:t>
            </a:r>
            <a:r>
              <a:rPr sz="1500" spc="-2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to</a:t>
            </a:r>
            <a:r>
              <a:rPr sz="1500" spc="2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25" dirty="0">
                <a:solidFill>
                  <a:srgbClr val="4E5869"/>
                </a:solidFill>
                <a:latin typeface="Century Gothic"/>
                <a:cs typeface="Century Gothic"/>
              </a:rPr>
              <a:t>the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campus</a:t>
            </a:r>
            <a:r>
              <a:rPr sz="1500" spc="1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after</a:t>
            </a:r>
            <a:r>
              <a:rPr sz="1500" spc="-5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hours</a:t>
            </a:r>
            <a:r>
              <a:rPr sz="15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on</a:t>
            </a:r>
            <a:r>
              <a:rPr sz="1500" spc="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25" dirty="0">
                <a:solidFill>
                  <a:srgbClr val="4E5869"/>
                </a:solidFill>
                <a:latin typeface="Century Gothic"/>
                <a:cs typeface="Century Gothic"/>
              </a:rPr>
              <a:t>the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weekends</a:t>
            </a:r>
            <a:r>
              <a:rPr sz="15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or</a:t>
            </a:r>
            <a:r>
              <a:rPr sz="1500" spc="1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holidays,</a:t>
            </a:r>
            <a:r>
              <a:rPr sz="1500" spc="-2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please</a:t>
            </a:r>
            <a:r>
              <a:rPr sz="1500" spc="-5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20" dirty="0">
                <a:solidFill>
                  <a:srgbClr val="4E5869"/>
                </a:solidFill>
                <a:latin typeface="Century Gothic"/>
                <a:cs typeface="Century Gothic"/>
              </a:rPr>
              <a:t>fill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out</a:t>
            </a:r>
            <a:r>
              <a:rPr sz="1500" spc="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the</a:t>
            </a:r>
            <a:r>
              <a:rPr sz="1500" spc="-6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application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form</a:t>
            </a:r>
            <a:r>
              <a:rPr sz="15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to</a:t>
            </a:r>
            <a:r>
              <a:rPr sz="1500" spc="-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25" dirty="0">
                <a:solidFill>
                  <a:srgbClr val="4E5869"/>
                </a:solidFill>
                <a:latin typeface="Century Gothic"/>
                <a:cs typeface="Century Gothic"/>
              </a:rPr>
              <a:t>the 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right.</a:t>
            </a:r>
            <a:endParaRPr sz="1500" dirty="0">
              <a:latin typeface="Century Gothic"/>
              <a:cs typeface="Century Gothic"/>
            </a:endParaRPr>
          </a:p>
          <a:p>
            <a:pPr marL="527050" marR="290195" lvl="1" indent="-171450">
              <a:lnSpc>
                <a:spcPct val="100000"/>
              </a:lnSpc>
              <a:spcBef>
                <a:spcPts val="390"/>
              </a:spcBef>
              <a:buFont typeface="Courier New"/>
              <a:buChar char="o"/>
              <a:tabLst>
                <a:tab pos="527050" algn="l"/>
              </a:tabLst>
            </a:pP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Email</a:t>
            </a:r>
            <a:r>
              <a:rPr sz="1500" spc="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the</a:t>
            </a:r>
            <a:r>
              <a:rPr sz="1500" spc="-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completed</a:t>
            </a:r>
            <a:r>
              <a:rPr sz="1500" spc="-3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form</a:t>
            </a:r>
            <a:r>
              <a:rPr sz="1500" spc="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25" dirty="0">
                <a:solidFill>
                  <a:srgbClr val="4E5869"/>
                </a:solidFill>
                <a:latin typeface="Century Gothic"/>
                <a:cs typeface="Century Gothic"/>
              </a:rPr>
              <a:t>to </a:t>
            </a:r>
            <a:r>
              <a:rPr sz="1500" u="sng" dirty="0">
                <a:solidFill>
                  <a:srgbClr val="0D9692"/>
                </a:solidFill>
                <a:uFill>
                  <a:solidFill>
                    <a:srgbClr val="0D9692"/>
                  </a:solidFill>
                </a:uFill>
                <a:latin typeface="Century Gothic"/>
                <a:cs typeface="Century Gothic"/>
                <a:hlinkClick r:id="rId2"/>
              </a:rPr>
              <a:t>lstermer@jsmall.com</a:t>
            </a:r>
            <a:r>
              <a:rPr sz="1500" u="none" spc="-95" dirty="0">
                <a:solidFill>
                  <a:srgbClr val="0D9692"/>
                </a:solidFill>
                <a:latin typeface="Century Gothic"/>
                <a:cs typeface="Century Gothic"/>
              </a:rPr>
              <a:t> </a:t>
            </a:r>
            <a:r>
              <a:rPr sz="1500" u="none" spc="-25" dirty="0">
                <a:solidFill>
                  <a:srgbClr val="4E5869"/>
                </a:solidFill>
                <a:latin typeface="Century Gothic"/>
                <a:cs typeface="Century Gothic"/>
              </a:rPr>
              <a:t>and </a:t>
            </a:r>
            <a:r>
              <a:rPr lang="en-US" sz="1500" u="none" spc="-10" dirty="0">
                <a:solidFill>
                  <a:srgbClr val="4E5869"/>
                </a:solidFill>
                <a:latin typeface="Century Gothic"/>
                <a:cs typeface="Century Gothic"/>
                <a:hlinkClick r:id="rId3"/>
              </a:rPr>
              <a:t>pegasussecurity@mail.iidon.net</a:t>
            </a:r>
            <a:r>
              <a:rPr lang="en-US" sz="1500" u="none" spc="-10" dirty="0">
                <a:solidFill>
                  <a:srgbClr val="4E5869"/>
                </a:solidFill>
                <a:latin typeface="Century Gothic"/>
                <a:cs typeface="Century Gothic"/>
              </a:rPr>
              <a:t>.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904715" y="2648826"/>
          <a:ext cx="3117215" cy="1602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8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1980"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500" spc="-10" dirty="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State:</a:t>
                      </a:r>
                      <a:endParaRPr sz="500">
                        <a:latin typeface="Calibri"/>
                        <a:cs typeface="Calibri"/>
                      </a:endParaRPr>
                    </a:p>
                    <a:p>
                      <a:pPr marL="200660" marR="135255">
                        <a:lnSpc>
                          <a:spcPts val="1270"/>
                        </a:lnSpc>
                        <a:spcBef>
                          <a:spcPts val="145"/>
                        </a:spcBef>
                      </a:pPr>
                      <a:r>
                        <a:rPr sz="500" spc="-10" dirty="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Make:</a:t>
                      </a:r>
                      <a:r>
                        <a:rPr sz="500" spc="500" dirty="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500" spc="-10" dirty="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Model:</a:t>
                      </a:r>
                      <a:r>
                        <a:rPr sz="500" spc="500" dirty="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500" spc="-10" dirty="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Color: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tabLst>
                          <a:tab pos="758190" algn="l"/>
                        </a:tabLst>
                      </a:pPr>
                      <a:r>
                        <a:rPr sz="500" u="sng" dirty="0">
                          <a:solidFill>
                            <a:srgbClr val="221F1F"/>
                          </a:solidFill>
                          <a:uFill>
                            <a:solidFill>
                              <a:srgbClr val="211E1F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endParaRPr sz="5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  <a:tabLst>
                          <a:tab pos="758190" algn="l"/>
                        </a:tabLst>
                      </a:pPr>
                      <a:r>
                        <a:rPr sz="500" u="sng" dirty="0">
                          <a:solidFill>
                            <a:srgbClr val="221F1F"/>
                          </a:solidFill>
                          <a:uFill>
                            <a:solidFill>
                              <a:srgbClr val="211E1F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endParaRPr sz="5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758190" algn="l"/>
                        </a:tabLst>
                      </a:pPr>
                      <a:r>
                        <a:rPr sz="500" u="sng" dirty="0">
                          <a:solidFill>
                            <a:srgbClr val="221F1F"/>
                          </a:solidFill>
                          <a:uFill>
                            <a:solidFill>
                              <a:srgbClr val="211E1F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endParaRPr sz="5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758190" algn="l"/>
                        </a:tabLst>
                      </a:pPr>
                      <a:r>
                        <a:rPr sz="500" u="sng" dirty="0">
                          <a:solidFill>
                            <a:srgbClr val="221F1F"/>
                          </a:solidFill>
                          <a:uFill>
                            <a:solidFill>
                              <a:srgbClr val="211E1F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sz="500" spc="-10" dirty="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State:</a:t>
                      </a:r>
                      <a:endParaRPr sz="500">
                        <a:latin typeface="Calibri"/>
                        <a:cs typeface="Calibri"/>
                      </a:endParaRPr>
                    </a:p>
                    <a:p>
                      <a:pPr marL="213995" marR="97790">
                        <a:lnSpc>
                          <a:spcPts val="1270"/>
                        </a:lnSpc>
                        <a:spcBef>
                          <a:spcPts val="145"/>
                        </a:spcBef>
                      </a:pPr>
                      <a:r>
                        <a:rPr sz="500" spc="-10" dirty="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Make:</a:t>
                      </a:r>
                      <a:r>
                        <a:rPr sz="500" spc="500" dirty="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500" spc="-10" dirty="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Model:</a:t>
                      </a:r>
                      <a:r>
                        <a:rPr sz="500" spc="500" dirty="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500" spc="-10" dirty="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Color: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tabLst>
                          <a:tab pos="814069" algn="l"/>
                        </a:tabLst>
                      </a:pPr>
                      <a:r>
                        <a:rPr sz="500" u="sng" dirty="0">
                          <a:solidFill>
                            <a:srgbClr val="221F1F"/>
                          </a:solidFill>
                          <a:uFill>
                            <a:solidFill>
                              <a:srgbClr val="211E1F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endParaRPr sz="5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  <a:tabLst>
                          <a:tab pos="814069" algn="l"/>
                        </a:tabLst>
                      </a:pPr>
                      <a:r>
                        <a:rPr sz="500" u="sng" dirty="0">
                          <a:solidFill>
                            <a:srgbClr val="221F1F"/>
                          </a:solidFill>
                          <a:uFill>
                            <a:solidFill>
                              <a:srgbClr val="211E1F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endParaRPr sz="5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814069" algn="l"/>
                        </a:tabLst>
                      </a:pPr>
                      <a:r>
                        <a:rPr sz="500" u="sng" dirty="0">
                          <a:solidFill>
                            <a:srgbClr val="221F1F"/>
                          </a:solidFill>
                          <a:uFill>
                            <a:solidFill>
                              <a:srgbClr val="211E1F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endParaRPr sz="5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814069" algn="l"/>
                        </a:tabLst>
                      </a:pPr>
                      <a:r>
                        <a:rPr sz="500" u="sng" dirty="0">
                          <a:solidFill>
                            <a:srgbClr val="221F1F"/>
                          </a:solidFill>
                          <a:uFill>
                            <a:solidFill>
                              <a:srgbClr val="211E1F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500" spc="-10" dirty="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Year: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758190" algn="l"/>
                        </a:tabLst>
                      </a:pPr>
                      <a:r>
                        <a:rPr sz="500" u="sng" dirty="0">
                          <a:solidFill>
                            <a:srgbClr val="221F1F"/>
                          </a:solidFill>
                          <a:uFill>
                            <a:solidFill>
                              <a:srgbClr val="211E1F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500" spc="-10" dirty="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Year: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814069" algn="l"/>
                        </a:tabLst>
                      </a:pPr>
                      <a:r>
                        <a:rPr sz="500" u="sng" dirty="0">
                          <a:solidFill>
                            <a:srgbClr val="221F1F"/>
                          </a:solidFill>
                          <a:uFill>
                            <a:solidFill>
                              <a:srgbClr val="211E1F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T="393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500" dirty="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Office</a:t>
                      </a:r>
                      <a:r>
                        <a:rPr sz="500" spc="45" dirty="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500" dirty="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Use</a:t>
                      </a:r>
                      <a:r>
                        <a:rPr sz="500" spc="45" dirty="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500" spc="-20" dirty="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Only: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solidFill>
                      <a:srgbClr val="D7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7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7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7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970">
                <a:tc gridSpan="4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40"/>
                        </a:spcBef>
                        <a:tabLst>
                          <a:tab pos="1451610" algn="l"/>
                          <a:tab pos="2557780" algn="l"/>
                        </a:tabLst>
                      </a:pPr>
                      <a:r>
                        <a:rPr sz="500" dirty="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Access</a:t>
                      </a:r>
                      <a:r>
                        <a:rPr sz="500" spc="30" dirty="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500" dirty="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Card</a:t>
                      </a:r>
                      <a:r>
                        <a:rPr sz="500" spc="30" dirty="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500" spc="-10" dirty="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500" u="sng" dirty="0">
                          <a:solidFill>
                            <a:srgbClr val="221F1F"/>
                          </a:solidFill>
                          <a:uFill>
                            <a:solidFill>
                              <a:srgbClr val="211E1F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r>
                        <a:rPr sz="500" u="none" dirty="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Date</a:t>
                      </a:r>
                      <a:r>
                        <a:rPr sz="500" u="none" spc="-30" dirty="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500" u="none" dirty="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Issued</a:t>
                      </a:r>
                      <a:r>
                        <a:rPr sz="500" u="none" spc="5" dirty="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500" u="sng" dirty="0">
                          <a:solidFill>
                            <a:srgbClr val="221F1F"/>
                          </a:solidFill>
                          <a:uFill>
                            <a:solidFill>
                              <a:srgbClr val="211E1F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endParaRPr sz="5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500" spc="-25" dirty="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New</a:t>
                      </a:r>
                      <a:endParaRPr sz="50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500" dirty="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Replacement</a:t>
                      </a:r>
                      <a:r>
                        <a:rPr sz="500" spc="495" dirty="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500" spc="-10" dirty="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Cancel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solidFill>
                      <a:srgbClr val="D7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095935" y="4005043"/>
            <a:ext cx="187960" cy="4445"/>
          </a:xfrm>
          <a:custGeom>
            <a:avLst/>
            <a:gdLst/>
            <a:ahLst/>
            <a:cxnLst/>
            <a:rect l="l" t="t" r="r" b="b"/>
            <a:pathLst>
              <a:path w="187960" h="4445">
                <a:moveTo>
                  <a:pt x="187896" y="0"/>
                </a:moveTo>
                <a:lnTo>
                  <a:pt x="0" y="0"/>
                </a:lnTo>
                <a:lnTo>
                  <a:pt x="0" y="4381"/>
                </a:lnTo>
                <a:lnTo>
                  <a:pt x="187896" y="4381"/>
                </a:lnTo>
                <a:lnTo>
                  <a:pt x="187896" y="0"/>
                </a:lnTo>
                <a:close/>
              </a:path>
            </a:pathLst>
          </a:custGeom>
          <a:solidFill>
            <a:srgbClr val="211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14514" y="4086832"/>
            <a:ext cx="46990" cy="4445"/>
          </a:xfrm>
          <a:custGeom>
            <a:avLst/>
            <a:gdLst/>
            <a:ahLst/>
            <a:cxnLst/>
            <a:rect l="l" t="t" r="r" b="b"/>
            <a:pathLst>
              <a:path w="46989" h="4445">
                <a:moveTo>
                  <a:pt x="46754" y="0"/>
                </a:moveTo>
                <a:lnTo>
                  <a:pt x="0" y="0"/>
                </a:lnTo>
                <a:lnTo>
                  <a:pt x="0" y="4381"/>
                </a:lnTo>
                <a:lnTo>
                  <a:pt x="46754" y="4381"/>
                </a:lnTo>
                <a:lnTo>
                  <a:pt x="46754" y="0"/>
                </a:lnTo>
                <a:close/>
              </a:path>
            </a:pathLst>
          </a:custGeom>
          <a:solidFill>
            <a:srgbClr val="211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55670" y="4168621"/>
            <a:ext cx="405765" cy="4445"/>
          </a:xfrm>
          <a:custGeom>
            <a:avLst/>
            <a:gdLst/>
            <a:ahLst/>
            <a:cxnLst/>
            <a:rect l="l" t="t" r="r" b="b"/>
            <a:pathLst>
              <a:path w="405764" h="4445">
                <a:moveTo>
                  <a:pt x="405598" y="0"/>
                </a:moveTo>
                <a:lnTo>
                  <a:pt x="0" y="0"/>
                </a:lnTo>
                <a:lnTo>
                  <a:pt x="0" y="4381"/>
                </a:lnTo>
                <a:lnTo>
                  <a:pt x="405598" y="4381"/>
                </a:lnTo>
                <a:lnTo>
                  <a:pt x="405598" y="0"/>
                </a:lnTo>
                <a:close/>
              </a:path>
            </a:pathLst>
          </a:custGeom>
          <a:solidFill>
            <a:srgbClr val="211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99727" y="793816"/>
            <a:ext cx="810260" cy="2463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065" marR="5080" algn="ctr">
              <a:lnSpc>
                <a:spcPct val="108600"/>
              </a:lnSpc>
              <a:spcBef>
                <a:spcPts val="80"/>
              </a:spcBef>
            </a:pPr>
            <a:r>
              <a:rPr sz="450" b="1" dirty="0">
                <a:solidFill>
                  <a:srgbClr val="1F3C7A"/>
                </a:solidFill>
                <a:latin typeface="Calibri"/>
                <a:cs typeface="Calibri"/>
              </a:rPr>
              <a:t>3000</a:t>
            </a:r>
            <a:r>
              <a:rPr sz="450" b="1" spc="60" dirty="0">
                <a:solidFill>
                  <a:srgbClr val="1F3C7A"/>
                </a:solidFill>
                <a:latin typeface="Calibri"/>
                <a:cs typeface="Calibri"/>
              </a:rPr>
              <a:t> </a:t>
            </a:r>
            <a:r>
              <a:rPr sz="450" b="1" dirty="0">
                <a:solidFill>
                  <a:srgbClr val="1F3C7A"/>
                </a:solidFill>
                <a:latin typeface="Calibri"/>
                <a:cs typeface="Calibri"/>
              </a:rPr>
              <a:t>Pegasus</a:t>
            </a:r>
            <a:r>
              <a:rPr sz="450" b="1" spc="70" dirty="0">
                <a:solidFill>
                  <a:srgbClr val="1F3C7A"/>
                </a:solidFill>
                <a:latin typeface="Calibri"/>
                <a:cs typeface="Calibri"/>
              </a:rPr>
              <a:t> </a:t>
            </a:r>
            <a:r>
              <a:rPr sz="450" b="1" dirty="0">
                <a:solidFill>
                  <a:srgbClr val="1F3C7A"/>
                </a:solidFill>
                <a:latin typeface="Calibri"/>
                <a:cs typeface="Calibri"/>
              </a:rPr>
              <a:t>Park</a:t>
            </a:r>
            <a:r>
              <a:rPr sz="450" b="1" spc="70" dirty="0">
                <a:solidFill>
                  <a:srgbClr val="1F3C7A"/>
                </a:solidFill>
                <a:latin typeface="Calibri"/>
                <a:cs typeface="Calibri"/>
              </a:rPr>
              <a:t> </a:t>
            </a:r>
            <a:r>
              <a:rPr sz="450" b="1" spc="-10" dirty="0">
                <a:solidFill>
                  <a:srgbClr val="1F3C7A"/>
                </a:solidFill>
                <a:latin typeface="Calibri"/>
                <a:cs typeface="Calibri"/>
              </a:rPr>
              <a:t>DriveDallas,</a:t>
            </a:r>
            <a:r>
              <a:rPr sz="450" b="1" spc="500" dirty="0">
                <a:solidFill>
                  <a:srgbClr val="1F3C7A"/>
                </a:solidFill>
                <a:latin typeface="Calibri"/>
                <a:cs typeface="Calibri"/>
              </a:rPr>
              <a:t> </a:t>
            </a:r>
            <a:r>
              <a:rPr sz="450" b="1" dirty="0">
                <a:solidFill>
                  <a:srgbClr val="1F3C7A"/>
                </a:solidFill>
                <a:latin typeface="Calibri"/>
                <a:cs typeface="Calibri"/>
              </a:rPr>
              <a:t>TX</a:t>
            </a:r>
            <a:r>
              <a:rPr sz="450" b="1" spc="25" dirty="0">
                <a:solidFill>
                  <a:srgbClr val="1F3C7A"/>
                </a:solidFill>
                <a:latin typeface="Calibri"/>
                <a:cs typeface="Calibri"/>
              </a:rPr>
              <a:t> </a:t>
            </a:r>
            <a:r>
              <a:rPr sz="450" b="1" spc="-10" dirty="0">
                <a:solidFill>
                  <a:srgbClr val="1F3C7A"/>
                </a:solidFill>
                <a:latin typeface="Calibri"/>
                <a:cs typeface="Calibri"/>
              </a:rPr>
              <a:t>75247</a:t>
            </a:r>
            <a:endParaRPr sz="4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450" b="1" dirty="0">
                <a:solidFill>
                  <a:srgbClr val="1F3C7A"/>
                </a:solidFill>
                <a:latin typeface="Calibri"/>
                <a:cs typeface="Calibri"/>
              </a:rPr>
              <a:t>Phone</a:t>
            </a:r>
            <a:r>
              <a:rPr sz="450" b="1" spc="180" dirty="0">
                <a:solidFill>
                  <a:srgbClr val="1F3C7A"/>
                </a:solidFill>
                <a:latin typeface="Calibri"/>
                <a:cs typeface="Calibri"/>
              </a:rPr>
              <a:t> </a:t>
            </a:r>
            <a:r>
              <a:rPr sz="450" b="1" dirty="0">
                <a:solidFill>
                  <a:srgbClr val="1F3C7A"/>
                </a:solidFill>
                <a:latin typeface="Calibri"/>
                <a:cs typeface="Calibri"/>
              </a:rPr>
              <a:t>214-785-</a:t>
            </a:r>
            <a:r>
              <a:rPr sz="450" b="1" spc="-20" dirty="0">
                <a:solidFill>
                  <a:srgbClr val="1F3C7A"/>
                </a:solidFill>
                <a:latin typeface="Calibri"/>
                <a:cs typeface="Calibri"/>
              </a:rPr>
              <a:t>0850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63095" y="1100525"/>
            <a:ext cx="2481580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50" b="1" spc="-10" dirty="0">
                <a:solidFill>
                  <a:srgbClr val="1F3C7A"/>
                </a:solidFill>
                <a:latin typeface="Cambria"/>
                <a:cs typeface="Cambria"/>
              </a:rPr>
              <a:t>Application</a:t>
            </a:r>
            <a:r>
              <a:rPr sz="1150" b="1" spc="-30" dirty="0">
                <a:solidFill>
                  <a:srgbClr val="1F3C7A"/>
                </a:solidFill>
                <a:latin typeface="Cambria"/>
                <a:cs typeface="Cambria"/>
              </a:rPr>
              <a:t> </a:t>
            </a:r>
            <a:r>
              <a:rPr sz="1150" b="1" dirty="0">
                <a:solidFill>
                  <a:srgbClr val="1F3C7A"/>
                </a:solidFill>
                <a:latin typeface="Cambria"/>
                <a:cs typeface="Cambria"/>
              </a:rPr>
              <a:t>For</a:t>
            </a:r>
            <a:r>
              <a:rPr sz="1150" b="1" spc="-35" dirty="0">
                <a:solidFill>
                  <a:srgbClr val="1F3C7A"/>
                </a:solidFill>
                <a:latin typeface="Cambria"/>
                <a:cs typeface="Cambria"/>
              </a:rPr>
              <a:t> </a:t>
            </a:r>
            <a:r>
              <a:rPr sz="1150" b="1" dirty="0">
                <a:solidFill>
                  <a:srgbClr val="1F3C7A"/>
                </a:solidFill>
                <a:latin typeface="Cambria"/>
                <a:cs typeface="Cambria"/>
              </a:rPr>
              <a:t>Building</a:t>
            </a:r>
            <a:r>
              <a:rPr sz="1150" b="1" spc="-20" dirty="0">
                <a:solidFill>
                  <a:srgbClr val="1F3C7A"/>
                </a:solidFill>
                <a:latin typeface="Cambria"/>
                <a:cs typeface="Cambria"/>
              </a:rPr>
              <a:t> </a:t>
            </a:r>
            <a:r>
              <a:rPr sz="1150" b="1" dirty="0">
                <a:solidFill>
                  <a:srgbClr val="1F3C7A"/>
                </a:solidFill>
                <a:latin typeface="Cambria"/>
                <a:cs typeface="Cambria"/>
              </a:rPr>
              <a:t>Access</a:t>
            </a:r>
            <a:r>
              <a:rPr sz="1150" b="1" spc="-30" dirty="0">
                <a:solidFill>
                  <a:srgbClr val="1F3C7A"/>
                </a:solidFill>
                <a:latin typeface="Cambria"/>
                <a:cs typeface="Cambria"/>
              </a:rPr>
              <a:t> </a:t>
            </a:r>
            <a:r>
              <a:rPr sz="1150" b="1" spc="-20" dirty="0">
                <a:solidFill>
                  <a:srgbClr val="1F3C7A"/>
                </a:solidFill>
                <a:latin typeface="Cambria"/>
                <a:cs typeface="Cambria"/>
              </a:rPr>
              <a:t>Card</a:t>
            </a:r>
            <a:endParaRPr sz="1150">
              <a:latin typeface="Cambria"/>
              <a:cs typeface="Cambria"/>
            </a:endParaRPr>
          </a:p>
          <a:p>
            <a:pPr marL="29209" marR="20320" algn="ctr">
              <a:lnSpc>
                <a:spcPct val="107500"/>
              </a:lnSpc>
              <a:spcBef>
                <a:spcPts val="505"/>
              </a:spcBef>
            </a:pP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Please</a:t>
            </a:r>
            <a:r>
              <a:rPr sz="500" spc="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complete</a:t>
            </a:r>
            <a:r>
              <a:rPr sz="500" spc="3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the</a:t>
            </a:r>
            <a:r>
              <a:rPr sz="500" spc="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following</a:t>
            </a:r>
            <a:r>
              <a:rPr sz="500" spc="3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form</a:t>
            </a:r>
            <a:r>
              <a:rPr sz="500" spc="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for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each</a:t>
            </a:r>
            <a:r>
              <a:rPr sz="500" spc="3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person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to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receive</a:t>
            </a:r>
            <a:r>
              <a:rPr sz="500" spc="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an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access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card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andreturn</a:t>
            </a:r>
            <a:r>
              <a:rPr sz="500" spc="6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25" dirty="0">
                <a:solidFill>
                  <a:srgbClr val="221F1F"/>
                </a:solidFill>
                <a:latin typeface="Calibri"/>
                <a:cs typeface="Calibri"/>
              </a:rPr>
              <a:t>to</a:t>
            </a:r>
            <a:r>
              <a:rPr sz="500" spc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  <a:hlinkClick r:id="rId2"/>
              </a:rPr>
              <a:t>lstermer@jsmall.com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91832" y="1600874"/>
            <a:ext cx="911225" cy="113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897890" algn="l"/>
              </a:tabLst>
            </a:pPr>
            <a:r>
              <a:rPr sz="550" dirty="0">
                <a:solidFill>
                  <a:srgbClr val="221F1F"/>
                </a:solidFill>
                <a:latin typeface="Calibri"/>
                <a:cs typeface="Calibri"/>
              </a:rPr>
              <a:t>Date:</a:t>
            </a:r>
            <a:r>
              <a:rPr sz="550" spc="-3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50" u="sng" dirty="0">
                <a:solidFill>
                  <a:srgbClr val="221F1F"/>
                </a:solidFill>
                <a:uFill>
                  <a:solidFill>
                    <a:srgbClr val="211E1F"/>
                  </a:solidFill>
                </a:uFill>
                <a:latin typeface="Calibri"/>
                <a:cs typeface="Calibri"/>
              </a:rPr>
              <a:t>	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91832" y="1867418"/>
            <a:ext cx="3076575" cy="2914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590040" algn="l"/>
                <a:tab pos="3062605" algn="l"/>
              </a:tabLst>
            </a:pPr>
            <a:r>
              <a:rPr sz="550" dirty="0">
                <a:solidFill>
                  <a:srgbClr val="221F1F"/>
                </a:solidFill>
                <a:latin typeface="Calibri"/>
                <a:cs typeface="Calibri"/>
              </a:rPr>
              <a:t>Employee</a:t>
            </a:r>
            <a:r>
              <a:rPr sz="550" spc="6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221F1F"/>
                </a:solidFill>
                <a:latin typeface="Calibri"/>
                <a:cs typeface="Calibri"/>
              </a:rPr>
              <a:t>Name:</a:t>
            </a:r>
            <a:r>
              <a:rPr sz="550" u="sng" dirty="0">
                <a:solidFill>
                  <a:srgbClr val="221F1F"/>
                </a:solidFill>
                <a:uFill>
                  <a:solidFill>
                    <a:srgbClr val="211E1F"/>
                  </a:solidFill>
                </a:uFill>
                <a:latin typeface="Calibri"/>
                <a:cs typeface="Calibri"/>
              </a:rPr>
              <a:t>	</a:t>
            </a:r>
            <a:r>
              <a:rPr sz="550" u="none" dirty="0">
                <a:solidFill>
                  <a:srgbClr val="221F1F"/>
                </a:solidFill>
                <a:latin typeface="Calibri"/>
                <a:cs typeface="Calibri"/>
              </a:rPr>
              <a:t>Phone</a:t>
            </a:r>
            <a:r>
              <a:rPr sz="550" u="none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50" u="none" dirty="0">
                <a:solidFill>
                  <a:srgbClr val="221F1F"/>
                </a:solidFill>
                <a:latin typeface="Calibri"/>
                <a:cs typeface="Calibri"/>
              </a:rPr>
              <a:t>Number:</a:t>
            </a:r>
            <a:r>
              <a:rPr sz="550" u="none" spc="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50" u="sng" dirty="0">
                <a:solidFill>
                  <a:srgbClr val="221F1F"/>
                </a:solidFill>
                <a:uFill>
                  <a:solidFill>
                    <a:srgbClr val="211E1F"/>
                  </a:solidFill>
                </a:uFill>
                <a:latin typeface="Calibri"/>
                <a:cs typeface="Calibri"/>
              </a:rPr>
              <a:t>	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590040" algn="l"/>
                <a:tab pos="3040380" algn="l"/>
              </a:tabLst>
            </a:pPr>
            <a:r>
              <a:rPr sz="550" spc="-10" dirty="0">
                <a:solidFill>
                  <a:srgbClr val="221F1F"/>
                </a:solidFill>
                <a:latin typeface="Calibri"/>
                <a:cs typeface="Calibri"/>
              </a:rPr>
              <a:t>Company:</a:t>
            </a:r>
            <a:r>
              <a:rPr sz="550" u="sng" dirty="0">
                <a:solidFill>
                  <a:srgbClr val="221F1F"/>
                </a:solidFill>
                <a:uFill>
                  <a:solidFill>
                    <a:srgbClr val="211E1F"/>
                  </a:solidFill>
                </a:uFill>
                <a:latin typeface="Calibri"/>
                <a:cs typeface="Calibri"/>
              </a:rPr>
              <a:t>	</a:t>
            </a:r>
            <a:r>
              <a:rPr sz="550" u="none" dirty="0">
                <a:solidFill>
                  <a:srgbClr val="221F1F"/>
                </a:solidFill>
                <a:latin typeface="Calibri"/>
                <a:cs typeface="Calibri"/>
              </a:rPr>
              <a:t>Suite:</a:t>
            </a:r>
            <a:r>
              <a:rPr sz="550" u="none" spc="-3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50" u="sng" dirty="0">
                <a:solidFill>
                  <a:srgbClr val="221F1F"/>
                </a:solidFill>
                <a:uFill>
                  <a:solidFill>
                    <a:srgbClr val="211E1F"/>
                  </a:solidFill>
                </a:uFill>
                <a:latin typeface="Calibri"/>
                <a:cs typeface="Calibri"/>
              </a:rPr>
              <a:t>	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92732" y="2305756"/>
            <a:ext cx="1122680" cy="2730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dirty="0">
                <a:solidFill>
                  <a:srgbClr val="1F3C7A"/>
                </a:solidFill>
                <a:latin typeface="Calibri"/>
                <a:cs typeface="Calibri"/>
              </a:rPr>
              <a:t>Primary</a:t>
            </a:r>
            <a:r>
              <a:rPr sz="550" spc="60" dirty="0">
                <a:solidFill>
                  <a:srgbClr val="1F3C7A"/>
                </a:solidFill>
                <a:latin typeface="Calibri"/>
                <a:cs typeface="Calibri"/>
              </a:rPr>
              <a:t> </a:t>
            </a:r>
            <a:r>
              <a:rPr sz="550" spc="-25" dirty="0">
                <a:solidFill>
                  <a:srgbClr val="1F3C7A"/>
                </a:solidFill>
                <a:latin typeface="Calibri"/>
                <a:cs typeface="Calibri"/>
              </a:rPr>
              <a:t>Car</a:t>
            </a: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  <a:tabLst>
                <a:tab pos="1109345" algn="l"/>
              </a:tabLst>
            </a:pP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License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#:</a:t>
            </a:r>
            <a:r>
              <a:rPr sz="500" spc="7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u="sng" dirty="0">
                <a:solidFill>
                  <a:srgbClr val="221F1F"/>
                </a:solidFill>
                <a:uFill>
                  <a:solidFill>
                    <a:srgbClr val="211E1F"/>
                  </a:solidFill>
                </a:uFill>
                <a:latin typeface="Calibri"/>
                <a:cs typeface="Calibri"/>
              </a:rPr>
              <a:t>	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18535" y="2305756"/>
            <a:ext cx="1139825" cy="2730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dirty="0">
                <a:solidFill>
                  <a:srgbClr val="1F3C7A"/>
                </a:solidFill>
                <a:latin typeface="Calibri"/>
                <a:cs typeface="Calibri"/>
              </a:rPr>
              <a:t>Secondary</a:t>
            </a:r>
            <a:r>
              <a:rPr sz="550" spc="350" dirty="0">
                <a:solidFill>
                  <a:srgbClr val="1F3C7A"/>
                </a:solidFill>
                <a:latin typeface="Calibri"/>
                <a:cs typeface="Calibri"/>
              </a:rPr>
              <a:t>  </a:t>
            </a:r>
            <a:r>
              <a:rPr sz="550" spc="-25" dirty="0">
                <a:solidFill>
                  <a:srgbClr val="1F3C7A"/>
                </a:solidFill>
                <a:latin typeface="Calibri"/>
                <a:cs typeface="Calibri"/>
              </a:rPr>
              <a:t>Car</a:t>
            </a: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  <a:tabLst>
                <a:tab pos="417830" algn="l"/>
                <a:tab pos="1126490" algn="l"/>
              </a:tabLst>
            </a:pP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License</a:t>
            </a:r>
            <a:r>
              <a:rPr sz="500" spc="7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25" dirty="0">
                <a:solidFill>
                  <a:srgbClr val="221F1F"/>
                </a:solidFill>
                <a:latin typeface="Calibri"/>
                <a:cs typeface="Calibri"/>
              </a:rPr>
              <a:t>#: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	</a:t>
            </a:r>
            <a:r>
              <a:rPr sz="500" u="sng" dirty="0">
                <a:solidFill>
                  <a:srgbClr val="221F1F"/>
                </a:solidFill>
                <a:uFill>
                  <a:solidFill>
                    <a:srgbClr val="211E1F"/>
                  </a:solidFill>
                </a:uFill>
                <a:latin typeface="Calibri"/>
                <a:cs typeface="Calibri"/>
              </a:rPr>
              <a:t>	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99222" y="4340676"/>
            <a:ext cx="3014345" cy="2692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065" marR="5080" indent="-1270" algn="ctr">
              <a:lnSpc>
                <a:spcPct val="106900"/>
              </a:lnSpc>
              <a:spcBef>
                <a:spcPts val="85"/>
              </a:spcBef>
            </a:pP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The</a:t>
            </a:r>
            <a:r>
              <a:rPr sz="500" spc="3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current</a:t>
            </a:r>
            <a:r>
              <a:rPr sz="500" spc="5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building</a:t>
            </a:r>
            <a:r>
              <a:rPr sz="500" spc="3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hours</a:t>
            </a:r>
            <a:r>
              <a:rPr sz="500" spc="3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are</a:t>
            </a:r>
            <a:r>
              <a:rPr sz="500" spc="3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7:00</a:t>
            </a:r>
            <a:r>
              <a:rPr sz="500" spc="4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AM</a:t>
            </a:r>
            <a:r>
              <a:rPr sz="500" spc="4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until</a:t>
            </a:r>
            <a:r>
              <a:rPr sz="500" spc="4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6:00</a:t>
            </a:r>
            <a:r>
              <a:rPr sz="500" spc="4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PM,</a:t>
            </a:r>
            <a:r>
              <a:rPr sz="500" spc="3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Monday</a:t>
            </a:r>
            <a:r>
              <a:rPr sz="500" spc="5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through</a:t>
            </a:r>
            <a:r>
              <a:rPr sz="500" spc="4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Friday</a:t>
            </a:r>
            <a:r>
              <a:rPr sz="500" spc="4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and</a:t>
            </a:r>
            <a:r>
              <a:rPr sz="500" spc="3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7:00AM</a:t>
            </a:r>
            <a:r>
              <a:rPr sz="500" spc="6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until</a:t>
            </a:r>
            <a:r>
              <a:rPr sz="500" spc="6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1:00</a:t>
            </a:r>
            <a:r>
              <a:rPr sz="500" spc="5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PM</a:t>
            </a:r>
            <a:r>
              <a:rPr sz="500" spc="5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25" dirty="0">
                <a:solidFill>
                  <a:srgbClr val="221F1F"/>
                </a:solidFill>
                <a:latin typeface="Calibri"/>
                <a:cs typeface="Calibri"/>
              </a:rPr>
              <a:t>on</a:t>
            </a:r>
            <a:r>
              <a:rPr sz="500" spc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Saturday.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If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your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card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is lost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or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damaged,</a:t>
            </a:r>
            <a:r>
              <a:rPr sz="500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notify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the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management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office</a:t>
            </a:r>
            <a:r>
              <a:rPr sz="500" spc="-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immediately</a:t>
            </a:r>
            <a:r>
              <a:rPr sz="500" spc="-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so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that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it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can</a:t>
            </a:r>
            <a:r>
              <a:rPr sz="500" spc="-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10" dirty="0">
                <a:solidFill>
                  <a:srgbClr val="221F1F"/>
                </a:solidFill>
                <a:latin typeface="Calibri"/>
                <a:cs typeface="Calibri"/>
              </a:rPr>
              <a:t>be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 removed</a:t>
            </a:r>
            <a:r>
              <a:rPr sz="500" spc="50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from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the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system</a:t>
            </a:r>
            <a:r>
              <a:rPr sz="500" spc="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and</a:t>
            </a:r>
            <a:r>
              <a:rPr sz="500" spc="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sz="500" spc="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new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one</a:t>
            </a:r>
            <a:r>
              <a:rPr sz="500" spc="3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issued.</a:t>
            </a:r>
            <a:r>
              <a:rPr sz="500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The</a:t>
            </a:r>
            <a:r>
              <a:rPr sz="500" spc="4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replacement</a:t>
            </a:r>
            <a:r>
              <a:rPr sz="500" spc="6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fee</a:t>
            </a:r>
            <a:r>
              <a:rPr sz="500" spc="5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221F1F"/>
                </a:solidFill>
                <a:latin typeface="Calibri"/>
                <a:cs typeface="Calibri"/>
              </a:rPr>
              <a:t>is</a:t>
            </a:r>
            <a:r>
              <a:rPr sz="500" spc="4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221F1F"/>
                </a:solidFill>
                <a:latin typeface="Calibri"/>
                <a:cs typeface="Calibri"/>
              </a:rPr>
              <a:t>$15.00.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348758" y="535408"/>
            <a:ext cx="643255" cy="233045"/>
            <a:chOff x="6348758" y="535408"/>
            <a:chExt cx="643255" cy="23304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48758" y="537538"/>
              <a:ext cx="74576" cy="10041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440983" y="537374"/>
              <a:ext cx="67945" cy="100330"/>
            </a:xfrm>
            <a:custGeom>
              <a:avLst/>
              <a:gdLst/>
              <a:ahLst/>
              <a:cxnLst/>
              <a:rect l="l" t="t" r="r" b="b"/>
              <a:pathLst>
                <a:path w="67945" h="100329">
                  <a:moveTo>
                    <a:pt x="67576" y="81267"/>
                  </a:moveTo>
                  <a:lnTo>
                    <a:pt x="22529" y="81267"/>
                  </a:lnTo>
                  <a:lnTo>
                    <a:pt x="22529" y="57137"/>
                  </a:lnTo>
                  <a:lnTo>
                    <a:pt x="61493" y="57137"/>
                  </a:lnTo>
                  <a:lnTo>
                    <a:pt x="61493" y="41910"/>
                  </a:lnTo>
                  <a:lnTo>
                    <a:pt x="22529" y="41910"/>
                  </a:lnTo>
                  <a:lnTo>
                    <a:pt x="22529" y="19050"/>
                  </a:lnTo>
                  <a:lnTo>
                    <a:pt x="66052" y="19050"/>
                  </a:lnTo>
                  <a:lnTo>
                    <a:pt x="66052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0" y="41910"/>
                  </a:lnTo>
                  <a:lnTo>
                    <a:pt x="0" y="57137"/>
                  </a:lnTo>
                  <a:lnTo>
                    <a:pt x="0" y="81267"/>
                  </a:lnTo>
                  <a:lnTo>
                    <a:pt x="0" y="100317"/>
                  </a:lnTo>
                  <a:lnTo>
                    <a:pt x="67576" y="100317"/>
                  </a:lnTo>
                  <a:lnTo>
                    <a:pt x="67576" y="81267"/>
                  </a:lnTo>
                  <a:close/>
                </a:path>
              </a:pathLst>
            </a:custGeom>
            <a:solidFill>
              <a:srgbClr val="1F3C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24393" y="535408"/>
              <a:ext cx="84012" cy="10436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23626" y="535408"/>
              <a:ext cx="180201" cy="10406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19800" y="535408"/>
              <a:ext cx="72141" cy="10406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21481" y="537538"/>
              <a:ext cx="83708" cy="10254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48758" y="667463"/>
              <a:ext cx="177157" cy="10041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40222" y="667463"/>
              <a:ext cx="82795" cy="10041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37019" y="667463"/>
              <a:ext cx="88274" cy="100410"/>
            </a:xfrm>
            <a:prstGeom prst="rect">
              <a:avLst/>
            </a:prstGeom>
          </p:spPr>
        </p:pic>
      </p:grpSp>
      <p:sp>
        <p:nvSpPr>
          <p:cNvPr id="25" name="object 25"/>
          <p:cNvSpPr/>
          <p:nvPr/>
        </p:nvSpPr>
        <p:spPr>
          <a:xfrm>
            <a:off x="5867207" y="537842"/>
            <a:ext cx="436245" cy="230504"/>
          </a:xfrm>
          <a:custGeom>
            <a:avLst/>
            <a:gdLst/>
            <a:ahLst/>
            <a:cxnLst/>
            <a:rect l="l" t="t" r="r" b="b"/>
            <a:pathLst>
              <a:path w="436245" h="230504">
                <a:moveTo>
                  <a:pt x="257516" y="115015"/>
                </a:moveTo>
                <a:lnTo>
                  <a:pt x="121757" y="115015"/>
                </a:lnTo>
                <a:lnTo>
                  <a:pt x="151588" y="143313"/>
                </a:lnTo>
                <a:lnTo>
                  <a:pt x="305915" y="143313"/>
                </a:lnTo>
                <a:lnTo>
                  <a:pt x="307741" y="144226"/>
                </a:lnTo>
                <a:lnTo>
                  <a:pt x="267561" y="174957"/>
                </a:lnTo>
                <a:lnTo>
                  <a:pt x="240166" y="192301"/>
                </a:lnTo>
                <a:lnTo>
                  <a:pt x="181418" y="230335"/>
                </a:lnTo>
                <a:lnTo>
                  <a:pt x="243514" y="230335"/>
                </a:lnTo>
                <a:lnTo>
                  <a:pt x="254473" y="219381"/>
                </a:lnTo>
                <a:lnTo>
                  <a:pt x="278824" y="193518"/>
                </a:lnTo>
                <a:lnTo>
                  <a:pt x="303784" y="163395"/>
                </a:lnTo>
                <a:lnTo>
                  <a:pt x="315960" y="140270"/>
                </a:lnTo>
                <a:lnTo>
                  <a:pt x="313636" y="127490"/>
                </a:lnTo>
                <a:lnTo>
                  <a:pt x="313525" y="126882"/>
                </a:lnTo>
                <a:lnTo>
                  <a:pt x="302871" y="118971"/>
                </a:lnTo>
                <a:lnTo>
                  <a:pt x="283999" y="115624"/>
                </a:lnTo>
                <a:lnTo>
                  <a:pt x="257516" y="115015"/>
                </a:lnTo>
                <a:close/>
              </a:path>
              <a:path w="436245" h="230504">
                <a:moveTo>
                  <a:pt x="266344" y="57507"/>
                </a:moveTo>
                <a:lnTo>
                  <a:pt x="60878" y="57507"/>
                </a:lnTo>
                <a:lnTo>
                  <a:pt x="95579" y="90065"/>
                </a:lnTo>
                <a:lnTo>
                  <a:pt x="323570" y="90065"/>
                </a:lnTo>
                <a:lnTo>
                  <a:pt x="347008" y="90369"/>
                </a:lnTo>
                <a:lnTo>
                  <a:pt x="364663" y="92499"/>
                </a:lnTo>
                <a:lnTo>
                  <a:pt x="374404" y="99497"/>
                </a:lnTo>
                <a:lnTo>
                  <a:pt x="375278" y="113190"/>
                </a:lnTo>
                <a:lnTo>
                  <a:pt x="375317" y="113798"/>
                </a:lnTo>
                <a:lnTo>
                  <a:pt x="370751" y="127490"/>
                </a:lnTo>
                <a:lnTo>
                  <a:pt x="360097" y="144226"/>
                </a:lnTo>
                <a:lnTo>
                  <a:pt x="334528" y="174957"/>
                </a:lnTo>
                <a:lnTo>
                  <a:pt x="286129" y="230335"/>
                </a:lnTo>
                <a:lnTo>
                  <a:pt x="341834" y="230335"/>
                </a:lnTo>
                <a:lnTo>
                  <a:pt x="362228" y="186824"/>
                </a:lnTo>
                <a:lnTo>
                  <a:pt x="376534" y="148485"/>
                </a:lnTo>
                <a:lnTo>
                  <a:pt x="383231" y="113190"/>
                </a:lnTo>
                <a:lnTo>
                  <a:pt x="381405" y="95846"/>
                </a:lnTo>
                <a:lnTo>
                  <a:pt x="347617" y="65114"/>
                </a:lnTo>
                <a:lnTo>
                  <a:pt x="299218" y="58116"/>
                </a:lnTo>
                <a:lnTo>
                  <a:pt x="266344" y="57507"/>
                </a:lnTo>
                <a:close/>
              </a:path>
              <a:path w="436245" h="230504">
                <a:moveTo>
                  <a:pt x="295566" y="0"/>
                </a:moveTo>
                <a:lnTo>
                  <a:pt x="0" y="0"/>
                </a:lnTo>
                <a:lnTo>
                  <a:pt x="34396" y="32557"/>
                </a:lnTo>
                <a:lnTo>
                  <a:pt x="342442" y="32557"/>
                </a:lnTo>
                <a:lnTo>
                  <a:pt x="367707" y="34991"/>
                </a:lnTo>
                <a:lnTo>
                  <a:pt x="387493" y="41685"/>
                </a:lnTo>
                <a:lnTo>
                  <a:pt x="401799" y="52335"/>
                </a:lnTo>
                <a:lnTo>
                  <a:pt x="410931" y="66940"/>
                </a:lnTo>
                <a:lnTo>
                  <a:pt x="415192" y="84892"/>
                </a:lnTo>
                <a:lnTo>
                  <a:pt x="415084" y="92499"/>
                </a:lnTo>
                <a:lnTo>
                  <a:pt x="414984" y="99497"/>
                </a:lnTo>
                <a:lnTo>
                  <a:pt x="414888" y="106191"/>
                </a:lnTo>
                <a:lnTo>
                  <a:pt x="409787" y="148485"/>
                </a:lnTo>
                <a:lnTo>
                  <a:pt x="409713" y="149094"/>
                </a:lnTo>
                <a:lnTo>
                  <a:pt x="403930" y="176174"/>
                </a:lnTo>
                <a:lnTo>
                  <a:pt x="393885" y="199299"/>
                </a:lnTo>
                <a:lnTo>
                  <a:pt x="375317" y="230335"/>
                </a:lnTo>
                <a:lnTo>
                  <a:pt x="425846" y="230335"/>
                </a:lnTo>
                <a:lnTo>
                  <a:pt x="434369" y="181651"/>
                </a:lnTo>
                <a:lnTo>
                  <a:pt x="435988" y="148485"/>
                </a:lnTo>
                <a:lnTo>
                  <a:pt x="436106" y="146051"/>
                </a:lnTo>
                <a:lnTo>
                  <a:pt x="432238" y="102540"/>
                </a:lnTo>
                <a:lnTo>
                  <a:pt x="420063" y="65723"/>
                </a:lnTo>
                <a:lnTo>
                  <a:pt x="383840" y="23429"/>
                </a:lnTo>
                <a:lnTo>
                  <a:pt x="345791" y="6085"/>
                </a:lnTo>
                <a:lnTo>
                  <a:pt x="322352" y="1521"/>
                </a:lnTo>
                <a:lnTo>
                  <a:pt x="295566" y="0"/>
                </a:lnTo>
                <a:close/>
              </a:path>
            </a:pathLst>
          </a:custGeom>
          <a:solidFill>
            <a:srgbClr val="1F3C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84517" y="4838457"/>
            <a:ext cx="2190115" cy="173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biolabs.io</a:t>
            </a:r>
            <a:r>
              <a:rPr sz="95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reserved.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xfrm>
            <a:off x="8351432" y="4919118"/>
            <a:ext cx="223520" cy="2771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84140" y="412551"/>
            <a:ext cx="3462020" cy="3950335"/>
            <a:chOff x="5184140" y="412551"/>
            <a:chExt cx="3462020" cy="39503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89649" y="412551"/>
              <a:ext cx="356152" cy="43755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4140" y="868933"/>
              <a:ext cx="3283204" cy="349351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4517" y="362585"/>
            <a:ext cx="4487545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70" dirty="0">
                <a:latin typeface="Trebuchet MS"/>
                <a:cs typeface="Trebuchet MS"/>
              </a:rPr>
              <a:t>Stranger</a:t>
            </a:r>
            <a:r>
              <a:rPr spc="-185" dirty="0">
                <a:latin typeface="Trebuchet MS"/>
                <a:cs typeface="Trebuchet MS"/>
              </a:rPr>
              <a:t> </a:t>
            </a:r>
            <a:r>
              <a:rPr spc="110" dirty="0">
                <a:latin typeface="Trebuchet MS"/>
                <a:cs typeface="Trebuchet MS"/>
              </a:rPr>
              <a:t>Danger</a:t>
            </a:r>
            <a:r>
              <a:rPr spc="-180" dirty="0">
                <a:latin typeface="Trebuchet MS"/>
                <a:cs typeface="Trebuchet MS"/>
              </a:rPr>
              <a:t> </a:t>
            </a:r>
            <a:r>
              <a:rPr spc="55" dirty="0">
                <a:latin typeface="Trebuchet MS"/>
                <a:cs typeface="Trebuchet MS"/>
              </a:rPr>
              <a:t>is</a:t>
            </a:r>
            <a:r>
              <a:rPr spc="-204" dirty="0">
                <a:latin typeface="Trebuchet MS"/>
                <a:cs typeface="Trebuchet MS"/>
              </a:rPr>
              <a:t> </a:t>
            </a:r>
            <a:r>
              <a:rPr spc="85" dirty="0">
                <a:latin typeface="Trebuchet MS"/>
                <a:cs typeface="Trebuchet MS"/>
              </a:rPr>
              <a:t>REAL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4517" y="4942289"/>
            <a:ext cx="2186305" cy="17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biolabs.io</a:t>
            </a:r>
            <a:r>
              <a:rPr sz="95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reserved.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6531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728662" y="1166431"/>
            <a:ext cx="3502025" cy="2505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Security</a:t>
            </a:r>
            <a:r>
              <a:rPr sz="1800" spc="-3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starts</a:t>
            </a:r>
            <a:r>
              <a:rPr sz="1800" spc="-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with</a:t>
            </a:r>
            <a:r>
              <a:rPr sz="1800" spc="-8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4E5869"/>
                </a:solidFill>
                <a:latin typeface="Century Gothic"/>
                <a:cs typeface="Century Gothic"/>
              </a:rPr>
              <a:t>YOU!</a:t>
            </a:r>
            <a:endParaRPr sz="1800">
              <a:latin typeface="Century Gothic"/>
              <a:cs typeface="Century Gothic"/>
            </a:endParaRPr>
          </a:p>
          <a:p>
            <a:pPr marL="754380" lvl="1" indent="-284480">
              <a:lnSpc>
                <a:spcPct val="100000"/>
              </a:lnSpc>
              <a:spcBef>
                <a:spcPts val="20"/>
              </a:spcBef>
              <a:buFont typeface="Courier New"/>
              <a:buChar char="o"/>
              <a:tabLst>
                <a:tab pos="754380" algn="l"/>
              </a:tabLst>
            </a:pP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DON'T</a:t>
            </a:r>
            <a:r>
              <a:rPr sz="1800" spc="-3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let</a:t>
            </a:r>
            <a:r>
              <a:rPr sz="1800" spc="-9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people</a:t>
            </a:r>
            <a:r>
              <a:rPr sz="1800" spc="1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in</a:t>
            </a:r>
            <a:r>
              <a:rPr sz="1800" spc="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4E5869"/>
                </a:solidFill>
                <a:latin typeface="Century Gothic"/>
                <a:cs typeface="Century Gothic"/>
              </a:rPr>
              <a:t>you</a:t>
            </a:r>
            <a:endParaRPr sz="1800">
              <a:latin typeface="Century Gothic"/>
              <a:cs typeface="Century Gothic"/>
            </a:endParaRPr>
          </a:p>
          <a:p>
            <a:pPr marL="756285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don't</a:t>
            </a:r>
            <a:r>
              <a:rPr sz="1800" spc="-6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4E5869"/>
                </a:solidFill>
                <a:latin typeface="Century Gothic"/>
                <a:cs typeface="Century Gothic"/>
              </a:rPr>
              <a:t>know</a:t>
            </a:r>
            <a:endParaRPr sz="1800">
              <a:latin typeface="Century Gothic"/>
              <a:cs typeface="Century Gothic"/>
            </a:endParaRPr>
          </a:p>
          <a:p>
            <a:pPr marL="754380" lvl="1" indent="-284480">
              <a:lnSpc>
                <a:spcPct val="100000"/>
              </a:lnSpc>
              <a:spcBef>
                <a:spcPts val="15"/>
              </a:spcBef>
              <a:buFont typeface="Courier New"/>
              <a:buChar char="o"/>
              <a:tabLst>
                <a:tab pos="754380" algn="l"/>
              </a:tabLst>
            </a:pP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Blame</a:t>
            </a:r>
            <a:r>
              <a:rPr sz="1800" spc="-5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BioLabs</a:t>
            </a:r>
            <a:r>
              <a:rPr sz="1800" spc="-3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4E5869"/>
                </a:solidFill>
                <a:latin typeface="Century Gothic"/>
                <a:cs typeface="Century Gothic"/>
              </a:rPr>
              <a:t>(because</a:t>
            </a:r>
            <a:endParaRPr sz="1800">
              <a:latin typeface="Century Gothic"/>
              <a:cs typeface="Century Gothic"/>
            </a:endParaRPr>
          </a:p>
          <a:p>
            <a:pPr marL="756285">
              <a:lnSpc>
                <a:spcPts val="2135"/>
              </a:lnSpc>
              <a:spcBef>
                <a:spcPts val="20"/>
              </a:spcBef>
            </a:pP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we're</a:t>
            </a:r>
            <a:r>
              <a:rPr sz="1800" spc="-4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4E5869"/>
                </a:solidFill>
                <a:latin typeface="Century Gothic"/>
                <a:cs typeface="Century Gothic"/>
              </a:rPr>
              <a:t>mean)</a:t>
            </a:r>
            <a:endParaRPr sz="1800">
              <a:latin typeface="Century Gothic"/>
              <a:cs typeface="Century Gothic"/>
            </a:endParaRPr>
          </a:p>
          <a:p>
            <a:pPr marL="298450" indent="-285750">
              <a:lnSpc>
                <a:spcPts val="2135"/>
              </a:lnSpc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Remember</a:t>
            </a:r>
            <a:r>
              <a:rPr sz="18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your</a:t>
            </a:r>
            <a:r>
              <a:rPr sz="18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4E5869"/>
                </a:solidFill>
                <a:latin typeface="Century Gothic"/>
                <a:cs typeface="Century Gothic"/>
              </a:rPr>
              <a:t>badges</a:t>
            </a:r>
            <a:endParaRPr sz="1800">
              <a:latin typeface="Century Gothic"/>
              <a:cs typeface="Century Gothic"/>
            </a:endParaRPr>
          </a:p>
          <a:p>
            <a:pPr marL="754380" lvl="1" indent="-284480">
              <a:lnSpc>
                <a:spcPct val="100000"/>
              </a:lnSpc>
              <a:spcBef>
                <a:spcPts val="20"/>
              </a:spcBef>
              <a:buFont typeface="Courier New"/>
              <a:buChar char="o"/>
              <a:tabLst>
                <a:tab pos="754380" algn="l"/>
              </a:tabLst>
            </a:pPr>
            <a:r>
              <a:rPr sz="1800" spc="-10" dirty="0">
                <a:solidFill>
                  <a:srgbClr val="4E5869"/>
                </a:solidFill>
                <a:latin typeface="Century Gothic"/>
                <a:cs typeface="Century Gothic"/>
              </a:rPr>
              <a:t>Please</a:t>
            </a:r>
            <a:endParaRPr sz="180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Security</a:t>
            </a:r>
            <a:r>
              <a:rPr sz="1800" spc="-3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4E5869"/>
                </a:solidFill>
                <a:latin typeface="Century Gothic"/>
                <a:cs typeface="Century Gothic"/>
              </a:rPr>
              <a:t>concerns?</a:t>
            </a:r>
            <a:endParaRPr sz="1800">
              <a:latin typeface="Century Gothic"/>
              <a:cs typeface="Century Gothic"/>
            </a:endParaRPr>
          </a:p>
          <a:p>
            <a:pPr marL="755015" lvl="1" indent="-285115">
              <a:lnSpc>
                <a:spcPct val="100000"/>
              </a:lnSpc>
              <a:spcBef>
                <a:spcPts val="20"/>
              </a:spcBef>
              <a:buFont typeface="Courier New"/>
              <a:buChar char="o"/>
              <a:tabLst>
                <a:tab pos="755015" algn="l"/>
              </a:tabLst>
            </a:pPr>
            <a:r>
              <a:rPr sz="1800" spc="-10" dirty="0">
                <a:solidFill>
                  <a:srgbClr val="4E5869"/>
                </a:solidFill>
                <a:latin typeface="Century Gothic"/>
                <a:cs typeface="Century Gothic"/>
              </a:rPr>
              <a:t>972-595-</a:t>
            </a:r>
            <a:r>
              <a:rPr sz="1800" spc="-20" dirty="0">
                <a:solidFill>
                  <a:srgbClr val="4E5869"/>
                </a:solidFill>
                <a:latin typeface="Century Gothic"/>
                <a:cs typeface="Century Gothic"/>
              </a:rPr>
              <a:t>8493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9649" y="412551"/>
            <a:ext cx="356152" cy="4375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5"/>
              </a:spcBef>
            </a:pPr>
            <a:r>
              <a:rPr dirty="0"/>
              <a:t>Parking</a:t>
            </a:r>
            <a:r>
              <a:rPr spc="-55" dirty="0"/>
              <a:t> </a:t>
            </a:r>
            <a:r>
              <a:rPr spc="-10" dirty="0"/>
              <a:t>Overview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8950" y="485775"/>
            <a:ext cx="1257300" cy="3619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5300" y="1190625"/>
            <a:ext cx="3933825" cy="26574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00575" y="1190625"/>
            <a:ext cx="4000500" cy="26670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35952" y="4039552"/>
            <a:ext cx="7837805" cy="5772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383665" marR="5080" indent="-1371600">
              <a:lnSpc>
                <a:spcPct val="100899"/>
              </a:lnSpc>
              <a:spcBef>
                <a:spcPts val="80"/>
              </a:spcBef>
            </a:pP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Unless</a:t>
            </a:r>
            <a:r>
              <a:rPr sz="1800" spc="-5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otherwise</a:t>
            </a:r>
            <a:r>
              <a:rPr sz="1800" spc="-7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specified,</a:t>
            </a:r>
            <a:r>
              <a:rPr sz="1800" spc="-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all</a:t>
            </a:r>
            <a:r>
              <a:rPr sz="1800" spc="-8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residents</a:t>
            </a:r>
            <a:r>
              <a:rPr sz="1800" spc="-5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will</a:t>
            </a:r>
            <a:r>
              <a:rPr sz="1800" spc="-8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have</a:t>
            </a:r>
            <a:r>
              <a:rPr sz="1800" spc="-7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access</a:t>
            </a:r>
            <a:r>
              <a:rPr sz="18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to</a:t>
            </a:r>
            <a:r>
              <a:rPr sz="1800" spc="-8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free </a:t>
            </a:r>
            <a:r>
              <a:rPr sz="1800" spc="-10" dirty="0">
                <a:solidFill>
                  <a:srgbClr val="4E5869"/>
                </a:solidFill>
                <a:latin typeface="Century Gothic"/>
                <a:cs typeface="Century Gothic"/>
              </a:rPr>
              <a:t>parking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at</a:t>
            </a:r>
            <a:r>
              <a:rPr sz="1800" spc="-5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the</a:t>
            </a:r>
            <a:r>
              <a:rPr sz="1800" spc="-7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front</a:t>
            </a:r>
            <a:r>
              <a:rPr sz="18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entrance</a:t>
            </a:r>
            <a:r>
              <a:rPr sz="1800" spc="-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of</a:t>
            </a:r>
            <a:r>
              <a:rPr sz="1800" spc="-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BioLabs</a:t>
            </a:r>
            <a:r>
              <a:rPr sz="1800" spc="-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Pegasus</a:t>
            </a:r>
            <a:r>
              <a:rPr sz="1800" spc="-5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4E5869"/>
                </a:solidFill>
                <a:latin typeface="Century Gothic"/>
                <a:cs typeface="Century Gothic"/>
              </a:rPr>
              <a:t>Park.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4517" y="4942289"/>
            <a:ext cx="2498090" cy="17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  <a:hlinkClick r:id="rId6"/>
              </a:rPr>
              <a:t>www.biolabs.io</a:t>
            </a:r>
            <a:r>
              <a:rPr sz="9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6531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"/>
            <a:ext cx="9144000" cy="5143500"/>
            <a:chOff x="0" y="-1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-1"/>
              <a:ext cx="4571999" cy="51339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9200" y="2238375"/>
              <a:ext cx="2171700" cy="6477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38140" y="1083945"/>
            <a:ext cx="3077845" cy="758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800" dirty="0">
                <a:solidFill>
                  <a:srgbClr val="FFFFFF"/>
                </a:solidFill>
              </a:rPr>
              <a:t>Thank</a:t>
            </a:r>
            <a:r>
              <a:rPr sz="4800" spc="-25" dirty="0">
                <a:solidFill>
                  <a:srgbClr val="FFFFFF"/>
                </a:solidFill>
              </a:rPr>
              <a:t> You</a:t>
            </a:r>
            <a:endParaRPr sz="4800"/>
          </a:p>
        </p:txBody>
      </p:sp>
      <p:sp>
        <p:nvSpPr>
          <p:cNvPr id="8" name="object 8"/>
          <p:cNvSpPr txBox="1"/>
          <p:nvPr/>
        </p:nvSpPr>
        <p:spPr>
          <a:xfrm>
            <a:off x="5290184" y="2319591"/>
            <a:ext cx="2011045" cy="941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3060</a:t>
            </a:r>
            <a:r>
              <a:rPr sz="15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Pegasus</a:t>
            </a:r>
            <a:r>
              <a:rPr sz="15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Park</a:t>
            </a:r>
            <a:r>
              <a:rPr sz="15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entury Gothic"/>
                <a:cs typeface="Century Gothic"/>
              </a:rPr>
              <a:t>Dr.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Dallas,</a:t>
            </a:r>
            <a:r>
              <a:rPr sz="15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TX</a:t>
            </a:r>
            <a:r>
              <a:rPr sz="15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Century Gothic"/>
                <a:cs typeface="Century Gothic"/>
              </a:rPr>
              <a:t>75247</a:t>
            </a:r>
            <a:endParaRPr sz="15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  <a:hlinkClick r:id="rId6"/>
              </a:rPr>
              <a:t>www.biolabs.io</a:t>
            </a:r>
            <a:endParaRPr sz="1500">
              <a:latin typeface="Century Gothic"/>
              <a:cs typeface="Century Goth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972050" y="2333625"/>
            <a:ext cx="238125" cy="933450"/>
            <a:chOff x="4972050" y="2333625"/>
            <a:chExt cx="238125" cy="93345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2050" y="2333625"/>
              <a:ext cx="238125" cy="2381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72050" y="3019425"/>
              <a:ext cx="238125" cy="247650"/>
            </a:xfrm>
            <a:prstGeom prst="rect">
              <a:avLst/>
            </a:prstGeom>
          </p:spPr>
        </p:pic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CCBACD8-14E3-249A-D72C-34B32F37C3F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25" smtClean="0"/>
              <a:t>39</a:t>
            </a:fld>
            <a:endParaRPr lang="en-US"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57424"/>
            <a:ext cx="9144000" cy="2886075"/>
            <a:chOff x="0" y="2257424"/>
            <a:chExt cx="9144000" cy="28860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57424"/>
              <a:ext cx="9143999" cy="288607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57425"/>
              <a:ext cx="9144000" cy="2886075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38155" y="463982"/>
            <a:ext cx="1686831" cy="439448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838386" y="1076261"/>
            <a:ext cx="1134110" cy="1105535"/>
            <a:chOff x="2838386" y="1076261"/>
            <a:chExt cx="1134110" cy="110553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67024" y="1104900"/>
              <a:ext cx="1076325" cy="10477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852673" y="1090549"/>
              <a:ext cx="1105535" cy="1076960"/>
            </a:xfrm>
            <a:custGeom>
              <a:avLst/>
              <a:gdLst/>
              <a:ahLst/>
              <a:cxnLst/>
              <a:rect l="l" t="t" r="r" b="b"/>
              <a:pathLst>
                <a:path w="1105535" h="1076960">
                  <a:moveTo>
                    <a:pt x="552576" y="0"/>
                  </a:moveTo>
                  <a:lnTo>
                    <a:pt x="608964" y="2793"/>
                  </a:lnTo>
                  <a:lnTo>
                    <a:pt x="663701" y="10922"/>
                  </a:lnTo>
                  <a:lnTo>
                    <a:pt x="716661" y="24256"/>
                  </a:lnTo>
                  <a:lnTo>
                    <a:pt x="767461" y="42290"/>
                  </a:lnTo>
                  <a:lnTo>
                    <a:pt x="815721" y="64897"/>
                  </a:lnTo>
                  <a:lnTo>
                    <a:pt x="861313" y="91821"/>
                  </a:lnTo>
                  <a:lnTo>
                    <a:pt x="903731" y="122809"/>
                  </a:lnTo>
                  <a:lnTo>
                    <a:pt x="942975" y="157479"/>
                  </a:lnTo>
                  <a:lnTo>
                    <a:pt x="978662" y="195706"/>
                  </a:lnTo>
                  <a:lnTo>
                    <a:pt x="1010538" y="237109"/>
                  </a:lnTo>
                  <a:lnTo>
                    <a:pt x="1038225" y="281559"/>
                  </a:lnTo>
                  <a:lnTo>
                    <a:pt x="1061465" y="328675"/>
                  </a:lnTo>
                  <a:lnTo>
                    <a:pt x="1080135" y="378078"/>
                  </a:lnTo>
                  <a:lnTo>
                    <a:pt x="1093724" y="429767"/>
                  </a:lnTo>
                  <a:lnTo>
                    <a:pt x="1102105" y="483235"/>
                  </a:lnTo>
                  <a:lnTo>
                    <a:pt x="1105027" y="538226"/>
                  </a:lnTo>
                  <a:lnTo>
                    <a:pt x="1102105" y="593216"/>
                  </a:lnTo>
                  <a:lnTo>
                    <a:pt x="1093724" y="646684"/>
                  </a:lnTo>
                  <a:lnTo>
                    <a:pt x="1080135" y="698373"/>
                  </a:lnTo>
                  <a:lnTo>
                    <a:pt x="1061465" y="747776"/>
                  </a:lnTo>
                  <a:lnTo>
                    <a:pt x="1038225" y="794892"/>
                  </a:lnTo>
                  <a:lnTo>
                    <a:pt x="1010538" y="839343"/>
                  </a:lnTo>
                  <a:lnTo>
                    <a:pt x="978662" y="880744"/>
                  </a:lnTo>
                  <a:lnTo>
                    <a:pt x="942975" y="918971"/>
                  </a:lnTo>
                  <a:lnTo>
                    <a:pt x="903731" y="953643"/>
                  </a:lnTo>
                  <a:lnTo>
                    <a:pt x="861313" y="984631"/>
                  </a:lnTo>
                  <a:lnTo>
                    <a:pt x="815721" y="1011555"/>
                  </a:lnTo>
                  <a:lnTo>
                    <a:pt x="767461" y="1034161"/>
                  </a:lnTo>
                  <a:lnTo>
                    <a:pt x="716661" y="1052195"/>
                  </a:lnTo>
                  <a:lnTo>
                    <a:pt x="663701" y="1065530"/>
                  </a:lnTo>
                  <a:lnTo>
                    <a:pt x="608964" y="1073658"/>
                  </a:lnTo>
                  <a:lnTo>
                    <a:pt x="552576" y="1076452"/>
                  </a:lnTo>
                  <a:lnTo>
                    <a:pt x="496062" y="1073658"/>
                  </a:lnTo>
                  <a:lnTo>
                    <a:pt x="441325" y="1065530"/>
                  </a:lnTo>
                  <a:lnTo>
                    <a:pt x="388365" y="1052195"/>
                  </a:lnTo>
                  <a:lnTo>
                    <a:pt x="337565" y="1034161"/>
                  </a:lnTo>
                  <a:lnTo>
                    <a:pt x="289306" y="1011555"/>
                  </a:lnTo>
                  <a:lnTo>
                    <a:pt x="243712" y="984631"/>
                  </a:lnTo>
                  <a:lnTo>
                    <a:pt x="201294" y="953643"/>
                  </a:lnTo>
                  <a:lnTo>
                    <a:pt x="162051" y="918971"/>
                  </a:lnTo>
                  <a:lnTo>
                    <a:pt x="126364" y="880744"/>
                  </a:lnTo>
                  <a:lnTo>
                    <a:pt x="94487" y="839343"/>
                  </a:lnTo>
                  <a:lnTo>
                    <a:pt x="66801" y="794892"/>
                  </a:lnTo>
                  <a:lnTo>
                    <a:pt x="43561" y="747776"/>
                  </a:lnTo>
                  <a:lnTo>
                    <a:pt x="24892" y="698373"/>
                  </a:lnTo>
                  <a:lnTo>
                    <a:pt x="11302" y="646684"/>
                  </a:lnTo>
                  <a:lnTo>
                    <a:pt x="2920" y="593216"/>
                  </a:lnTo>
                  <a:lnTo>
                    <a:pt x="0" y="538226"/>
                  </a:lnTo>
                  <a:lnTo>
                    <a:pt x="2920" y="483235"/>
                  </a:lnTo>
                  <a:lnTo>
                    <a:pt x="11302" y="429767"/>
                  </a:lnTo>
                  <a:lnTo>
                    <a:pt x="24892" y="378078"/>
                  </a:lnTo>
                  <a:lnTo>
                    <a:pt x="43561" y="328675"/>
                  </a:lnTo>
                  <a:lnTo>
                    <a:pt x="66801" y="281559"/>
                  </a:lnTo>
                  <a:lnTo>
                    <a:pt x="94487" y="237109"/>
                  </a:lnTo>
                  <a:lnTo>
                    <a:pt x="126364" y="195706"/>
                  </a:lnTo>
                  <a:lnTo>
                    <a:pt x="162051" y="157479"/>
                  </a:lnTo>
                  <a:lnTo>
                    <a:pt x="201294" y="122809"/>
                  </a:lnTo>
                  <a:lnTo>
                    <a:pt x="243712" y="91821"/>
                  </a:lnTo>
                  <a:lnTo>
                    <a:pt x="289306" y="64897"/>
                  </a:lnTo>
                  <a:lnTo>
                    <a:pt x="337565" y="42290"/>
                  </a:lnTo>
                  <a:lnTo>
                    <a:pt x="388365" y="24256"/>
                  </a:lnTo>
                  <a:lnTo>
                    <a:pt x="441325" y="10922"/>
                  </a:lnTo>
                  <a:lnTo>
                    <a:pt x="496062" y="2793"/>
                  </a:lnTo>
                  <a:lnTo>
                    <a:pt x="552576" y="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Meet</a:t>
            </a:r>
            <a:r>
              <a:rPr spc="10" dirty="0"/>
              <a:t> </a:t>
            </a:r>
            <a:r>
              <a:rPr dirty="0"/>
              <a:t>our</a:t>
            </a:r>
            <a:r>
              <a:rPr spc="-50" dirty="0"/>
              <a:t> </a:t>
            </a:r>
            <a:r>
              <a:rPr spc="-20" dirty="0"/>
              <a:t>Staff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628637" y="1066736"/>
            <a:ext cx="1115060" cy="1115060"/>
            <a:chOff x="628637" y="1066736"/>
            <a:chExt cx="1115060" cy="111506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7225" y="1095375"/>
              <a:ext cx="1057275" cy="10572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42924" y="1081024"/>
              <a:ext cx="1086485" cy="1086485"/>
            </a:xfrm>
            <a:custGeom>
              <a:avLst/>
              <a:gdLst/>
              <a:ahLst/>
              <a:cxnLst/>
              <a:rect l="l" t="t" r="r" b="b"/>
              <a:pathLst>
                <a:path w="1086485" h="1086485">
                  <a:moveTo>
                    <a:pt x="542937" y="0"/>
                  </a:moveTo>
                  <a:lnTo>
                    <a:pt x="598424" y="2793"/>
                  </a:lnTo>
                  <a:lnTo>
                    <a:pt x="652348" y="11049"/>
                  </a:lnTo>
                  <a:lnTo>
                    <a:pt x="704418" y="24511"/>
                  </a:lnTo>
                  <a:lnTo>
                    <a:pt x="754329" y="42672"/>
                  </a:lnTo>
                  <a:lnTo>
                    <a:pt x="801700" y="65531"/>
                  </a:lnTo>
                  <a:lnTo>
                    <a:pt x="846531" y="92837"/>
                  </a:lnTo>
                  <a:lnTo>
                    <a:pt x="888314" y="124078"/>
                  </a:lnTo>
                  <a:lnTo>
                    <a:pt x="926795" y="159130"/>
                  </a:lnTo>
                  <a:lnTo>
                    <a:pt x="961847" y="197612"/>
                  </a:lnTo>
                  <a:lnTo>
                    <a:pt x="993089" y="239395"/>
                  </a:lnTo>
                  <a:lnTo>
                    <a:pt x="1020394" y="284225"/>
                  </a:lnTo>
                  <a:lnTo>
                    <a:pt x="1043254" y="331597"/>
                  </a:lnTo>
                  <a:lnTo>
                    <a:pt x="1061415" y="381508"/>
                  </a:lnTo>
                  <a:lnTo>
                    <a:pt x="1074877" y="433577"/>
                  </a:lnTo>
                  <a:lnTo>
                    <a:pt x="1083132" y="487552"/>
                  </a:lnTo>
                  <a:lnTo>
                    <a:pt x="1085926" y="542925"/>
                  </a:lnTo>
                  <a:lnTo>
                    <a:pt x="1083132" y="598424"/>
                  </a:lnTo>
                  <a:lnTo>
                    <a:pt x="1074877" y="652399"/>
                  </a:lnTo>
                  <a:lnTo>
                    <a:pt x="1061415" y="704468"/>
                  </a:lnTo>
                  <a:lnTo>
                    <a:pt x="1043254" y="754379"/>
                  </a:lnTo>
                  <a:lnTo>
                    <a:pt x="1020394" y="801751"/>
                  </a:lnTo>
                  <a:lnTo>
                    <a:pt x="993089" y="846582"/>
                  </a:lnTo>
                  <a:lnTo>
                    <a:pt x="961847" y="888364"/>
                  </a:lnTo>
                  <a:lnTo>
                    <a:pt x="926795" y="926845"/>
                  </a:lnTo>
                  <a:lnTo>
                    <a:pt x="888314" y="961898"/>
                  </a:lnTo>
                  <a:lnTo>
                    <a:pt x="846531" y="993139"/>
                  </a:lnTo>
                  <a:lnTo>
                    <a:pt x="801700" y="1020444"/>
                  </a:lnTo>
                  <a:lnTo>
                    <a:pt x="754329" y="1043305"/>
                  </a:lnTo>
                  <a:lnTo>
                    <a:pt x="704418" y="1061465"/>
                  </a:lnTo>
                  <a:lnTo>
                    <a:pt x="652348" y="1074927"/>
                  </a:lnTo>
                  <a:lnTo>
                    <a:pt x="598424" y="1083183"/>
                  </a:lnTo>
                  <a:lnTo>
                    <a:pt x="542937" y="1085977"/>
                  </a:lnTo>
                  <a:lnTo>
                    <a:pt x="487451" y="1083183"/>
                  </a:lnTo>
                  <a:lnTo>
                    <a:pt x="433539" y="1074927"/>
                  </a:lnTo>
                  <a:lnTo>
                    <a:pt x="381495" y="1061465"/>
                  </a:lnTo>
                  <a:lnTo>
                    <a:pt x="331596" y="1043305"/>
                  </a:lnTo>
                  <a:lnTo>
                    <a:pt x="284137" y="1020444"/>
                  </a:lnTo>
                  <a:lnTo>
                    <a:pt x="239369" y="993139"/>
                  </a:lnTo>
                  <a:lnTo>
                    <a:pt x="197573" y="961898"/>
                  </a:lnTo>
                  <a:lnTo>
                    <a:pt x="159016" y="926845"/>
                  </a:lnTo>
                  <a:lnTo>
                    <a:pt x="123977" y="888364"/>
                  </a:lnTo>
                  <a:lnTo>
                    <a:pt x="92735" y="846582"/>
                  </a:lnTo>
                  <a:lnTo>
                    <a:pt x="65531" y="801751"/>
                  </a:lnTo>
                  <a:lnTo>
                    <a:pt x="42671" y="754379"/>
                  </a:lnTo>
                  <a:lnTo>
                    <a:pt x="24409" y="704468"/>
                  </a:lnTo>
                  <a:lnTo>
                    <a:pt x="11023" y="652399"/>
                  </a:lnTo>
                  <a:lnTo>
                    <a:pt x="2793" y="598424"/>
                  </a:lnTo>
                  <a:lnTo>
                    <a:pt x="0" y="542925"/>
                  </a:lnTo>
                  <a:lnTo>
                    <a:pt x="2793" y="487552"/>
                  </a:lnTo>
                  <a:lnTo>
                    <a:pt x="11023" y="433577"/>
                  </a:lnTo>
                  <a:lnTo>
                    <a:pt x="24409" y="381508"/>
                  </a:lnTo>
                  <a:lnTo>
                    <a:pt x="42671" y="331597"/>
                  </a:lnTo>
                  <a:lnTo>
                    <a:pt x="65531" y="284225"/>
                  </a:lnTo>
                  <a:lnTo>
                    <a:pt x="92735" y="239395"/>
                  </a:lnTo>
                  <a:lnTo>
                    <a:pt x="123977" y="197612"/>
                  </a:lnTo>
                  <a:lnTo>
                    <a:pt x="159016" y="159130"/>
                  </a:lnTo>
                  <a:lnTo>
                    <a:pt x="197573" y="124078"/>
                  </a:lnTo>
                  <a:lnTo>
                    <a:pt x="239369" y="92837"/>
                  </a:lnTo>
                  <a:lnTo>
                    <a:pt x="284137" y="65531"/>
                  </a:lnTo>
                  <a:lnTo>
                    <a:pt x="331596" y="42672"/>
                  </a:lnTo>
                  <a:lnTo>
                    <a:pt x="381495" y="24511"/>
                  </a:lnTo>
                  <a:lnTo>
                    <a:pt x="433539" y="11049"/>
                  </a:lnTo>
                  <a:lnTo>
                    <a:pt x="487451" y="2793"/>
                  </a:lnTo>
                  <a:lnTo>
                    <a:pt x="542937" y="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31190" y="2443797"/>
            <a:ext cx="11087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Gabby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Everett</a:t>
            </a:r>
            <a:endParaRPr sz="12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1010"/>
              </a:spcBef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Site</a:t>
            </a:r>
            <a:r>
              <a:rPr sz="950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Director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9617" y="3137217"/>
            <a:ext cx="876300" cy="541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715" indent="-4445" algn="ctr">
              <a:lnSpc>
                <a:spcPct val="102499"/>
              </a:lnSpc>
              <a:spcBef>
                <a:spcPts val="95"/>
              </a:spcBef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Texas</a:t>
            </a:r>
            <a:r>
              <a:rPr sz="11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A&amp;M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PhD</a:t>
            </a: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Biochemistry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58516" y="2443797"/>
            <a:ext cx="1094105" cy="1234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Alyssa</a:t>
            </a:r>
            <a:r>
              <a:rPr sz="12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Dubrow</a:t>
            </a:r>
            <a:endParaRPr sz="1200">
              <a:latin typeface="Century Gothic"/>
              <a:cs typeface="Century Gothic"/>
            </a:endParaRPr>
          </a:p>
          <a:p>
            <a:pPr marL="115570" marR="104775" algn="ctr">
              <a:lnSpc>
                <a:spcPts val="1130"/>
              </a:lnSpc>
              <a:spcBef>
                <a:spcPts val="1055"/>
              </a:spcBef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Associate</a:t>
            </a:r>
            <a:r>
              <a:rPr sz="950" spc="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Century Gothic"/>
                <a:cs typeface="Century Gothic"/>
              </a:rPr>
              <a:t>Lab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Manager</a:t>
            </a:r>
            <a:endParaRPr sz="950">
              <a:latin typeface="Century Gothic"/>
              <a:cs typeface="Century Gothic"/>
            </a:endParaRPr>
          </a:p>
          <a:p>
            <a:pPr marL="177800">
              <a:lnSpc>
                <a:spcPct val="100000"/>
              </a:lnSpc>
              <a:spcBef>
                <a:spcPts val="730"/>
              </a:spcBef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Texas</a:t>
            </a:r>
            <a:r>
              <a:rPr sz="11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A&amp;M</a:t>
            </a:r>
            <a:endParaRPr sz="1100">
              <a:latin typeface="Century Gothic"/>
              <a:cs typeface="Century Gothic"/>
            </a:endParaRPr>
          </a:p>
          <a:p>
            <a:pPr marL="125095" marR="111760" indent="233679">
              <a:lnSpc>
                <a:spcPct val="102400"/>
              </a:lnSpc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B.S.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Biochemistry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58126" y="2465387"/>
            <a:ext cx="1242060" cy="1212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Kathryn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Sheaffer</a:t>
            </a:r>
            <a:endParaRPr sz="1200">
              <a:latin typeface="Century Gothic"/>
              <a:cs typeface="Century Gothic"/>
            </a:endParaRPr>
          </a:p>
          <a:p>
            <a:pPr marL="141605" marR="140335" algn="ctr">
              <a:lnSpc>
                <a:spcPts val="1130"/>
              </a:lnSpc>
              <a:spcBef>
                <a:spcPts val="885"/>
              </a:spcBef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Lab</a:t>
            </a:r>
            <a:r>
              <a:rPr sz="95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Operations Associate</a:t>
            </a:r>
            <a:endParaRPr sz="950">
              <a:latin typeface="Century Gothic"/>
              <a:cs typeface="Century Gothic"/>
            </a:endParaRPr>
          </a:p>
          <a:p>
            <a:pPr marL="247650">
              <a:lnSpc>
                <a:spcPct val="100000"/>
              </a:lnSpc>
              <a:spcBef>
                <a:spcPts val="730"/>
              </a:spcBef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Texas</a:t>
            </a:r>
            <a:r>
              <a:rPr sz="11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A&amp;M</a:t>
            </a:r>
            <a:endParaRPr sz="1100">
              <a:latin typeface="Century Gothic"/>
              <a:cs typeface="Century Gothic"/>
            </a:endParaRPr>
          </a:p>
          <a:p>
            <a:pPr marL="373380" marR="364490" indent="55244">
              <a:lnSpc>
                <a:spcPct val="102400"/>
              </a:lnSpc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B.S.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Biology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191061" y="1066736"/>
            <a:ext cx="1115060" cy="1115060"/>
            <a:chOff x="5191061" y="1066736"/>
            <a:chExt cx="1115060" cy="1115060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19699" y="1095375"/>
              <a:ext cx="1057275" cy="105727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205348" y="1081024"/>
              <a:ext cx="1086485" cy="1086485"/>
            </a:xfrm>
            <a:custGeom>
              <a:avLst/>
              <a:gdLst/>
              <a:ahLst/>
              <a:cxnLst/>
              <a:rect l="l" t="t" r="r" b="b"/>
              <a:pathLst>
                <a:path w="1086485" h="1086485">
                  <a:moveTo>
                    <a:pt x="543051" y="0"/>
                  </a:moveTo>
                  <a:lnTo>
                    <a:pt x="598424" y="2793"/>
                  </a:lnTo>
                  <a:lnTo>
                    <a:pt x="652399" y="11049"/>
                  </a:lnTo>
                  <a:lnTo>
                    <a:pt x="704468" y="24511"/>
                  </a:lnTo>
                  <a:lnTo>
                    <a:pt x="754379" y="42672"/>
                  </a:lnTo>
                  <a:lnTo>
                    <a:pt x="801751" y="65531"/>
                  </a:lnTo>
                  <a:lnTo>
                    <a:pt x="846581" y="92837"/>
                  </a:lnTo>
                  <a:lnTo>
                    <a:pt x="888364" y="124078"/>
                  </a:lnTo>
                  <a:lnTo>
                    <a:pt x="926846" y="159130"/>
                  </a:lnTo>
                  <a:lnTo>
                    <a:pt x="961898" y="197612"/>
                  </a:lnTo>
                  <a:lnTo>
                    <a:pt x="993139" y="239395"/>
                  </a:lnTo>
                  <a:lnTo>
                    <a:pt x="1020445" y="284225"/>
                  </a:lnTo>
                  <a:lnTo>
                    <a:pt x="1043304" y="331597"/>
                  </a:lnTo>
                  <a:lnTo>
                    <a:pt x="1061465" y="381508"/>
                  </a:lnTo>
                  <a:lnTo>
                    <a:pt x="1074927" y="433577"/>
                  </a:lnTo>
                  <a:lnTo>
                    <a:pt x="1083183" y="487552"/>
                  </a:lnTo>
                  <a:lnTo>
                    <a:pt x="1085977" y="542925"/>
                  </a:lnTo>
                  <a:lnTo>
                    <a:pt x="1083183" y="598424"/>
                  </a:lnTo>
                  <a:lnTo>
                    <a:pt x="1074927" y="652399"/>
                  </a:lnTo>
                  <a:lnTo>
                    <a:pt x="1061465" y="704468"/>
                  </a:lnTo>
                  <a:lnTo>
                    <a:pt x="1043304" y="754379"/>
                  </a:lnTo>
                  <a:lnTo>
                    <a:pt x="1020445" y="801751"/>
                  </a:lnTo>
                  <a:lnTo>
                    <a:pt x="993139" y="846582"/>
                  </a:lnTo>
                  <a:lnTo>
                    <a:pt x="961898" y="888364"/>
                  </a:lnTo>
                  <a:lnTo>
                    <a:pt x="926846" y="926845"/>
                  </a:lnTo>
                  <a:lnTo>
                    <a:pt x="888364" y="961898"/>
                  </a:lnTo>
                  <a:lnTo>
                    <a:pt x="846581" y="993139"/>
                  </a:lnTo>
                  <a:lnTo>
                    <a:pt x="801751" y="1020444"/>
                  </a:lnTo>
                  <a:lnTo>
                    <a:pt x="754379" y="1043305"/>
                  </a:lnTo>
                  <a:lnTo>
                    <a:pt x="704468" y="1061465"/>
                  </a:lnTo>
                  <a:lnTo>
                    <a:pt x="652399" y="1074927"/>
                  </a:lnTo>
                  <a:lnTo>
                    <a:pt x="598424" y="1083183"/>
                  </a:lnTo>
                  <a:lnTo>
                    <a:pt x="543051" y="1085977"/>
                  </a:lnTo>
                  <a:lnTo>
                    <a:pt x="487552" y="1083183"/>
                  </a:lnTo>
                  <a:lnTo>
                    <a:pt x="433577" y="1074927"/>
                  </a:lnTo>
                  <a:lnTo>
                    <a:pt x="381508" y="1061465"/>
                  </a:lnTo>
                  <a:lnTo>
                    <a:pt x="331597" y="1043305"/>
                  </a:lnTo>
                  <a:lnTo>
                    <a:pt x="284225" y="1020444"/>
                  </a:lnTo>
                  <a:lnTo>
                    <a:pt x="239395" y="993139"/>
                  </a:lnTo>
                  <a:lnTo>
                    <a:pt x="197612" y="961898"/>
                  </a:lnTo>
                  <a:lnTo>
                    <a:pt x="159130" y="926845"/>
                  </a:lnTo>
                  <a:lnTo>
                    <a:pt x="124078" y="888364"/>
                  </a:lnTo>
                  <a:lnTo>
                    <a:pt x="92837" y="846582"/>
                  </a:lnTo>
                  <a:lnTo>
                    <a:pt x="65531" y="801751"/>
                  </a:lnTo>
                  <a:lnTo>
                    <a:pt x="42672" y="754379"/>
                  </a:lnTo>
                  <a:lnTo>
                    <a:pt x="24511" y="704468"/>
                  </a:lnTo>
                  <a:lnTo>
                    <a:pt x="11049" y="652399"/>
                  </a:lnTo>
                  <a:lnTo>
                    <a:pt x="2793" y="598424"/>
                  </a:lnTo>
                  <a:lnTo>
                    <a:pt x="0" y="542925"/>
                  </a:lnTo>
                  <a:lnTo>
                    <a:pt x="2793" y="487552"/>
                  </a:lnTo>
                  <a:lnTo>
                    <a:pt x="11049" y="433577"/>
                  </a:lnTo>
                  <a:lnTo>
                    <a:pt x="24511" y="381508"/>
                  </a:lnTo>
                  <a:lnTo>
                    <a:pt x="42672" y="331597"/>
                  </a:lnTo>
                  <a:lnTo>
                    <a:pt x="65531" y="284225"/>
                  </a:lnTo>
                  <a:lnTo>
                    <a:pt x="92837" y="239395"/>
                  </a:lnTo>
                  <a:lnTo>
                    <a:pt x="124078" y="197612"/>
                  </a:lnTo>
                  <a:lnTo>
                    <a:pt x="159130" y="159130"/>
                  </a:lnTo>
                  <a:lnTo>
                    <a:pt x="197612" y="124078"/>
                  </a:lnTo>
                  <a:lnTo>
                    <a:pt x="239395" y="92837"/>
                  </a:lnTo>
                  <a:lnTo>
                    <a:pt x="284225" y="65531"/>
                  </a:lnTo>
                  <a:lnTo>
                    <a:pt x="331597" y="42672"/>
                  </a:lnTo>
                  <a:lnTo>
                    <a:pt x="381508" y="24511"/>
                  </a:lnTo>
                  <a:lnTo>
                    <a:pt x="433577" y="11049"/>
                  </a:lnTo>
                  <a:lnTo>
                    <a:pt x="487552" y="2793"/>
                  </a:lnTo>
                  <a:lnTo>
                    <a:pt x="543051" y="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223255" y="2443797"/>
            <a:ext cx="106934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Camille</a:t>
            </a:r>
            <a:r>
              <a:rPr sz="12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Shuey</a:t>
            </a:r>
            <a:endParaRPr sz="1200">
              <a:latin typeface="Century Gothic"/>
              <a:cs typeface="Century Gothic"/>
            </a:endParaRPr>
          </a:p>
          <a:p>
            <a:pPr marL="58419" marR="50165" algn="ctr">
              <a:lnSpc>
                <a:spcPts val="1130"/>
              </a:lnSpc>
              <a:spcBef>
                <a:spcPts val="1055"/>
              </a:spcBef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Lab</a:t>
            </a:r>
            <a:r>
              <a:rPr sz="95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Operations Associate</a:t>
            </a:r>
            <a:endParaRPr sz="95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730"/>
              </a:spcBef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UT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Arlington</a:t>
            </a:r>
            <a:endParaRPr sz="1100">
              <a:latin typeface="Century Gothic"/>
              <a:cs typeface="Century Gothic"/>
            </a:endParaRPr>
          </a:p>
          <a:p>
            <a:pPr marL="128905" marR="130810" indent="209550">
              <a:lnSpc>
                <a:spcPct val="99600"/>
              </a:lnSpc>
              <a:spcBef>
                <a:spcPts val="40"/>
              </a:spcBef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B.S.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Biomedical Engineering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372286" y="1028636"/>
            <a:ext cx="1191260" cy="1210310"/>
            <a:chOff x="7372286" y="1028636"/>
            <a:chExt cx="1191260" cy="1210310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00924" y="1057275"/>
              <a:ext cx="1133475" cy="115252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386573" y="1042924"/>
              <a:ext cx="1162685" cy="1181735"/>
            </a:xfrm>
            <a:custGeom>
              <a:avLst/>
              <a:gdLst/>
              <a:ahLst/>
              <a:cxnLst/>
              <a:rect l="l" t="t" r="r" b="b"/>
              <a:pathLst>
                <a:path w="1162684" h="1181735">
                  <a:moveTo>
                    <a:pt x="581151" y="0"/>
                  </a:moveTo>
                  <a:lnTo>
                    <a:pt x="640460" y="3048"/>
                  </a:lnTo>
                  <a:lnTo>
                    <a:pt x="698246" y="12064"/>
                  </a:lnTo>
                  <a:lnTo>
                    <a:pt x="753872" y="26670"/>
                  </a:lnTo>
                  <a:lnTo>
                    <a:pt x="807339" y="46481"/>
                  </a:lnTo>
                  <a:lnTo>
                    <a:pt x="858139" y="71374"/>
                  </a:lnTo>
                  <a:lnTo>
                    <a:pt x="906018" y="100964"/>
                  </a:lnTo>
                  <a:lnTo>
                    <a:pt x="950722" y="135000"/>
                  </a:lnTo>
                  <a:lnTo>
                    <a:pt x="991997" y="173100"/>
                  </a:lnTo>
                  <a:lnTo>
                    <a:pt x="1029461" y="215011"/>
                  </a:lnTo>
                  <a:lnTo>
                    <a:pt x="1062990" y="260476"/>
                  </a:lnTo>
                  <a:lnTo>
                    <a:pt x="1092073" y="309245"/>
                  </a:lnTo>
                  <a:lnTo>
                    <a:pt x="1116456" y="360806"/>
                  </a:lnTo>
                  <a:lnTo>
                    <a:pt x="1136015" y="415036"/>
                  </a:lnTo>
                  <a:lnTo>
                    <a:pt x="1150366" y="471677"/>
                  </a:lnTo>
                  <a:lnTo>
                    <a:pt x="1159128" y="530225"/>
                  </a:lnTo>
                  <a:lnTo>
                    <a:pt x="1162177" y="590550"/>
                  </a:lnTo>
                  <a:lnTo>
                    <a:pt x="1159128" y="651001"/>
                  </a:lnTo>
                  <a:lnTo>
                    <a:pt x="1150366" y="709549"/>
                  </a:lnTo>
                  <a:lnTo>
                    <a:pt x="1136015" y="766190"/>
                  </a:lnTo>
                  <a:lnTo>
                    <a:pt x="1116456" y="820420"/>
                  </a:lnTo>
                  <a:lnTo>
                    <a:pt x="1092073" y="871982"/>
                  </a:lnTo>
                  <a:lnTo>
                    <a:pt x="1062990" y="920750"/>
                  </a:lnTo>
                  <a:lnTo>
                    <a:pt x="1029461" y="966215"/>
                  </a:lnTo>
                  <a:lnTo>
                    <a:pt x="991997" y="1008126"/>
                  </a:lnTo>
                  <a:lnTo>
                    <a:pt x="950722" y="1046226"/>
                  </a:lnTo>
                  <a:lnTo>
                    <a:pt x="906018" y="1080262"/>
                  </a:lnTo>
                  <a:lnTo>
                    <a:pt x="858139" y="1109852"/>
                  </a:lnTo>
                  <a:lnTo>
                    <a:pt x="807339" y="1134745"/>
                  </a:lnTo>
                  <a:lnTo>
                    <a:pt x="753872" y="1154557"/>
                  </a:lnTo>
                  <a:lnTo>
                    <a:pt x="698246" y="1169162"/>
                  </a:lnTo>
                  <a:lnTo>
                    <a:pt x="640460" y="1178178"/>
                  </a:lnTo>
                  <a:lnTo>
                    <a:pt x="581151" y="1181227"/>
                  </a:lnTo>
                  <a:lnTo>
                    <a:pt x="521716" y="1178178"/>
                  </a:lnTo>
                  <a:lnTo>
                    <a:pt x="463930" y="1169162"/>
                  </a:lnTo>
                  <a:lnTo>
                    <a:pt x="408304" y="1154557"/>
                  </a:lnTo>
                  <a:lnTo>
                    <a:pt x="354837" y="1134745"/>
                  </a:lnTo>
                  <a:lnTo>
                    <a:pt x="304037" y="1109852"/>
                  </a:lnTo>
                  <a:lnTo>
                    <a:pt x="256158" y="1080262"/>
                  </a:lnTo>
                  <a:lnTo>
                    <a:pt x="211454" y="1046226"/>
                  </a:lnTo>
                  <a:lnTo>
                    <a:pt x="170179" y="1008126"/>
                  </a:lnTo>
                  <a:lnTo>
                    <a:pt x="132715" y="966215"/>
                  </a:lnTo>
                  <a:lnTo>
                    <a:pt x="99186" y="920750"/>
                  </a:lnTo>
                  <a:lnTo>
                    <a:pt x="70103" y="871982"/>
                  </a:lnTo>
                  <a:lnTo>
                    <a:pt x="45720" y="820420"/>
                  </a:lnTo>
                  <a:lnTo>
                    <a:pt x="26161" y="766190"/>
                  </a:lnTo>
                  <a:lnTo>
                    <a:pt x="11810" y="709549"/>
                  </a:lnTo>
                  <a:lnTo>
                    <a:pt x="3048" y="651001"/>
                  </a:lnTo>
                  <a:lnTo>
                    <a:pt x="0" y="590550"/>
                  </a:lnTo>
                  <a:lnTo>
                    <a:pt x="3048" y="530225"/>
                  </a:lnTo>
                  <a:lnTo>
                    <a:pt x="11810" y="471677"/>
                  </a:lnTo>
                  <a:lnTo>
                    <a:pt x="26161" y="415036"/>
                  </a:lnTo>
                  <a:lnTo>
                    <a:pt x="45720" y="360806"/>
                  </a:lnTo>
                  <a:lnTo>
                    <a:pt x="70103" y="309245"/>
                  </a:lnTo>
                  <a:lnTo>
                    <a:pt x="99186" y="260476"/>
                  </a:lnTo>
                  <a:lnTo>
                    <a:pt x="132715" y="215011"/>
                  </a:lnTo>
                  <a:lnTo>
                    <a:pt x="170179" y="173100"/>
                  </a:lnTo>
                  <a:lnTo>
                    <a:pt x="211454" y="135000"/>
                  </a:lnTo>
                  <a:lnTo>
                    <a:pt x="256158" y="100964"/>
                  </a:lnTo>
                  <a:lnTo>
                    <a:pt x="304037" y="71374"/>
                  </a:lnTo>
                  <a:lnTo>
                    <a:pt x="354837" y="46481"/>
                  </a:lnTo>
                  <a:lnTo>
                    <a:pt x="408304" y="26670"/>
                  </a:lnTo>
                  <a:lnTo>
                    <a:pt x="463930" y="12064"/>
                  </a:lnTo>
                  <a:lnTo>
                    <a:pt x="521716" y="3048"/>
                  </a:lnTo>
                  <a:lnTo>
                    <a:pt x="581151" y="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B2E77AE2-71AC-B9CE-C9ED-96034B7A45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25" smtClean="0"/>
              <a:t>4</a:t>
            </a:fld>
            <a:endParaRPr lang="en-US"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9649" y="412551"/>
            <a:ext cx="356152" cy="4375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5"/>
              </a:spcBef>
            </a:pPr>
            <a:r>
              <a:rPr dirty="0"/>
              <a:t>Exclusive</a:t>
            </a:r>
            <a:r>
              <a:rPr spc="-95" dirty="0"/>
              <a:t> </a:t>
            </a:r>
            <a:r>
              <a:rPr dirty="0"/>
              <a:t>Member</a:t>
            </a:r>
            <a:r>
              <a:rPr spc="-105" dirty="0"/>
              <a:t> </a:t>
            </a:r>
            <a:r>
              <a:rPr spc="-10" dirty="0"/>
              <a:t>Benefits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33350" y="1371600"/>
            <a:ext cx="7067550" cy="2943225"/>
            <a:chOff x="133350" y="1371600"/>
            <a:chExt cx="7067550" cy="2943225"/>
          </a:xfrm>
        </p:grpSpPr>
        <p:sp>
          <p:nvSpPr>
            <p:cNvPr id="5" name="object 5"/>
            <p:cNvSpPr/>
            <p:nvPr/>
          </p:nvSpPr>
          <p:spPr>
            <a:xfrm>
              <a:off x="133350" y="2400300"/>
              <a:ext cx="1638300" cy="1781175"/>
            </a:xfrm>
            <a:custGeom>
              <a:avLst/>
              <a:gdLst/>
              <a:ahLst/>
              <a:cxnLst/>
              <a:rect l="l" t="t" r="r" b="b"/>
              <a:pathLst>
                <a:path w="1638300" h="1781175">
                  <a:moveTo>
                    <a:pt x="1638300" y="0"/>
                  </a:moveTo>
                  <a:lnTo>
                    <a:pt x="0" y="0"/>
                  </a:lnTo>
                  <a:lnTo>
                    <a:pt x="0" y="1781175"/>
                  </a:lnTo>
                  <a:lnTo>
                    <a:pt x="1638300" y="1781175"/>
                  </a:lnTo>
                  <a:lnTo>
                    <a:pt x="1638300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3350" y="1381125"/>
              <a:ext cx="1638300" cy="1190625"/>
            </a:xfrm>
            <a:custGeom>
              <a:avLst/>
              <a:gdLst/>
              <a:ahLst/>
              <a:cxnLst/>
              <a:rect l="l" t="t" r="r" b="b"/>
              <a:pathLst>
                <a:path w="1638300" h="1190625">
                  <a:moveTo>
                    <a:pt x="1638300" y="0"/>
                  </a:moveTo>
                  <a:lnTo>
                    <a:pt x="0" y="0"/>
                  </a:lnTo>
                  <a:lnTo>
                    <a:pt x="0" y="1046352"/>
                  </a:lnTo>
                  <a:lnTo>
                    <a:pt x="1128204" y="1046352"/>
                  </a:lnTo>
                  <a:lnTo>
                    <a:pt x="1229614" y="1190625"/>
                  </a:lnTo>
                  <a:lnTo>
                    <a:pt x="1332611" y="1046352"/>
                  </a:lnTo>
                  <a:lnTo>
                    <a:pt x="1638300" y="1046352"/>
                  </a:lnTo>
                  <a:lnTo>
                    <a:pt x="1638300" y="0"/>
                  </a:lnTo>
                  <a:close/>
                </a:path>
              </a:pathLst>
            </a:custGeom>
            <a:solidFill>
              <a:srgbClr val="0D96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43100" y="2400300"/>
              <a:ext cx="1638300" cy="1781175"/>
            </a:xfrm>
            <a:custGeom>
              <a:avLst/>
              <a:gdLst/>
              <a:ahLst/>
              <a:cxnLst/>
              <a:rect l="l" t="t" r="r" b="b"/>
              <a:pathLst>
                <a:path w="1638300" h="1781175">
                  <a:moveTo>
                    <a:pt x="1638300" y="0"/>
                  </a:moveTo>
                  <a:lnTo>
                    <a:pt x="0" y="0"/>
                  </a:lnTo>
                  <a:lnTo>
                    <a:pt x="0" y="1781175"/>
                  </a:lnTo>
                  <a:lnTo>
                    <a:pt x="1638300" y="1781175"/>
                  </a:lnTo>
                  <a:lnTo>
                    <a:pt x="1638300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43100" y="1381125"/>
              <a:ext cx="1638300" cy="1190625"/>
            </a:xfrm>
            <a:custGeom>
              <a:avLst/>
              <a:gdLst/>
              <a:ahLst/>
              <a:cxnLst/>
              <a:rect l="l" t="t" r="r" b="b"/>
              <a:pathLst>
                <a:path w="1638300" h="1190625">
                  <a:moveTo>
                    <a:pt x="1638300" y="0"/>
                  </a:moveTo>
                  <a:lnTo>
                    <a:pt x="0" y="0"/>
                  </a:lnTo>
                  <a:lnTo>
                    <a:pt x="0" y="1046352"/>
                  </a:lnTo>
                  <a:lnTo>
                    <a:pt x="1125474" y="1046352"/>
                  </a:lnTo>
                  <a:lnTo>
                    <a:pt x="1228725" y="1190625"/>
                  </a:lnTo>
                  <a:lnTo>
                    <a:pt x="1331976" y="1046352"/>
                  </a:lnTo>
                  <a:lnTo>
                    <a:pt x="1638300" y="1046352"/>
                  </a:lnTo>
                  <a:lnTo>
                    <a:pt x="1638300" y="0"/>
                  </a:lnTo>
                  <a:close/>
                </a:path>
              </a:pathLst>
            </a:custGeom>
            <a:solidFill>
              <a:srgbClr val="96C7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52850" y="2400300"/>
              <a:ext cx="1638300" cy="1781175"/>
            </a:xfrm>
            <a:custGeom>
              <a:avLst/>
              <a:gdLst/>
              <a:ahLst/>
              <a:cxnLst/>
              <a:rect l="l" t="t" r="r" b="b"/>
              <a:pathLst>
                <a:path w="1638300" h="1781175">
                  <a:moveTo>
                    <a:pt x="1638300" y="0"/>
                  </a:moveTo>
                  <a:lnTo>
                    <a:pt x="0" y="0"/>
                  </a:lnTo>
                  <a:lnTo>
                    <a:pt x="0" y="1781175"/>
                  </a:lnTo>
                  <a:lnTo>
                    <a:pt x="1638300" y="1781175"/>
                  </a:lnTo>
                  <a:lnTo>
                    <a:pt x="1638300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71900" y="1371600"/>
              <a:ext cx="1638300" cy="1200150"/>
            </a:xfrm>
            <a:custGeom>
              <a:avLst/>
              <a:gdLst/>
              <a:ahLst/>
              <a:cxnLst/>
              <a:rect l="l" t="t" r="r" b="b"/>
              <a:pathLst>
                <a:path w="1638300" h="1200150">
                  <a:moveTo>
                    <a:pt x="1638300" y="0"/>
                  </a:moveTo>
                  <a:lnTo>
                    <a:pt x="0" y="0"/>
                  </a:lnTo>
                  <a:lnTo>
                    <a:pt x="0" y="1054735"/>
                  </a:lnTo>
                  <a:lnTo>
                    <a:pt x="1123696" y="1054735"/>
                  </a:lnTo>
                  <a:lnTo>
                    <a:pt x="1226692" y="1200150"/>
                  </a:lnTo>
                  <a:lnTo>
                    <a:pt x="1327912" y="1054735"/>
                  </a:lnTo>
                  <a:lnTo>
                    <a:pt x="1638300" y="1054735"/>
                  </a:lnTo>
                  <a:lnTo>
                    <a:pt x="1638300" y="0"/>
                  </a:lnTo>
                  <a:close/>
                </a:path>
              </a:pathLst>
            </a:custGeom>
            <a:solidFill>
              <a:srgbClr val="0D96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62600" y="2400300"/>
              <a:ext cx="1638300" cy="1781175"/>
            </a:xfrm>
            <a:custGeom>
              <a:avLst/>
              <a:gdLst/>
              <a:ahLst/>
              <a:cxnLst/>
              <a:rect l="l" t="t" r="r" b="b"/>
              <a:pathLst>
                <a:path w="1638300" h="1781175">
                  <a:moveTo>
                    <a:pt x="1638300" y="0"/>
                  </a:moveTo>
                  <a:lnTo>
                    <a:pt x="0" y="0"/>
                  </a:lnTo>
                  <a:lnTo>
                    <a:pt x="0" y="1781175"/>
                  </a:lnTo>
                  <a:lnTo>
                    <a:pt x="1638300" y="1781175"/>
                  </a:lnTo>
                  <a:lnTo>
                    <a:pt x="1638300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62600" y="1381125"/>
              <a:ext cx="1638300" cy="1190625"/>
            </a:xfrm>
            <a:custGeom>
              <a:avLst/>
              <a:gdLst/>
              <a:ahLst/>
              <a:cxnLst/>
              <a:rect l="l" t="t" r="r" b="b"/>
              <a:pathLst>
                <a:path w="1638300" h="1190625">
                  <a:moveTo>
                    <a:pt x="1638300" y="0"/>
                  </a:moveTo>
                  <a:lnTo>
                    <a:pt x="0" y="0"/>
                  </a:lnTo>
                  <a:lnTo>
                    <a:pt x="0" y="1046352"/>
                  </a:lnTo>
                  <a:lnTo>
                    <a:pt x="1125474" y="1046352"/>
                  </a:lnTo>
                  <a:lnTo>
                    <a:pt x="1228725" y="1190625"/>
                  </a:lnTo>
                  <a:lnTo>
                    <a:pt x="1330325" y="1046352"/>
                  </a:lnTo>
                  <a:lnTo>
                    <a:pt x="1638300" y="1046352"/>
                  </a:lnTo>
                  <a:lnTo>
                    <a:pt x="1638300" y="0"/>
                  </a:lnTo>
                  <a:close/>
                </a:path>
              </a:pathLst>
            </a:custGeom>
            <a:solidFill>
              <a:srgbClr val="96C7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2000" y="3933825"/>
              <a:ext cx="371475" cy="381000"/>
            </a:xfrm>
            <a:custGeom>
              <a:avLst/>
              <a:gdLst/>
              <a:ahLst/>
              <a:cxnLst/>
              <a:rect l="l" t="t" r="r" b="b"/>
              <a:pathLst>
                <a:path w="371475" h="381000">
                  <a:moveTo>
                    <a:pt x="185737" y="0"/>
                  </a:moveTo>
                  <a:lnTo>
                    <a:pt x="136361" y="6805"/>
                  </a:lnTo>
                  <a:lnTo>
                    <a:pt x="91993" y="26009"/>
                  </a:lnTo>
                  <a:lnTo>
                    <a:pt x="54402" y="55797"/>
                  </a:lnTo>
                  <a:lnTo>
                    <a:pt x="25359" y="94352"/>
                  </a:lnTo>
                  <a:lnTo>
                    <a:pt x="6634" y="139858"/>
                  </a:lnTo>
                  <a:lnTo>
                    <a:pt x="0" y="190500"/>
                  </a:lnTo>
                  <a:lnTo>
                    <a:pt x="6634" y="241141"/>
                  </a:lnTo>
                  <a:lnTo>
                    <a:pt x="25359" y="286647"/>
                  </a:lnTo>
                  <a:lnTo>
                    <a:pt x="54402" y="325202"/>
                  </a:lnTo>
                  <a:lnTo>
                    <a:pt x="91993" y="354990"/>
                  </a:lnTo>
                  <a:lnTo>
                    <a:pt x="136361" y="374194"/>
                  </a:lnTo>
                  <a:lnTo>
                    <a:pt x="185737" y="381000"/>
                  </a:lnTo>
                  <a:lnTo>
                    <a:pt x="235113" y="374194"/>
                  </a:lnTo>
                  <a:lnTo>
                    <a:pt x="279481" y="354990"/>
                  </a:lnTo>
                  <a:lnTo>
                    <a:pt x="317072" y="325202"/>
                  </a:lnTo>
                  <a:lnTo>
                    <a:pt x="346115" y="286647"/>
                  </a:lnTo>
                  <a:lnTo>
                    <a:pt x="364840" y="241141"/>
                  </a:lnTo>
                  <a:lnTo>
                    <a:pt x="371475" y="190500"/>
                  </a:lnTo>
                  <a:lnTo>
                    <a:pt x="364840" y="139858"/>
                  </a:lnTo>
                  <a:lnTo>
                    <a:pt x="346115" y="94352"/>
                  </a:lnTo>
                  <a:lnTo>
                    <a:pt x="317072" y="55797"/>
                  </a:lnTo>
                  <a:lnTo>
                    <a:pt x="279481" y="26009"/>
                  </a:lnTo>
                  <a:lnTo>
                    <a:pt x="235113" y="6805"/>
                  </a:lnTo>
                  <a:lnTo>
                    <a:pt x="185737" y="0"/>
                  </a:lnTo>
                  <a:close/>
                </a:path>
              </a:pathLst>
            </a:custGeom>
            <a:solidFill>
              <a:srgbClr val="0D96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0575" y="3971925"/>
              <a:ext cx="314325" cy="304800"/>
            </a:xfrm>
            <a:custGeom>
              <a:avLst/>
              <a:gdLst/>
              <a:ahLst/>
              <a:cxnLst/>
              <a:rect l="l" t="t" r="r" b="b"/>
              <a:pathLst>
                <a:path w="314325" h="304800">
                  <a:moveTo>
                    <a:pt x="157162" y="0"/>
                  </a:moveTo>
                  <a:lnTo>
                    <a:pt x="107484" y="7769"/>
                  </a:lnTo>
                  <a:lnTo>
                    <a:pt x="64341" y="29405"/>
                  </a:lnTo>
                  <a:lnTo>
                    <a:pt x="30321" y="62396"/>
                  </a:lnTo>
                  <a:lnTo>
                    <a:pt x="8011" y="104231"/>
                  </a:lnTo>
                  <a:lnTo>
                    <a:pt x="0" y="152400"/>
                  </a:lnTo>
                  <a:lnTo>
                    <a:pt x="8011" y="200568"/>
                  </a:lnTo>
                  <a:lnTo>
                    <a:pt x="30321" y="242403"/>
                  </a:lnTo>
                  <a:lnTo>
                    <a:pt x="64341" y="275394"/>
                  </a:lnTo>
                  <a:lnTo>
                    <a:pt x="107484" y="297030"/>
                  </a:lnTo>
                  <a:lnTo>
                    <a:pt x="157162" y="304800"/>
                  </a:lnTo>
                  <a:lnTo>
                    <a:pt x="206840" y="297030"/>
                  </a:lnTo>
                  <a:lnTo>
                    <a:pt x="249983" y="275394"/>
                  </a:lnTo>
                  <a:lnTo>
                    <a:pt x="284003" y="242403"/>
                  </a:lnTo>
                  <a:lnTo>
                    <a:pt x="306313" y="200568"/>
                  </a:lnTo>
                  <a:lnTo>
                    <a:pt x="314325" y="152400"/>
                  </a:lnTo>
                  <a:lnTo>
                    <a:pt x="306313" y="104231"/>
                  </a:lnTo>
                  <a:lnTo>
                    <a:pt x="284003" y="62396"/>
                  </a:lnTo>
                  <a:lnTo>
                    <a:pt x="249983" y="29405"/>
                  </a:lnTo>
                  <a:lnTo>
                    <a:pt x="206840" y="7769"/>
                  </a:lnTo>
                  <a:lnTo>
                    <a:pt x="1571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97889" y="4041775"/>
            <a:ext cx="9969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0" dirty="0">
                <a:solidFill>
                  <a:srgbClr val="4E5869"/>
                </a:solidFill>
                <a:latin typeface="Century Gothic"/>
                <a:cs typeface="Century Gothic"/>
              </a:rPr>
              <a:t>1</a:t>
            </a:r>
            <a:endParaRPr sz="1050">
              <a:latin typeface="Century Gothic"/>
              <a:cs typeface="Century Gothic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571750" y="3933825"/>
            <a:ext cx="371475" cy="381000"/>
            <a:chOff x="2571750" y="3933825"/>
            <a:chExt cx="371475" cy="381000"/>
          </a:xfrm>
        </p:grpSpPr>
        <p:sp>
          <p:nvSpPr>
            <p:cNvPr id="17" name="object 17"/>
            <p:cNvSpPr/>
            <p:nvPr/>
          </p:nvSpPr>
          <p:spPr>
            <a:xfrm>
              <a:off x="2571750" y="3933825"/>
              <a:ext cx="371475" cy="381000"/>
            </a:xfrm>
            <a:custGeom>
              <a:avLst/>
              <a:gdLst/>
              <a:ahLst/>
              <a:cxnLst/>
              <a:rect l="l" t="t" r="r" b="b"/>
              <a:pathLst>
                <a:path w="371475" h="381000">
                  <a:moveTo>
                    <a:pt x="185800" y="0"/>
                  </a:moveTo>
                  <a:lnTo>
                    <a:pt x="136407" y="6805"/>
                  </a:lnTo>
                  <a:lnTo>
                    <a:pt x="92023" y="26009"/>
                  </a:lnTo>
                  <a:lnTo>
                    <a:pt x="54419" y="55797"/>
                  </a:lnTo>
                  <a:lnTo>
                    <a:pt x="25367" y="94352"/>
                  </a:lnTo>
                  <a:lnTo>
                    <a:pt x="6636" y="139858"/>
                  </a:lnTo>
                  <a:lnTo>
                    <a:pt x="0" y="190500"/>
                  </a:lnTo>
                  <a:lnTo>
                    <a:pt x="6636" y="241141"/>
                  </a:lnTo>
                  <a:lnTo>
                    <a:pt x="25367" y="286647"/>
                  </a:lnTo>
                  <a:lnTo>
                    <a:pt x="54419" y="325202"/>
                  </a:lnTo>
                  <a:lnTo>
                    <a:pt x="92023" y="354990"/>
                  </a:lnTo>
                  <a:lnTo>
                    <a:pt x="136407" y="374194"/>
                  </a:lnTo>
                  <a:lnTo>
                    <a:pt x="185800" y="381000"/>
                  </a:lnTo>
                  <a:lnTo>
                    <a:pt x="235141" y="374194"/>
                  </a:lnTo>
                  <a:lnTo>
                    <a:pt x="279489" y="354990"/>
                  </a:lnTo>
                  <a:lnTo>
                    <a:pt x="317071" y="325202"/>
                  </a:lnTo>
                  <a:lnTo>
                    <a:pt x="346112" y="286647"/>
                  </a:lnTo>
                  <a:lnTo>
                    <a:pt x="364838" y="241141"/>
                  </a:lnTo>
                  <a:lnTo>
                    <a:pt x="371475" y="190500"/>
                  </a:lnTo>
                  <a:lnTo>
                    <a:pt x="364838" y="139858"/>
                  </a:lnTo>
                  <a:lnTo>
                    <a:pt x="346112" y="94352"/>
                  </a:lnTo>
                  <a:lnTo>
                    <a:pt x="317071" y="55797"/>
                  </a:lnTo>
                  <a:lnTo>
                    <a:pt x="279489" y="26009"/>
                  </a:lnTo>
                  <a:lnTo>
                    <a:pt x="235141" y="6805"/>
                  </a:lnTo>
                  <a:lnTo>
                    <a:pt x="185800" y="0"/>
                  </a:lnTo>
                  <a:close/>
                </a:path>
              </a:pathLst>
            </a:custGeom>
            <a:solidFill>
              <a:srgbClr val="96C7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00325" y="3971925"/>
              <a:ext cx="314325" cy="304800"/>
            </a:xfrm>
            <a:custGeom>
              <a:avLst/>
              <a:gdLst/>
              <a:ahLst/>
              <a:cxnLst/>
              <a:rect l="l" t="t" r="r" b="b"/>
              <a:pathLst>
                <a:path w="314325" h="304800">
                  <a:moveTo>
                    <a:pt x="157225" y="0"/>
                  </a:moveTo>
                  <a:lnTo>
                    <a:pt x="107517" y="7769"/>
                  </a:lnTo>
                  <a:lnTo>
                    <a:pt x="64355" y="29405"/>
                  </a:lnTo>
                  <a:lnTo>
                    <a:pt x="30325" y="62396"/>
                  </a:lnTo>
                  <a:lnTo>
                    <a:pt x="8012" y="104231"/>
                  </a:lnTo>
                  <a:lnTo>
                    <a:pt x="0" y="152400"/>
                  </a:lnTo>
                  <a:lnTo>
                    <a:pt x="8012" y="200568"/>
                  </a:lnTo>
                  <a:lnTo>
                    <a:pt x="30325" y="242403"/>
                  </a:lnTo>
                  <a:lnTo>
                    <a:pt x="64355" y="275394"/>
                  </a:lnTo>
                  <a:lnTo>
                    <a:pt x="107517" y="297030"/>
                  </a:lnTo>
                  <a:lnTo>
                    <a:pt x="157225" y="304800"/>
                  </a:lnTo>
                  <a:lnTo>
                    <a:pt x="206872" y="297030"/>
                  </a:lnTo>
                  <a:lnTo>
                    <a:pt x="249996" y="275394"/>
                  </a:lnTo>
                  <a:lnTo>
                    <a:pt x="284007" y="242403"/>
                  </a:lnTo>
                  <a:lnTo>
                    <a:pt x="306313" y="200568"/>
                  </a:lnTo>
                  <a:lnTo>
                    <a:pt x="314325" y="152400"/>
                  </a:lnTo>
                  <a:lnTo>
                    <a:pt x="306313" y="104231"/>
                  </a:lnTo>
                  <a:lnTo>
                    <a:pt x="284007" y="62396"/>
                  </a:lnTo>
                  <a:lnTo>
                    <a:pt x="249996" y="29405"/>
                  </a:lnTo>
                  <a:lnTo>
                    <a:pt x="206872" y="7769"/>
                  </a:lnTo>
                  <a:lnTo>
                    <a:pt x="1572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709926" y="4041775"/>
            <a:ext cx="9969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0" dirty="0">
                <a:solidFill>
                  <a:srgbClr val="4E5869"/>
                </a:solidFill>
                <a:latin typeface="Century Gothic"/>
                <a:cs typeface="Century Gothic"/>
              </a:rPr>
              <a:t>2</a:t>
            </a:r>
            <a:endParaRPr sz="1050">
              <a:latin typeface="Century Gothic"/>
              <a:cs typeface="Century Gothic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381500" y="3933825"/>
            <a:ext cx="371475" cy="381000"/>
            <a:chOff x="4381500" y="3933825"/>
            <a:chExt cx="371475" cy="381000"/>
          </a:xfrm>
        </p:grpSpPr>
        <p:sp>
          <p:nvSpPr>
            <p:cNvPr id="21" name="object 21"/>
            <p:cNvSpPr/>
            <p:nvPr/>
          </p:nvSpPr>
          <p:spPr>
            <a:xfrm>
              <a:off x="4381500" y="3933825"/>
              <a:ext cx="371475" cy="381000"/>
            </a:xfrm>
            <a:custGeom>
              <a:avLst/>
              <a:gdLst/>
              <a:ahLst/>
              <a:cxnLst/>
              <a:rect l="l" t="t" r="r" b="b"/>
              <a:pathLst>
                <a:path w="371475" h="381000">
                  <a:moveTo>
                    <a:pt x="185800" y="0"/>
                  </a:moveTo>
                  <a:lnTo>
                    <a:pt x="136407" y="6805"/>
                  </a:lnTo>
                  <a:lnTo>
                    <a:pt x="92023" y="26009"/>
                  </a:lnTo>
                  <a:lnTo>
                    <a:pt x="54419" y="55797"/>
                  </a:lnTo>
                  <a:lnTo>
                    <a:pt x="25367" y="94352"/>
                  </a:lnTo>
                  <a:lnTo>
                    <a:pt x="6636" y="139858"/>
                  </a:lnTo>
                  <a:lnTo>
                    <a:pt x="0" y="190500"/>
                  </a:lnTo>
                  <a:lnTo>
                    <a:pt x="6636" y="241141"/>
                  </a:lnTo>
                  <a:lnTo>
                    <a:pt x="25367" y="286647"/>
                  </a:lnTo>
                  <a:lnTo>
                    <a:pt x="54419" y="325202"/>
                  </a:lnTo>
                  <a:lnTo>
                    <a:pt x="92023" y="354990"/>
                  </a:lnTo>
                  <a:lnTo>
                    <a:pt x="136407" y="374194"/>
                  </a:lnTo>
                  <a:lnTo>
                    <a:pt x="185800" y="381000"/>
                  </a:lnTo>
                  <a:lnTo>
                    <a:pt x="235141" y="374194"/>
                  </a:lnTo>
                  <a:lnTo>
                    <a:pt x="279489" y="354990"/>
                  </a:lnTo>
                  <a:lnTo>
                    <a:pt x="317071" y="325202"/>
                  </a:lnTo>
                  <a:lnTo>
                    <a:pt x="346112" y="286647"/>
                  </a:lnTo>
                  <a:lnTo>
                    <a:pt x="364838" y="241141"/>
                  </a:lnTo>
                  <a:lnTo>
                    <a:pt x="371475" y="190500"/>
                  </a:lnTo>
                  <a:lnTo>
                    <a:pt x="364838" y="139858"/>
                  </a:lnTo>
                  <a:lnTo>
                    <a:pt x="346112" y="94352"/>
                  </a:lnTo>
                  <a:lnTo>
                    <a:pt x="317071" y="55797"/>
                  </a:lnTo>
                  <a:lnTo>
                    <a:pt x="279489" y="26009"/>
                  </a:lnTo>
                  <a:lnTo>
                    <a:pt x="235141" y="6805"/>
                  </a:lnTo>
                  <a:lnTo>
                    <a:pt x="185800" y="0"/>
                  </a:lnTo>
                  <a:close/>
                </a:path>
              </a:pathLst>
            </a:custGeom>
            <a:solidFill>
              <a:srgbClr val="0D96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10075" y="3971925"/>
              <a:ext cx="314325" cy="304800"/>
            </a:xfrm>
            <a:custGeom>
              <a:avLst/>
              <a:gdLst/>
              <a:ahLst/>
              <a:cxnLst/>
              <a:rect l="l" t="t" r="r" b="b"/>
              <a:pathLst>
                <a:path w="314325" h="304800">
                  <a:moveTo>
                    <a:pt x="157225" y="0"/>
                  </a:moveTo>
                  <a:lnTo>
                    <a:pt x="107517" y="7769"/>
                  </a:lnTo>
                  <a:lnTo>
                    <a:pt x="64355" y="29405"/>
                  </a:lnTo>
                  <a:lnTo>
                    <a:pt x="30325" y="62396"/>
                  </a:lnTo>
                  <a:lnTo>
                    <a:pt x="8012" y="104231"/>
                  </a:lnTo>
                  <a:lnTo>
                    <a:pt x="0" y="152400"/>
                  </a:lnTo>
                  <a:lnTo>
                    <a:pt x="8012" y="200568"/>
                  </a:lnTo>
                  <a:lnTo>
                    <a:pt x="30325" y="242403"/>
                  </a:lnTo>
                  <a:lnTo>
                    <a:pt x="64355" y="275394"/>
                  </a:lnTo>
                  <a:lnTo>
                    <a:pt x="107517" y="297030"/>
                  </a:lnTo>
                  <a:lnTo>
                    <a:pt x="157225" y="304800"/>
                  </a:lnTo>
                  <a:lnTo>
                    <a:pt x="206872" y="297030"/>
                  </a:lnTo>
                  <a:lnTo>
                    <a:pt x="249996" y="275394"/>
                  </a:lnTo>
                  <a:lnTo>
                    <a:pt x="284007" y="242403"/>
                  </a:lnTo>
                  <a:lnTo>
                    <a:pt x="306313" y="200568"/>
                  </a:lnTo>
                  <a:lnTo>
                    <a:pt x="314325" y="152400"/>
                  </a:lnTo>
                  <a:lnTo>
                    <a:pt x="306313" y="104231"/>
                  </a:lnTo>
                  <a:lnTo>
                    <a:pt x="284007" y="62396"/>
                  </a:lnTo>
                  <a:lnTo>
                    <a:pt x="249996" y="29405"/>
                  </a:lnTo>
                  <a:lnTo>
                    <a:pt x="206872" y="7769"/>
                  </a:lnTo>
                  <a:lnTo>
                    <a:pt x="1572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521834" y="4041775"/>
            <a:ext cx="9969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0" dirty="0">
                <a:solidFill>
                  <a:srgbClr val="4E5869"/>
                </a:solidFill>
                <a:latin typeface="Century Gothic"/>
                <a:cs typeface="Century Gothic"/>
              </a:rPr>
              <a:t>3</a:t>
            </a:r>
            <a:endParaRPr sz="1050">
              <a:latin typeface="Century Gothic"/>
              <a:cs typeface="Century Gothic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191250" y="3933825"/>
            <a:ext cx="371475" cy="381000"/>
            <a:chOff x="6191250" y="3933825"/>
            <a:chExt cx="371475" cy="381000"/>
          </a:xfrm>
        </p:grpSpPr>
        <p:sp>
          <p:nvSpPr>
            <p:cNvPr id="25" name="object 25"/>
            <p:cNvSpPr/>
            <p:nvPr/>
          </p:nvSpPr>
          <p:spPr>
            <a:xfrm>
              <a:off x="6191250" y="3933825"/>
              <a:ext cx="371475" cy="381000"/>
            </a:xfrm>
            <a:custGeom>
              <a:avLst/>
              <a:gdLst/>
              <a:ahLst/>
              <a:cxnLst/>
              <a:rect l="l" t="t" r="r" b="b"/>
              <a:pathLst>
                <a:path w="371475" h="381000">
                  <a:moveTo>
                    <a:pt x="185800" y="0"/>
                  </a:moveTo>
                  <a:lnTo>
                    <a:pt x="136407" y="6805"/>
                  </a:lnTo>
                  <a:lnTo>
                    <a:pt x="92023" y="26009"/>
                  </a:lnTo>
                  <a:lnTo>
                    <a:pt x="54419" y="55797"/>
                  </a:lnTo>
                  <a:lnTo>
                    <a:pt x="25367" y="94352"/>
                  </a:lnTo>
                  <a:lnTo>
                    <a:pt x="6636" y="139858"/>
                  </a:lnTo>
                  <a:lnTo>
                    <a:pt x="0" y="190500"/>
                  </a:lnTo>
                  <a:lnTo>
                    <a:pt x="6636" y="241141"/>
                  </a:lnTo>
                  <a:lnTo>
                    <a:pt x="25367" y="286647"/>
                  </a:lnTo>
                  <a:lnTo>
                    <a:pt x="54419" y="325202"/>
                  </a:lnTo>
                  <a:lnTo>
                    <a:pt x="92023" y="354990"/>
                  </a:lnTo>
                  <a:lnTo>
                    <a:pt x="136407" y="374194"/>
                  </a:lnTo>
                  <a:lnTo>
                    <a:pt x="185800" y="381000"/>
                  </a:lnTo>
                  <a:lnTo>
                    <a:pt x="235141" y="374194"/>
                  </a:lnTo>
                  <a:lnTo>
                    <a:pt x="279489" y="354990"/>
                  </a:lnTo>
                  <a:lnTo>
                    <a:pt x="317071" y="325202"/>
                  </a:lnTo>
                  <a:lnTo>
                    <a:pt x="346112" y="286647"/>
                  </a:lnTo>
                  <a:lnTo>
                    <a:pt x="364838" y="241141"/>
                  </a:lnTo>
                  <a:lnTo>
                    <a:pt x="371475" y="190500"/>
                  </a:lnTo>
                  <a:lnTo>
                    <a:pt x="364838" y="139858"/>
                  </a:lnTo>
                  <a:lnTo>
                    <a:pt x="346112" y="94352"/>
                  </a:lnTo>
                  <a:lnTo>
                    <a:pt x="317071" y="55797"/>
                  </a:lnTo>
                  <a:lnTo>
                    <a:pt x="279489" y="26009"/>
                  </a:lnTo>
                  <a:lnTo>
                    <a:pt x="235141" y="6805"/>
                  </a:lnTo>
                  <a:lnTo>
                    <a:pt x="185800" y="0"/>
                  </a:lnTo>
                  <a:close/>
                </a:path>
              </a:pathLst>
            </a:custGeom>
            <a:solidFill>
              <a:srgbClr val="96C7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19825" y="3971925"/>
              <a:ext cx="314325" cy="304800"/>
            </a:xfrm>
            <a:custGeom>
              <a:avLst/>
              <a:gdLst/>
              <a:ahLst/>
              <a:cxnLst/>
              <a:rect l="l" t="t" r="r" b="b"/>
              <a:pathLst>
                <a:path w="314325" h="304800">
                  <a:moveTo>
                    <a:pt x="157225" y="0"/>
                  </a:moveTo>
                  <a:lnTo>
                    <a:pt x="107517" y="7769"/>
                  </a:lnTo>
                  <a:lnTo>
                    <a:pt x="64355" y="29405"/>
                  </a:lnTo>
                  <a:lnTo>
                    <a:pt x="30325" y="62396"/>
                  </a:lnTo>
                  <a:lnTo>
                    <a:pt x="8012" y="104231"/>
                  </a:lnTo>
                  <a:lnTo>
                    <a:pt x="0" y="152400"/>
                  </a:lnTo>
                  <a:lnTo>
                    <a:pt x="8012" y="200568"/>
                  </a:lnTo>
                  <a:lnTo>
                    <a:pt x="30325" y="242403"/>
                  </a:lnTo>
                  <a:lnTo>
                    <a:pt x="64355" y="275394"/>
                  </a:lnTo>
                  <a:lnTo>
                    <a:pt x="107517" y="297030"/>
                  </a:lnTo>
                  <a:lnTo>
                    <a:pt x="157225" y="304800"/>
                  </a:lnTo>
                  <a:lnTo>
                    <a:pt x="206872" y="297030"/>
                  </a:lnTo>
                  <a:lnTo>
                    <a:pt x="249996" y="275394"/>
                  </a:lnTo>
                  <a:lnTo>
                    <a:pt x="284007" y="242403"/>
                  </a:lnTo>
                  <a:lnTo>
                    <a:pt x="306313" y="200568"/>
                  </a:lnTo>
                  <a:lnTo>
                    <a:pt x="314325" y="152400"/>
                  </a:lnTo>
                  <a:lnTo>
                    <a:pt x="306313" y="104231"/>
                  </a:lnTo>
                  <a:lnTo>
                    <a:pt x="284007" y="62396"/>
                  </a:lnTo>
                  <a:lnTo>
                    <a:pt x="249996" y="29405"/>
                  </a:lnTo>
                  <a:lnTo>
                    <a:pt x="206872" y="7769"/>
                  </a:lnTo>
                  <a:lnTo>
                    <a:pt x="1572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333871" y="4041775"/>
            <a:ext cx="9969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0" dirty="0">
                <a:solidFill>
                  <a:srgbClr val="4E5869"/>
                </a:solidFill>
                <a:latin typeface="Century Gothic"/>
                <a:cs typeface="Century Gothic"/>
              </a:rPr>
              <a:t>4</a:t>
            </a:r>
            <a:endParaRPr sz="1050">
              <a:latin typeface="Century Gothic"/>
              <a:cs typeface="Century Gothic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114425" y="4105275"/>
            <a:ext cx="5087620" cy="38100"/>
            <a:chOff x="1114425" y="4105275"/>
            <a:chExt cx="5087620" cy="38100"/>
          </a:xfrm>
        </p:grpSpPr>
        <p:sp>
          <p:nvSpPr>
            <p:cNvPr id="29" name="object 29"/>
            <p:cNvSpPr/>
            <p:nvPr/>
          </p:nvSpPr>
          <p:spPr>
            <a:xfrm>
              <a:off x="1133475" y="4124325"/>
              <a:ext cx="1424940" cy="0"/>
            </a:xfrm>
            <a:custGeom>
              <a:avLst/>
              <a:gdLst/>
              <a:ahLst/>
              <a:cxnLst/>
              <a:rect l="l" t="t" r="r" b="b"/>
              <a:pathLst>
                <a:path w="1424939">
                  <a:moveTo>
                    <a:pt x="0" y="0"/>
                  </a:moveTo>
                  <a:lnTo>
                    <a:pt x="1424813" y="0"/>
                  </a:lnTo>
                </a:path>
              </a:pathLst>
            </a:custGeom>
            <a:ln w="38100">
              <a:solidFill>
                <a:srgbClr val="0D96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962275" y="4124325"/>
              <a:ext cx="1410970" cy="0"/>
            </a:xfrm>
            <a:custGeom>
              <a:avLst/>
              <a:gdLst/>
              <a:ahLst/>
              <a:cxnLst/>
              <a:rect l="l" t="t" r="r" b="b"/>
              <a:pathLst>
                <a:path w="1410970">
                  <a:moveTo>
                    <a:pt x="0" y="0"/>
                  </a:moveTo>
                  <a:lnTo>
                    <a:pt x="1410842" y="0"/>
                  </a:lnTo>
                </a:path>
              </a:pathLst>
            </a:custGeom>
            <a:ln w="38100">
              <a:solidFill>
                <a:srgbClr val="96C7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72025" y="4124325"/>
              <a:ext cx="1410970" cy="0"/>
            </a:xfrm>
            <a:custGeom>
              <a:avLst/>
              <a:gdLst/>
              <a:ahLst/>
              <a:cxnLst/>
              <a:rect l="l" t="t" r="r" b="b"/>
              <a:pathLst>
                <a:path w="1410970">
                  <a:moveTo>
                    <a:pt x="0" y="0"/>
                  </a:moveTo>
                  <a:lnTo>
                    <a:pt x="1410842" y="0"/>
                  </a:lnTo>
                </a:path>
              </a:pathLst>
            </a:custGeom>
            <a:ln w="38100">
              <a:solidFill>
                <a:srgbClr val="0D96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48284" y="1991931"/>
            <a:ext cx="61595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0" dirty="0">
                <a:solidFill>
                  <a:srgbClr val="FFFFFF"/>
                </a:solidFill>
                <a:latin typeface="Century Gothic"/>
                <a:cs typeface="Century Gothic"/>
              </a:rPr>
              <a:t>Access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50160" y="1991042"/>
            <a:ext cx="112204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Office</a:t>
            </a:r>
            <a:r>
              <a:rPr sz="135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entury Gothic"/>
                <a:cs typeface="Century Gothic"/>
              </a:rPr>
              <a:t>Needs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52290" y="1990407"/>
            <a:ext cx="935990" cy="43180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580"/>
              </a:lnSpc>
              <a:spcBef>
                <a:spcPts val="185"/>
              </a:spcBef>
            </a:pPr>
            <a:r>
              <a:rPr sz="1350" spc="-10" dirty="0">
                <a:solidFill>
                  <a:srgbClr val="FFFFFF"/>
                </a:solidFill>
                <a:latin typeface="Century Gothic"/>
                <a:cs typeface="Century Gothic"/>
              </a:rPr>
              <a:t>Laboratory Needs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47054" y="1989391"/>
            <a:ext cx="1093470" cy="432434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580"/>
              </a:lnSpc>
              <a:spcBef>
                <a:spcPts val="185"/>
              </a:spcBef>
            </a:pPr>
            <a:r>
              <a:rPr sz="1350" spc="-10" dirty="0">
                <a:solidFill>
                  <a:srgbClr val="FFFFFF"/>
                </a:solidFill>
                <a:latin typeface="Century Gothic"/>
                <a:cs typeface="Century Gothic"/>
              </a:rPr>
              <a:t>Capital Connections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735320" y="2493581"/>
            <a:ext cx="1188085" cy="922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84150" marR="5080" indent="-172085">
              <a:lnSpc>
                <a:spcPct val="130500"/>
              </a:lnSpc>
              <a:spcBef>
                <a:spcPts val="114"/>
              </a:spcBef>
              <a:buFont typeface="Wingdings"/>
              <a:buChar char=""/>
              <a:tabLst>
                <a:tab pos="184150" algn="l"/>
              </a:tabLst>
            </a:pP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Access</a:t>
            </a:r>
            <a:r>
              <a:rPr sz="900" spc="-2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to</a:t>
            </a:r>
            <a:r>
              <a:rPr sz="900" spc="-3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2C3943"/>
                </a:solidFill>
                <a:latin typeface="Century Gothic"/>
                <a:cs typeface="Century Gothic"/>
              </a:rPr>
              <a:t>leading industry</a:t>
            </a:r>
            <a:r>
              <a:rPr sz="900" spc="10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2C3943"/>
                </a:solidFill>
                <a:latin typeface="Century Gothic"/>
                <a:cs typeface="Century Gothic"/>
              </a:rPr>
              <a:t>partners </a:t>
            </a: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through</a:t>
            </a:r>
            <a:r>
              <a:rPr sz="900" spc="-30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spc="-25" dirty="0">
                <a:solidFill>
                  <a:srgbClr val="2C3943"/>
                </a:solidFill>
                <a:latin typeface="Century Gothic"/>
                <a:cs typeface="Century Gothic"/>
              </a:rPr>
              <a:t>our </a:t>
            </a: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sponsors</a:t>
            </a:r>
            <a:r>
              <a:rPr sz="900" spc="-6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spc="-25" dirty="0">
                <a:solidFill>
                  <a:srgbClr val="2C3943"/>
                </a:solidFill>
                <a:latin typeface="Century Gothic"/>
                <a:cs typeface="Century Gothic"/>
              </a:rPr>
              <a:t>and </a:t>
            </a:r>
            <a:r>
              <a:rPr sz="900" spc="-10" dirty="0">
                <a:solidFill>
                  <a:srgbClr val="2C3943"/>
                </a:solidFill>
                <a:latin typeface="Century Gothic"/>
                <a:cs typeface="Century Gothic"/>
              </a:rPr>
              <a:t>network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58762" y="2495486"/>
            <a:ext cx="1298575" cy="12757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82880" marR="5080" indent="-170815">
              <a:lnSpc>
                <a:spcPct val="129900"/>
              </a:lnSpc>
              <a:spcBef>
                <a:spcPts val="125"/>
              </a:spcBef>
              <a:buFont typeface="Wingdings"/>
              <a:buChar char=""/>
              <a:tabLst>
                <a:tab pos="184150" algn="l"/>
              </a:tabLst>
            </a:pP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Exclusive</a:t>
            </a:r>
            <a:r>
              <a:rPr sz="900" spc="-20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2C3943"/>
                </a:solidFill>
                <a:latin typeface="Century Gothic"/>
                <a:cs typeface="Century Gothic"/>
              </a:rPr>
              <a:t>member 	</a:t>
            </a: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events</a:t>
            </a:r>
            <a:r>
              <a:rPr sz="900" spc="-1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such</a:t>
            </a:r>
            <a:r>
              <a:rPr sz="900" spc="-5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spc="-25" dirty="0">
                <a:solidFill>
                  <a:srgbClr val="2C3943"/>
                </a:solidFill>
                <a:latin typeface="Century Gothic"/>
                <a:cs typeface="Century Gothic"/>
              </a:rPr>
              <a:t>as 	</a:t>
            </a: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happy</a:t>
            </a:r>
            <a:r>
              <a:rPr sz="900" spc="-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2C3943"/>
                </a:solidFill>
                <a:latin typeface="Century Gothic"/>
                <a:cs typeface="Century Gothic"/>
              </a:rPr>
              <a:t>hours, 	</a:t>
            </a: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seminars,</a:t>
            </a:r>
            <a:r>
              <a:rPr sz="900" spc="-30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lunch</a:t>
            </a:r>
            <a:r>
              <a:rPr sz="900" spc="-60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spc="-50" dirty="0">
                <a:solidFill>
                  <a:srgbClr val="2C3943"/>
                </a:solidFill>
                <a:latin typeface="Century Gothic"/>
                <a:cs typeface="Century Gothic"/>
              </a:rPr>
              <a:t>&amp;</a:t>
            </a: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 	learns,</a:t>
            </a:r>
            <a:r>
              <a:rPr sz="900" spc="-2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pitch</a:t>
            </a:r>
            <a:r>
              <a:rPr sz="900" spc="-2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2C3943"/>
                </a:solidFill>
                <a:latin typeface="Century Gothic"/>
                <a:cs typeface="Century Gothic"/>
              </a:rPr>
              <a:t>events, 	</a:t>
            </a: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and</a:t>
            </a:r>
            <a:r>
              <a:rPr sz="900" spc="-20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2C3943"/>
                </a:solidFill>
                <a:latin typeface="Century Gothic"/>
                <a:cs typeface="Century Gothic"/>
              </a:rPr>
              <a:t>conversations 	</a:t>
            </a: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that</a:t>
            </a:r>
            <a:r>
              <a:rPr sz="900" spc="-30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go</a:t>
            </a:r>
            <a:r>
              <a:rPr sz="900" spc="-1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on</a:t>
            </a:r>
            <a:r>
              <a:rPr sz="900" spc="30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2C3943"/>
                </a:solidFill>
                <a:latin typeface="Century Gothic"/>
                <a:cs typeface="Century Gothic"/>
              </a:rPr>
              <a:t>tangents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48204" y="2491676"/>
            <a:ext cx="1223645" cy="1275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391795" indent="-171450">
              <a:lnSpc>
                <a:spcPct val="132200"/>
              </a:lnSpc>
              <a:spcBef>
                <a:spcPts val="100"/>
              </a:spcBef>
              <a:buFont typeface="Wingdings"/>
              <a:buChar char=""/>
              <a:tabLst>
                <a:tab pos="184150" algn="l"/>
              </a:tabLst>
            </a:pPr>
            <a:r>
              <a:rPr sz="900" spc="-10" dirty="0">
                <a:solidFill>
                  <a:srgbClr val="2C3943"/>
                </a:solidFill>
                <a:latin typeface="Century Gothic"/>
                <a:cs typeface="Century Gothic"/>
              </a:rPr>
              <a:t>High-speed internet</a:t>
            </a:r>
            <a:endParaRPr sz="900">
              <a:latin typeface="Century Gothic"/>
              <a:cs typeface="Century Gothic"/>
            </a:endParaRPr>
          </a:p>
          <a:p>
            <a:pPr marL="184150" marR="211454" indent="-171450">
              <a:lnSpc>
                <a:spcPts val="1430"/>
              </a:lnSpc>
              <a:spcBef>
                <a:spcPts val="25"/>
              </a:spcBef>
              <a:buFont typeface="Wingdings"/>
              <a:buChar char=""/>
              <a:tabLst>
                <a:tab pos="184150" algn="l"/>
              </a:tabLst>
            </a:pP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11</a:t>
            </a:r>
            <a:r>
              <a:rPr sz="900" spc="1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2C3943"/>
                </a:solidFill>
                <a:latin typeface="Century Gothic"/>
                <a:cs typeface="Century Gothic"/>
              </a:rPr>
              <a:t>conference rooms</a:t>
            </a:r>
            <a:endParaRPr sz="900">
              <a:latin typeface="Century Gothic"/>
              <a:cs typeface="Century Gothic"/>
            </a:endParaRPr>
          </a:p>
          <a:p>
            <a:pPr marL="183515" indent="-170815">
              <a:lnSpc>
                <a:spcPct val="100000"/>
              </a:lnSpc>
              <a:spcBef>
                <a:spcPts val="240"/>
              </a:spcBef>
              <a:buFont typeface="Wingdings"/>
              <a:buChar char=""/>
              <a:tabLst>
                <a:tab pos="183515" algn="l"/>
              </a:tabLst>
            </a:pP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3</a:t>
            </a:r>
            <a:r>
              <a:rPr sz="900" spc="-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printer and</a:t>
            </a:r>
            <a:r>
              <a:rPr sz="900" spc="-40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spc="-20" dirty="0">
                <a:solidFill>
                  <a:srgbClr val="2C3943"/>
                </a:solidFill>
                <a:latin typeface="Century Gothic"/>
                <a:cs typeface="Century Gothic"/>
              </a:rPr>
              <a:t>copy</a:t>
            </a:r>
            <a:endParaRPr sz="900">
              <a:latin typeface="Century Gothic"/>
              <a:cs typeface="Century Gothic"/>
            </a:endParaRPr>
          </a:p>
          <a:p>
            <a:pPr marL="184150">
              <a:lnSpc>
                <a:spcPct val="100000"/>
              </a:lnSpc>
              <a:spcBef>
                <a:spcPts val="350"/>
              </a:spcBef>
            </a:pPr>
            <a:r>
              <a:rPr sz="900" spc="-10" dirty="0">
                <a:solidFill>
                  <a:srgbClr val="2C3943"/>
                </a:solidFill>
                <a:latin typeface="Century Gothic"/>
                <a:cs typeface="Century Gothic"/>
              </a:rPr>
              <a:t>centers</a:t>
            </a:r>
            <a:endParaRPr sz="900">
              <a:latin typeface="Century Gothic"/>
              <a:cs typeface="Century Gothic"/>
            </a:endParaRPr>
          </a:p>
          <a:p>
            <a:pPr marL="183515" indent="-170815">
              <a:lnSpc>
                <a:spcPct val="100000"/>
              </a:lnSpc>
              <a:spcBef>
                <a:spcPts val="270"/>
              </a:spcBef>
              <a:buFont typeface="Wingdings"/>
              <a:buChar char=""/>
              <a:tabLst>
                <a:tab pos="183515" algn="l"/>
              </a:tabLst>
            </a:pP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Café</a:t>
            </a:r>
            <a:r>
              <a:rPr sz="900" spc="-1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2C3943"/>
                </a:solidFill>
                <a:latin typeface="Century Gothic"/>
                <a:cs typeface="Century Gothic"/>
              </a:rPr>
              <a:t>essentials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945001" y="2491485"/>
            <a:ext cx="1205865" cy="1466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marR="261620" indent="-171450">
              <a:lnSpc>
                <a:spcPct val="133000"/>
              </a:lnSpc>
              <a:spcBef>
                <a:spcPts val="95"/>
              </a:spcBef>
              <a:buFont typeface="Wingdings"/>
              <a:buChar char=""/>
              <a:tabLst>
                <a:tab pos="184150" algn="l"/>
              </a:tabLst>
            </a:pPr>
            <a:r>
              <a:rPr sz="800" dirty="0">
                <a:solidFill>
                  <a:srgbClr val="2C3943"/>
                </a:solidFill>
                <a:latin typeface="Century Gothic"/>
                <a:cs typeface="Century Gothic"/>
              </a:rPr>
              <a:t>24/7</a:t>
            </a:r>
            <a:r>
              <a:rPr sz="800" spc="-30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800" spc="-10" dirty="0">
                <a:solidFill>
                  <a:srgbClr val="2C3943"/>
                </a:solidFill>
                <a:latin typeface="Century Gothic"/>
                <a:cs typeface="Century Gothic"/>
              </a:rPr>
              <a:t>laboratory access</a:t>
            </a:r>
            <a:endParaRPr sz="800">
              <a:latin typeface="Century Gothic"/>
              <a:cs typeface="Century Gothic"/>
            </a:endParaRPr>
          </a:p>
          <a:p>
            <a:pPr marL="184150" marR="82550" indent="-171450">
              <a:lnSpc>
                <a:spcPct val="125200"/>
              </a:lnSpc>
              <a:spcBef>
                <a:spcPts val="75"/>
              </a:spcBef>
              <a:buFont typeface="Wingdings"/>
              <a:buChar char=""/>
              <a:tabLst>
                <a:tab pos="184150" algn="l"/>
              </a:tabLst>
            </a:pPr>
            <a:r>
              <a:rPr sz="800" dirty="0">
                <a:solidFill>
                  <a:srgbClr val="2C3943"/>
                </a:solidFill>
                <a:latin typeface="Century Gothic"/>
                <a:cs typeface="Century Gothic"/>
              </a:rPr>
              <a:t>Shared </a:t>
            </a:r>
            <a:r>
              <a:rPr sz="800" spc="-10" dirty="0">
                <a:solidFill>
                  <a:srgbClr val="2C3943"/>
                </a:solidFill>
                <a:latin typeface="Century Gothic"/>
                <a:cs typeface="Century Gothic"/>
              </a:rPr>
              <a:t>equipment </a:t>
            </a:r>
            <a:r>
              <a:rPr sz="800" dirty="0">
                <a:solidFill>
                  <a:srgbClr val="2C3943"/>
                </a:solidFill>
                <a:latin typeface="Century Gothic"/>
                <a:cs typeface="Century Gothic"/>
              </a:rPr>
              <a:t>and</a:t>
            </a:r>
            <a:r>
              <a:rPr sz="800" spc="-3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2C3943"/>
                </a:solidFill>
                <a:latin typeface="Century Gothic"/>
                <a:cs typeface="Century Gothic"/>
              </a:rPr>
              <a:t>cold</a:t>
            </a:r>
            <a:r>
              <a:rPr sz="800" spc="50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800" spc="-10" dirty="0">
                <a:solidFill>
                  <a:srgbClr val="2C3943"/>
                </a:solidFill>
                <a:latin typeface="Century Gothic"/>
                <a:cs typeface="Century Gothic"/>
              </a:rPr>
              <a:t>storage</a:t>
            </a:r>
            <a:endParaRPr sz="800">
              <a:latin typeface="Century Gothic"/>
              <a:cs typeface="Century Gothic"/>
            </a:endParaRPr>
          </a:p>
          <a:p>
            <a:pPr marL="184150" marR="20320" indent="-171450">
              <a:lnSpc>
                <a:spcPct val="133000"/>
              </a:lnSpc>
              <a:buFont typeface="Wingdings"/>
              <a:buChar char=""/>
              <a:tabLst>
                <a:tab pos="184150" algn="l"/>
              </a:tabLst>
            </a:pPr>
            <a:r>
              <a:rPr sz="800" dirty="0">
                <a:solidFill>
                  <a:srgbClr val="2C3943"/>
                </a:solidFill>
                <a:latin typeface="Century Gothic"/>
                <a:cs typeface="Century Gothic"/>
              </a:rPr>
              <a:t>Select</a:t>
            </a:r>
            <a:r>
              <a:rPr sz="800" spc="-30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800" spc="-10" dirty="0">
                <a:solidFill>
                  <a:srgbClr val="2C3943"/>
                </a:solidFill>
                <a:latin typeface="Century Gothic"/>
                <a:cs typeface="Century Gothic"/>
              </a:rPr>
              <a:t>consumables provided</a:t>
            </a:r>
            <a:endParaRPr sz="800">
              <a:latin typeface="Century Gothic"/>
              <a:cs typeface="Century Gothic"/>
            </a:endParaRPr>
          </a:p>
          <a:p>
            <a:pPr marL="184150" marR="5080" indent="-171450">
              <a:lnSpc>
                <a:spcPts val="1280"/>
              </a:lnSpc>
              <a:spcBef>
                <a:spcPts val="15"/>
              </a:spcBef>
              <a:buFont typeface="Wingdings"/>
              <a:buChar char=""/>
              <a:tabLst>
                <a:tab pos="184150" algn="l"/>
              </a:tabLst>
            </a:pPr>
            <a:r>
              <a:rPr sz="800" dirty="0">
                <a:solidFill>
                  <a:srgbClr val="2C3943"/>
                </a:solidFill>
                <a:latin typeface="Century Gothic"/>
                <a:cs typeface="Century Gothic"/>
              </a:rPr>
              <a:t>EH&amp;S</a:t>
            </a:r>
            <a:r>
              <a:rPr sz="800" spc="-2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2C3943"/>
                </a:solidFill>
                <a:latin typeface="Century Gothic"/>
                <a:cs typeface="Century Gothic"/>
              </a:rPr>
              <a:t>support:</a:t>
            </a:r>
            <a:r>
              <a:rPr sz="800" spc="1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800" spc="-10" dirty="0">
                <a:solidFill>
                  <a:srgbClr val="2C3943"/>
                </a:solidFill>
                <a:latin typeface="Century Gothic"/>
                <a:cs typeface="Century Gothic"/>
              </a:rPr>
              <a:t>safety </a:t>
            </a:r>
            <a:r>
              <a:rPr sz="800" dirty="0">
                <a:solidFill>
                  <a:srgbClr val="2C3943"/>
                </a:solidFill>
                <a:latin typeface="Century Gothic"/>
                <a:cs typeface="Century Gothic"/>
              </a:rPr>
              <a:t>training,</a:t>
            </a:r>
            <a:r>
              <a:rPr sz="800" spc="-3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2C3943"/>
                </a:solidFill>
                <a:latin typeface="Century Gothic"/>
                <a:cs typeface="Century Gothic"/>
              </a:rPr>
              <a:t>PPE,</a:t>
            </a:r>
            <a:r>
              <a:rPr sz="800" spc="-30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800" spc="-10" dirty="0">
                <a:solidFill>
                  <a:srgbClr val="2C3943"/>
                </a:solidFill>
                <a:latin typeface="Century Gothic"/>
                <a:cs typeface="Century Gothic"/>
              </a:rPr>
              <a:t>waste management</a:t>
            </a:r>
            <a:endParaRPr sz="800">
              <a:latin typeface="Century Gothic"/>
              <a:cs typeface="Century Gothic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391400" y="1381125"/>
            <a:ext cx="1638300" cy="2933700"/>
            <a:chOff x="7391400" y="1381125"/>
            <a:chExt cx="1638300" cy="2933700"/>
          </a:xfrm>
        </p:grpSpPr>
        <p:sp>
          <p:nvSpPr>
            <p:cNvPr id="41" name="object 41"/>
            <p:cNvSpPr/>
            <p:nvPr/>
          </p:nvSpPr>
          <p:spPr>
            <a:xfrm>
              <a:off x="7391400" y="2400300"/>
              <a:ext cx="1638300" cy="1781175"/>
            </a:xfrm>
            <a:custGeom>
              <a:avLst/>
              <a:gdLst/>
              <a:ahLst/>
              <a:cxnLst/>
              <a:rect l="l" t="t" r="r" b="b"/>
              <a:pathLst>
                <a:path w="1638300" h="1781175">
                  <a:moveTo>
                    <a:pt x="1638300" y="0"/>
                  </a:moveTo>
                  <a:lnTo>
                    <a:pt x="0" y="0"/>
                  </a:lnTo>
                  <a:lnTo>
                    <a:pt x="0" y="1781175"/>
                  </a:lnTo>
                  <a:lnTo>
                    <a:pt x="1638300" y="1781175"/>
                  </a:lnTo>
                  <a:lnTo>
                    <a:pt x="1638300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391400" y="1381124"/>
              <a:ext cx="1638300" cy="2933700"/>
            </a:xfrm>
            <a:custGeom>
              <a:avLst/>
              <a:gdLst/>
              <a:ahLst/>
              <a:cxnLst/>
              <a:rect l="l" t="t" r="r" b="b"/>
              <a:pathLst>
                <a:path w="1638300" h="2933700">
                  <a:moveTo>
                    <a:pt x="981075" y="2743200"/>
                  </a:moveTo>
                  <a:lnTo>
                    <a:pt x="976033" y="2699524"/>
                  </a:lnTo>
                  <a:lnTo>
                    <a:pt x="961694" y="2659430"/>
                  </a:lnTo>
                  <a:lnTo>
                    <a:pt x="939203" y="2624061"/>
                  </a:lnTo>
                  <a:lnTo>
                    <a:pt x="909688" y="2594559"/>
                  </a:lnTo>
                  <a:lnTo>
                    <a:pt x="874318" y="2572067"/>
                  </a:lnTo>
                  <a:lnTo>
                    <a:pt x="834237" y="2557742"/>
                  </a:lnTo>
                  <a:lnTo>
                    <a:pt x="790575" y="2552700"/>
                  </a:lnTo>
                  <a:lnTo>
                    <a:pt x="746899" y="2557742"/>
                  </a:lnTo>
                  <a:lnTo>
                    <a:pt x="706818" y="2572067"/>
                  </a:lnTo>
                  <a:lnTo>
                    <a:pt x="671449" y="2594559"/>
                  </a:lnTo>
                  <a:lnTo>
                    <a:pt x="641934" y="2624061"/>
                  </a:lnTo>
                  <a:lnTo>
                    <a:pt x="619442" y="2659430"/>
                  </a:lnTo>
                  <a:lnTo>
                    <a:pt x="605104" y="2699524"/>
                  </a:lnTo>
                  <a:lnTo>
                    <a:pt x="600075" y="2743200"/>
                  </a:lnTo>
                  <a:lnTo>
                    <a:pt x="605104" y="2786888"/>
                  </a:lnTo>
                  <a:lnTo>
                    <a:pt x="619442" y="2826982"/>
                  </a:lnTo>
                  <a:lnTo>
                    <a:pt x="641934" y="2862351"/>
                  </a:lnTo>
                  <a:lnTo>
                    <a:pt x="671449" y="2891853"/>
                  </a:lnTo>
                  <a:lnTo>
                    <a:pt x="706818" y="2914345"/>
                  </a:lnTo>
                  <a:lnTo>
                    <a:pt x="746899" y="2928670"/>
                  </a:lnTo>
                  <a:lnTo>
                    <a:pt x="790575" y="2933700"/>
                  </a:lnTo>
                  <a:lnTo>
                    <a:pt x="834237" y="2928670"/>
                  </a:lnTo>
                  <a:lnTo>
                    <a:pt x="874318" y="2914345"/>
                  </a:lnTo>
                  <a:lnTo>
                    <a:pt x="909688" y="2891853"/>
                  </a:lnTo>
                  <a:lnTo>
                    <a:pt x="939203" y="2862351"/>
                  </a:lnTo>
                  <a:lnTo>
                    <a:pt x="961694" y="2826982"/>
                  </a:lnTo>
                  <a:lnTo>
                    <a:pt x="976033" y="2786888"/>
                  </a:lnTo>
                  <a:lnTo>
                    <a:pt x="981075" y="2743200"/>
                  </a:lnTo>
                  <a:close/>
                </a:path>
                <a:path w="1638300" h="2933700">
                  <a:moveTo>
                    <a:pt x="1638300" y="0"/>
                  </a:moveTo>
                  <a:lnTo>
                    <a:pt x="0" y="0"/>
                  </a:lnTo>
                  <a:lnTo>
                    <a:pt x="0" y="1046353"/>
                  </a:lnTo>
                  <a:lnTo>
                    <a:pt x="1128141" y="1046353"/>
                  </a:lnTo>
                  <a:lnTo>
                    <a:pt x="1229614" y="1190625"/>
                  </a:lnTo>
                  <a:lnTo>
                    <a:pt x="1332611" y="1046353"/>
                  </a:lnTo>
                  <a:lnTo>
                    <a:pt x="1638300" y="1046353"/>
                  </a:lnTo>
                  <a:lnTo>
                    <a:pt x="1638300" y="0"/>
                  </a:lnTo>
                  <a:close/>
                </a:path>
              </a:pathLst>
            </a:custGeom>
            <a:solidFill>
              <a:srgbClr val="0D96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029575" y="3971925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0"/>
                  </a:moveTo>
                  <a:lnTo>
                    <a:pt x="104217" y="7769"/>
                  </a:lnTo>
                  <a:lnTo>
                    <a:pt x="62380" y="29405"/>
                  </a:lnTo>
                  <a:lnTo>
                    <a:pt x="29394" y="62396"/>
                  </a:lnTo>
                  <a:lnTo>
                    <a:pt x="7766" y="104231"/>
                  </a:lnTo>
                  <a:lnTo>
                    <a:pt x="0" y="152400"/>
                  </a:lnTo>
                  <a:lnTo>
                    <a:pt x="7766" y="200568"/>
                  </a:lnTo>
                  <a:lnTo>
                    <a:pt x="29394" y="242403"/>
                  </a:lnTo>
                  <a:lnTo>
                    <a:pt x="62380" y="275394"/>
                  </a:lnTo>
                  <a:lnTo>
                    <a:pt x="104217" y="297030"/>
                  </a:lnTo>
                  <a:lnTo>
                    <a:pt x="152400" y="304800"/>
                  </a:lnTo>
                  <a:lnTo>
                    <a:pt x="200582" y="297030"/>
                  </a:lnTo>
                  <a:lnTo>
                    <a:pt x="242419" y="275394"/>
                  </a:lnTo>
                  <a:lnTo>
                    <a:pt x="275405" y="242403"/>
                  </a:lnTo>
                  <a:lnTo>
                    <a:pt x="297033" y="200568"/>
                  </a:lnTo>
                  <a:lnTo>
                    <a:pt x="304800" y="152400"/>
                  </a:lnTo>
                  <a:lnTo>
                    <a:pt x="297033" y="104231"/>
                  </a:lnTo>
                  <a:lnTo>
                    <a:pt x="275405" y="62396"/>
                  </a:lnTo>
                  <a:lnTo>
                    <a:pt x="242419" y="29405"/>
                  </a:lnTo>
                  <a:lnTo>
                    <a:pt x="200582" y="7769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8141334" y="4043362"/>
            <a:ext cx="9969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0" dirty="0">
                <a:solidFill>
                  <a:srgbClr val="4E5869"/>
                </a:solidFill>
                <a:latin typeface="Century Gothic"/>
                <a:cs typeface="Century Gothic"/>
              </a:rPr>
              <a:t>5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513066" y="1993582"/>
            <a:ext cx="1120775" cy="43180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580"/>
              </a:lnSpc>
              <a:spcBef>
                <a:spcPts val="185"/>
              </a:spcBef>
            </a:pPr>
            <a:r>
              <a:rPr sz="1350" spc="-10" dirty="0">
                <a:solidFill>
                  <a:srgbClr val="FFFFFF"/>
                </a:solidFill>
                <a:latin typeface="Century Gothic"/>
                <a:cs typeface="Century Gothic"/>
              </a:rPr>
              <a:t>Exclusive Memberships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613268" y="2543238"/>
            <a:ext cx="128587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83515" algn="l"/>
              </a:tabLst>
            </a:pP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Company</a:t>
            </a:r>
            <a:r>
              <a:rPr sz="900" spc="-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2C3943"/>
                </a:solidFill>
                <a:latin typeface="Century Gothic"/>
                <a:cs typeface="Century Gothic"/>
              </a:rPr>
              <a:t>receives: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807579" y="2690304"/>
            <a:ext cx="1033780" cy="91313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82880" marR="5080" indent="-170815">
              <a:lnSpc>
                <a:spcPct val="128699"/>
              </a:lnSpc>
              <a:spcBef>
                <a:spcPts val="60"/>
              </a:spcBef>
              <a:buFont typeface="Courier New"/>
              <a:buChar char="o"/>
              <a:tabLst>
                <a:tab pos="184150" algn="l"/>
              </a:tabLst>
            </a:pP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1 year</a:t>
            </a:r>
            <a:r>
              <a:rPr sz="900" spc="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spc="-25" dirty="0">
                <a:solidFill>
                  <a:srgbClr val="2C3943"/>
                </a:solidFill>
                <a:latin typeface="Century Gothic"/>
                <a:cs typeface="Century Gothic"/>
              </a:rPr>
              <a:t>of 	</a:t>
            </a:r>
            <a:r>
              <a:rPr sz="900" spc="-10" dirty="0">
                <a:solidFill>
                  <a:srgbClr val="2C3943"/>
                </a:solidFill>
                <a:latin typeface="Century Gothic"/>
                <a:cs typeface="Century Gothic"/>
              </a:rPr>
              <a:t>membership</a:t>
            </a:r>
            <a:r>
              <a:rPr sz="900" spc="3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spc="-25" dirty="0">
                <a:solidFill>
                  <a:srgbClr val="2C3943"/>
                </a:solidFill>
                <a:latin typeface="Century Gothic"/>
                <a:cs typeface="Century Gothic"/>
              </a:rPr>
              <a:t>to 	</a:t>
            </a:r>
            <a:r>
              <a:rPr sz="900" spc="-10" dirty="0">
                <a:solidFill>
                  <a:srgbClr val="2C3943"/>
                </a:solidFill>
                <a:latin typeface="Century Gothic"/>
                <a:cs typeface="Century Gothic"/>
              </a:rPr>
              <a:t>BioNTX</a:t>
            </a:r>
            <a:endParaRPr sz="900">
              <a:latin typeface="Century Gothic"/>
              <a:cs typeface="Century Gothic"/>
            </a:endParaRPr>
          </a:p>
          <a:p>
            <a:pPr marL="182880" marR="143510" indent="-170815">
              <a:lnSpc>
                <a:spcPct val="132200"/>
              </a:lnSpc>
              <a:buFont typeface="Courier New"/>
              <a:buChar char="o"/>
              <a:tabLst>
                <a:tab pos="184150" algn="l"/>
              </a:tabLst>
            </a:pP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Hidden</a:t>
            </a:r>
            <a:r>
              <a:rPr sz="900" spc="-6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spc="-25" dirty="0">
                <a:solidFill>
                  <a:srgbClr val="2C3943"/>
                </a:solidFill>
                <a:latin typeface="Century Gothic"/>
                <a:cs typeface="Century Gothic"/>
              </a:rPr>
              <a:t>Gym 	</a:t>
            </a:r>
            <a:r>
              <a:rPr sz="900" spc="-10" dirty="0">
                <a:solidFill>
                  <a:srgbClr val="2C3943"/>
                </a:solidFill>
                <a:latin typeface="Century Gothic"/>
                <a:cs typeface="Century Gothic"/>
              </a:rPr>
              <a:t>membership</a:t>
            </a:r>
            <a:endParaRPr sz="900">
              <a:latin typeface="Century Gothic"/>
              <a:cs typeface="Century Gothic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257175" y="1428750"/>
            <a:ext cx="7800975" cy="2714625"/>
            <a:chOff x="257175" y="1428750"/>
            <a:chExt cx="7800975" cy="2714625"/>
          </a:xfrm>
        </p:grpSpPr>
        <p:sp>
          <p:nvSpPr>
            <p:cNvPr id="49" name="object 49"/>
            <p:cNvSpPr/>
            <p:nvPr/>
          </p:nvSpPr>
          <p:spPr>
            <a:xfrm>
              <a:off x="6581775" y="4124325"/>
              <a:ext cx="1410970" cy="0"/>
            </a:xfrm>
            <a:custGeom>
              <a:avLst/>
              <a:gdLst/>
              <a:ahLst/>
              <a:cxnLst/>
              <a:rect l="l" t="t" r="r" b="b"/>
              <a:pathLst>
                <a:path w="1410970">
                  <a:moveTo>
                    <a:pt x="0" y="0"/>
                  </a:moveTo>
                  <a:lnTo>
                    <a:pt x="1410843" y="0"/>
                  </a:lnTo>
                </a:path>
              </a:pathLst>
            </a:custGeom>
            <a:ln w="38100">
              <a:solidFill>
                <a:srgbClr val="96C7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175" y="1609725"/>
              <a:ext cx="371475" cy="37147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38350" y="1543050"/>
              <a:ext cx="438150" cy="43815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33825" y="1524000"/>
              <a:ext cx="409575" cy="40957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1650" y="1428750"/>
              <a:ext cx="600075" cy="60007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24750" y="1457325"/>
              <a:ext cx="533400" cy="533400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584517" y="4942289"/>
            <a:ext cx="2498090" cy="17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  <a:hlinkClick r:id="rId8"/>
              </a:rPr>
              <a:t>www.biolabs.io</a:t>
            </a:r>
            <a:r>
              <a:rPr sz="9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6531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9649" y="412551"/>
            <a:ext cx="356152" cy="4375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5"/>
              </a:spcBef>
            </a:pPr>
            <a:r>
              <a:rPr dirty="0"/>
              <a:t>Capital</a:t>
            </a:r>
            <a:r>
              <a:rPr spc="-30" dirty="0"/>
              <a:t> </a:t>
            </a:r>
            <a:r>
              <a:rPr spc="-10" dirty="0"/>
              <a:t>Connections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85609" y="1788223"/>
            <a:ext cx="13411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C3943"/>
                </a:solidFill>
                <a:latin typeface="Century Gothic"/>
                <a:cs typeface="Century Gothic"/>
              </a:rPr>
              <a:t>Founding</a:t>
            </a:r>
            <a:r>
              <a:rPr sz="1200" spc="17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2C3943"/>
                </a:solidFill>
                <a:latin typeface="Century Gothic"/>
                <a:cs typeface="Century Gothic"/>
              </a:rPr>
              <a:t>Partner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72275" y="1343025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225" y="0"/>
                </a:moveTo>
                <a:lnTo>
                  <a:pt x="107517" y="8011"/>
                </a:lnTo>
                <a:lnTo>
                  <a:pt x="64355" y="30317"/>
                </a:lnTo>
                <a:lnTo>
                  <a:pt x="30325" y="64328"/>
                </a:lnTo>
                <a:lnTo>
                  <a:pt x="8012" y="107452"/>
                </a:lnTo>
                <a:lnTo>
                  <a:pt x="0" y="157099"/>
                </a:lnTo>
                <a:lnTo>
                  <a:pt x="8012" y="206807"/>
                </a:lnTo>
                <a:lnTo>
                  <a:pt x="30325" y="249969"/>
                </a:lnTo>
                <a:lnTo>
                  <a:pt x="64355" y="283999"/>
                </a:lnTo>
                <a:lnTo>
                  <a:pt x="107517" y="306312"/>
                </a:lnTo>
                <a:lnTo>
                  <a:pt x="157225" y="314325"/>
                </a:lnTo>
                <a:lnTo>
                  <a:pt x="206872" y="306312"/>
                </a:lnTo>
                <a:lnTo>
                  <a:pt x="249996" y="283999"/>
                </a:lnTo>
                <a:lnTo>
                  <a:pt x="284007" y="249969"/>
                </a:lnTo>
                <a:lnTo>
                  <a:pt x="306313" y="206807"/>
                </a:lnTo>
                <a:lnTo>
                  <a:pt x="314325" y="157099"/>
                </a:lnTo>
                <a:lnTo>
                  <a:pt x="306313" y="107452"/>
                </a:lnTo>
                <a:lnTo>
                  <a:pt x="284007" y="64328"/>
                </a:lnTo>
                <a:lnTo>
                  <a:pt x="249996" y="30317"/>
                </a:lnTo>
                <a:lnTo>
                  <a:pt x="206872" y="8011"/>
                </a:lnTo>
                <a:lnTo>
                  <a:pt x="157225" y="0"/>
                </a:lnTo>
                <a:close/>
              </a:path>
            </a:pathLst>
          </a:custGeom>
          <a:solidFill>
            <a:srgbClr val="96C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71969" y="1383347"/>
            <a:ext cx="12065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50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10450" y="2809875"/>
            <a:ext cx="323850" cy="314325"/>
          </a:xfrm>
          <a:custGeom>
            <a:avLst/>
            <a:gdLst/>
            <a:ahLst/>
            <a:cxnLst/>
            <a:rect l="l" t="t" r="r" b="b"/>
            <a:pathLst>
              <a:path w="323850" h="314325">
                <a:moveTo>
                  <a:pt x="161925" y="0"/>
                </a:moveTo>
                <a:lnTo>
                  <a:pt x="110752" y="8011"/>
                </a:lnTo>
                <a:lnTo>
                  <a:pt x="66303" y="30317"/>
                </a:lnTo>
                <a:lnTo>
                  <a:pt x="31248" y="64328"/>
                </a:lnTo>
                <a:lnTo>
                  <a:pt x="8257" y="107452"/>
                </a:lnTo>
                <a:lnTo>
                  <a:pt x="0" y="157099"/>
                </a:lnTo>
                <a:lnTo>
                  <a:pt x="8257" y="206807"/>
                </a:lnTo>
                <a:lnTo>
                  <a:pt x="31248" y="249969"/>
                </a:lnTo>
                <a:lnTo>
                  <a:pt x="66303" y="283999"/>
                </a:lnTo>
                <a:lnTo>
                  <a:pt x="110752" y="306312"/>
                </a:lnTo>
                <a:lnTo>
                  <a:pt x="161925" y="314325"/>
                </a:lnTo>
                <a:lnTo>
                  <a:pt x="213097" y="306312"/>
                </a:lnTo>
                <a:lnTo>
                  <a:pt x="257546" y="283999"/>
                </a:lnTo>
                <a:lnTo>
                  <a:pt x="292601" y="249969"/>
                </a:lnTo>
                <a:lnTo>
                  <a:pt x="315592" y="206807"/>
                </a:lnTo>
                <a:lnTo>
                  <a:pt x="323850" y="157099"/>
                </a:lnTo>
                <a:lnTo>
                  <a:pt x="315592" y="107452"/>
                </a:lnTo>
                <a:lnTo>
                  <a:pt x="292601" y="64328"/>
                </a:lnTo>
                <a:lnTo>
                  <a:pt x="257546" y="30317"/>
                </a:lnTo>
                <a:lnTo>
                  <a:pt x="213097" y="8011"/>
                </a:lnTo>
                <a:lnTo>
                  <a:pt x="161925" y="0"/>
                </a:lnTo>
                <a:close/>
              </a:path>
            </a:pathLst>
          </a:custGeom>
          <a:solidFill>
            <a:srgbClr val="0D96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140193" y="2538412"/>
            <a:ext cx="1327150" cy="553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C3943"/>
                </a:solidFill>
                <a:latin typeface="Century Gothic"/>
                <a:cs typeface="Century Gothic"/>
              </a:rPr>
              <a:t>Platinum</a:t>
            </a:r>
            <a:r>
              <a:rPr sz="1200" spc="14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2C3943"/>
                </a:solidFill>
                <a:latin typeface="Century Gothic"/>
                <a:cs typeface="Century Gothic"/>
              </a:rPr>
              <a:t>Sponsor</a:t>
            </a:r>
            <a:endParaRPr sz="1200">
              <a:latin typeface="Century Gothic"/>
              <a:cs typeface="Century Gothic"/>
            </a:endParaRPr>
          </a:p>
          <a:p>
            <a:pPr marL="391160">
              <a:lnSpc>
                <a:spcPct val="100000"/>
              </a:lnSpc>
              <a:spcBef>
                <a:spcPts val="1095"/>
              </a:spcBef>
            </a:pPr>
            <a:r>
              <a:rPr sz="1350" spc="-50" dirty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24700" y="2085975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225" y="0"/>
                </a:moveTo>
                <a:lnTo>
                  <a:pt x="107517" y="8011"/>
                </a:lnTo>
                <a:lnTo>
                  <a:pt x="64355" y="30317"/>
                </a:lnTo>
                <a:lnTo>
                  <a:pt x="30325" y="64328"/>
                </a:lnTo>
                <a:lnTo>
                  <a:pt x="8012" y="107452"/>
                </a:lnTo>
                <a:lnTo>
                  <a:pt x="0" y="157099"/>
                </a:lnTo>
                <a:lnTo>
                  <a:pt x="8012" y="206807"/>
                </a:lnTo>
                <a:lnTo>
                  <a:pt x="30325" y="249969"/>
                </a:lnTo>
                <a:lnTo>
                  <a:pt x="64355" y="283999"/>
                </a:lnTo>
                <a:lnTo>
                  <a:pt x="107517" y="306312"/>
                </a:lnTo>
                <a:lnTo>
                  <a:pt x="157225" y="314325"/>
                </a:lnTo>
                <a:lnTo>
                  <a:pt x="206872" y="306312"/>
                </a:lnTo>
                <a:lnTo>
                  <a:pt x="249996" y="283999"/>
                </a:lnTo>
                <a:lnTo>
                  <a:pt x="284007" y="249969"/>
                </a:lnTo>
                <a:lnTo>
                  <a:pt x="306313" y="206807"/>
                </a:lnTo>
                <a:lnTo>
                  <a:pt x="314325" y="157099"/>
                </a:lnTo>
                <a:lnTo>
                  <a:pt x="306313" y="107452"/>
                </a:lnTo>
                <a:lnTo>
                  <a:pt x="284007" y="64328"/>
                </a:lnTo>
                <a:lnTo>
                  <a:pt x="249996" y="30317"/>
                </a:lnTo>
                <a:lnTo>
                  <a:pt x="206872" y="8011"/>
                </a:lnTo>
                <a:lnTo>
                  <a:pt x="157225" y="0"/>
                </a:lnTo>
                <a:close/>
              </a:path>
            </a:pathLst>
          </a:custGeom>
          <a:solidFill>
            <a:srgbClr val="30AA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27316" y="2130996"/>
            <a:ext cx="12065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50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20025" y="3495675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225" y="0"/>
                </a:moveTo>
                <a:lnTo>
                  <a:pt x="107517" y="8012"/>
                </a:lnTo>
                <a:lnTo>
                  <a:pt x="64355" y="30325"/>
                </a:lnTo>
                <a:lnTo>
                  <a:pt x="30325" y="64355"/>
                </a:lnTo>
                <a:lnTo>
                  <a:pt x="8012" y="107517"/>
                </a:lnTo>
                <a:lnTo>
                  <a:pt x="0" y="157225"/>
                </a:lnTo>
                <a:lnTo>
                  <a:pt x="8012" y="206872"/>
                </a:lnTo>
                <a:lnTo>
                  <a:pt x="30325" y="249996"/>
                </a:lnTo>
                <a:lnTo>
                  <a:pt x="64355" y="284007"/>
                </a:lnTo>
                <a:lnTo>
                  <a:pt x="107517" y="306313"/>
                </a:lnTo>
                <a:lnTo>
                  <a:pt x="157225" y="314325"/>
                </a:lnTo>
                <a:lnTo>
                  <a:pt x="206872" y="306313"/>
                </a:lnTo>
                <a:lnTo>
                  <a:pt x="249996" y="284007"/>
                </a:lnTo>
                <a:lnTo>
                  <a:pt x="284007" y="249996"/>
                </a:lnTo>
                <a:lnTo>
                  <a:pt x="306313" y="206872"/>
                </a:lnTo>
                <a:lnTo>
                  <a:pt x="314325" y="157225"/>
                </a:lnTo>
                <a:lnTo>
                  <a:pt x="306313" y="107517"/>
                </a:lnTo>
                <a:lnTo>
                  <a:pt x="284007" y="64355"/>
                </a:lnTo>
                <a:lnTo>
                  <a:pt x="249996" y="30325"/>
                </a:lnTo>
                <a:lnTo>
                  <a:pt x="206872" y="8012"/>
                </a:lnTo>
                <a:lnTo>
                  <a:pt x="157225" y="0"/>
                </a:lnTo>
                <a:close/>
              </a:path>
            </a:pathLst>
          </a:custGeom>
          <a:solidFill>
            <a:srgbClr val="155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498333" y="3142824"/>
            <a:ext cx="1633855" cy="101600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R="583565" algn="ctr">
              <a:lnSpc>
                <a:spcPct val="100000"/>
              </a:lnSpc>
              <a:spcBef>
                <a:spcPts val="910"/>
              </a:spcBef>
            </a:pPr>
            <a:r>
              <a:rPr sz="1200" dirty="0">
                <a:solidFill>
                  <a:srgbClr val="2C3943"/>
                </a:solidFill>
                <a:latin typeface="Century Gothic"/>
                <a:cs typeface="Century Gothic"/>
              </a:rPr>
              <a:t>Gold</a:t>
            </a:r>
            <a:r>
              <a:rPr sz="1200" spc="10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2C3943"/>
                </a:solidFill>
                <a:latin typeface="Century Gothic"/>
                <a:cs typeface="Century Gothic"/>
              </a:rPr>
              <a:t>Sponsor</a:t>
            </a:r>
            <a:endParaRPr sz="1200">
              <a:latin typeface="Century Gothic"/>
              <a:cs typeface="Century Gothic"/>
            </a:endParaRPr>
          </a:p>
          <a:p>
            <a:pPr marR="643890" algn="ctr">
              <a:lnSpc>
                <a:spcPct val="100000"/>
              </a:lnSpc>
              <a:spcBef>
                <a:spcPts val="915"/>
              </a:spcBef>
            </a:pPr>
            <a:r>
              <a:rPr sz="1350" spc="-50" dirty="0">
                <a:solidFill>
                  <a:srgbClr val="FFFFFF"/>
                </a:solidFill>
                <a:latin typeface="Century Gothic"/>
                <a:cs typeface="Century Gothic"/>
              </a:rPr>
              <a:t>4</a:t>
            </a:r>
            <a:endParaRPr sz="1350">
              <a:latin typeface="Century Gothic"/>
              <a:cs typeface="Century Gothic"/>
            </a:endParaRPr>
          </a:p>
          <a:p>
            <a:pPr marL="356870">
              <a:lnSpc>
                <a:spcPct val="100000"/>
              </a:lnSpc>
              <a:spcBef>
                <a:spcPts val="1570"/>
              </a:spcBef>
            </a:pPr>
            <a:r>
              <a:rPr sz="1200" dirty="0">
                <a:solidFill>
                  <a:srgbClr val="2C3943"/>
                </a:solidFill>
                <a:latin typeface="Century Gothic"/>
                <a:cs typeface="Century Gothic"/>
              </a:rPr>
              <a:t>General</a:t>
            </a:r>
            <a:r>
              <a:rPr sz="1200" spc="100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2C3943"/>
                </a:solidFill>
                <a:latin typeface="Century Gothic"/>
                <a:cs typeface="Century Gothic"/>
              </a:rPr>
              <a:t>Sponsor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48200" y="1285875"/>
            <a:ext cx="3162300" cy="2828925"/>
            <a:chOff x="4648200" y="1285875"/>
            <a:chExt cx="3162300" cy="2828925"/>
          </a:xfrm>
        </p:grpSpPr>
        <p:sp>
          <p:nvSpPr>
            <p:cNvPr id="14" name="object 14"/>
            <p:cNvSpPr/>
            <p:nvPr/>
          </p:nvSpPr>
          <p:spPr>
            <a:xfrm>
              <a:off x="4648200" y="1590674"/>
              <a:ext cx="2781300" cy="2524125"/>
            </a:xfrm>
            <a:custGeom>
              <a:avLst/>
              <a:gdLst/>
              <a:ahLst/>
              <a:cxnLst/>
              <a:rect l="l" t="t" r="r" b="b"/>
              <a:pathLst>
                <a:path w="2781300" h="2524125">
                  <a:moveTo>
                    <a:pt x="2009775" y="397383"/>
                  </a:moveTo>
                  <a:lnTo>
                    <a:pt x="1749679" y="0"/>
                  </a:lnTo>
                  <a:lnTo>
                    <a:pt x="992632" y="662178"/>
                  </a:lnTo>
                  <a:lnTo>
                    <a:pt x="752475" y="1104900"/>
                  </a:lnTo>
                  <a:lnTo>
                    <a:pt x="2009775" y="397383"/>
                  </a:lnTo>
                  <a:close/>
                </a:path>
                <a:path w="2781300" h="2524125">
                  <a:moveTo>
                    <a:pt x="2390775" y="1100836"/>
                  </a:moveTo>
                  <a:lnTo>
                    <a:pt x="2151380" y="657225"/>
                  </a:lnTo>
                  <a:lnTo>
                    <a:pt x="610870" y="1366139"/>
                  </a:lnTo>
                  <a:lnTo>
                    <a:pt x="371475" y="1809750"/>
                  </a:lnTo>
                  <a:lnTo>
                    <a:pt x="2390775" y="1100836"/>
                  </a:lnTo>
                  <a:close/>
                </a:path>
                <a:path w="2781300" h="2524125">
                  <a:moveTo>
                    <a:pt x="2781300" y="1815211"/>
                  </a:moveTo>
                  <a:lnTo>
                    <a:pt x="2542159" y="1371600"/>
                  </a:lnTo>
                  <a:lnTo>
                    <a:pt x="239141" y="2080514"/>
                  </a:lnTo>
                  <a:lnTo>
                    <a:pt x="0" y="2524125"/>
                  </a:lnTo>
                  <a:lnTo>
                    <a:pt x="2781300" y="1815211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48200" y="3676650"/>
              <a:ext cx="3162300" cy="438150"/>
            </a:xfrm>
            <a:custGeom>
              <a:avLst/>
              <a:gdLst/>
              <a:ahLst/>
              <a:cxnLst/>
              <a:rect l="l" t="t" r="r" b="b"/>
              <a:pathLst>
                <a:path w="3162300" h="438150">
                  <a:moveTo>
                    <a:pt x="2923285" y="0"/>
                  </a:moveTo>
                  <a:lnTo>
                    <a:pt x="239013" y="0"/>
                  </a:lnTo>
                  <a:lnTo>
                    <a:pt x="0" y="438150"/>
                  </a:lnTo>
                  <a:lnTo>
                    <a:pt x="3162300" y="438150"/>
                  </a:lnTo>
                  <a:lnTo>
                    <a:pt x="2923285" y="0"/>
                  </a:lnTo>
                  <a:close/>
                </a:path>
              </a:pathLst>
            </a:custGeom>
            <a:solidFill>
              <a:srgbClr val="155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81675" y="1285875"/>
              <a:ext cx="876300" cy="704850"/>
            </a:xfrm>
            <a:custGeom>
              <a:avLst/>
              <a:gdLst/>
              <a:ahLst/>
              <a:cxnLst/>
              <a:rect l="l" t="t" r="r" b="b"/>
              <a:pathLst>
                <a:path w="876300" h="704850">
                  <a:moveTo>
                    <a:pt x="438150" y="0"/>
                  </a:moveTo>
                  <a:lnTo>
                    <a:pt x="0" y="704850"/>
                  </a:lnTo>
                  <a:lnTo>
                    <a:pt x="876300" y="704850"/>
                  </a:lnTo>
                  <a:lnTo>
                    <a:pt x="438150" y="0"/>
                  </a:lnTo>
                  <a:close/>
                </a:path>
              </a:pathLst>
            </a:custGeom>
            <a:solidFill>
              <a:srgbClr val="96C7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00675" y="2247900"/>
              <a:ext cx="1638300" cy="447675"/>
            </a:xfrm>
            <a:custGeom>
              <a:avLst/>
              <a:gdLst/>
              <a:ahLst/>
              <a:cxnLst/>
              <a:rect l="l" t="t" r="r" b="b"/>
              <a:pathLst>
                <a:path w="1638300" h="447675">
                  <a:moveTo>
                    <a:pt x="1398651" y="0"/>
                  </a:moveTo>
                  <a:lnTo>
                    <a:pt x="239649" y="0"/>
                  </a:lnTo>
                  <a:lnTo>
                    <a:pt x="0" y="447675"/>
                  </a:lnTo>
                  <a:lnTo>
                    <a:pt x="1638300" y="447675"/>
                  </a:lnTo>
                  <a:lnTo>
                    <a:pt x="1398651" y="0"/>
                  </a:lnTo>
                  <a:close/>
                </a:path>
              </a:pathLst>
            </a:custGeom>
            <a:solidFill>
              <a:srgbClr val="30AA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19675" y="2962275"/>
              <a:ext cx="2400300" cy="447675"/>
            </a:xfrm>
            <a:custGeom>
              <a:avLst/>
              <a:gdLst/>
              <a:ahLst/>
              <a:cxnLst/>
              <a:rect l="l" t="t" r="r" b="b"/>
              <a:pathLst>
                <a:path w="2400300" h="447675">
                  <a:moveTo>
                    <a:pt x="2161031" y="0"/>
                  </a:moveTo>
                  <a:lnTo>
                    <a:pt x="239267" y="0"/>
                  </a:lnTo>
                  <a:lnTo>
                    <a:pt x="0" y="447675"/>
                  </a:lnTo>
                  <a:lnTo>
                    <a:pt x="2400300" y="447675"/>
                  </a:lnTo>
                  <a:lnTo>
                    <a:pt x="2161031" y="0"/>
                  </a:lnTo>
                  <a:close/>
                </a:path>
              </a:pathLst>
            </a:custGeom>
            <a:solidFill>
              <a:srgbClr val="0D96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0650" y="3019425"/>
              <a:ext cx="247650" cy="3048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38925" y="2990850"/>
              <a:ext cx="552450" cy="1809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6000" y="3000375"/>
              <a:ext cx="504825" cy="13335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38775" y="3000375"/>
              <a:ext cx="600075" cy="13335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77000" y="3200400"/>
              <a:ext cx="762000" cy="14287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67275" y="3771900"/>
              <a:ext cx="657225" cy="9525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76800" y="3962400"/>
              <a:ext cx="495300" cy="9525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29275" y="3724275"/>
              <a:ext cx="333375" cy="1524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39000" y="3638550"/>
              <a:ext cx="371475" cy="37147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95925" y="3971925"/>
              <a:ext cx="638175" cy="8572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86475" y="3714750"/>
              <a:ext cx="466725" cy="1905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38925" y="3762375"/>
              <a:ext cx="523875" cy="762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62750" y="3886200"/>
              <a:ext cx="381000" cy="1524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791200" y="2343150"/>
              <a:ext cx="904875" cy="30480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34125" y="3981450"/>
              <a:ext cx="342900" cy="9525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57900" y="1609725"/>
              <a:ext cx="342900" cy="34290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86475" y="3162300"/>
              <a:ext cx="390525" cy="20002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476875" y="3238500"/>
              <a:ext cx="561975" cy="11430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239000" y="3981450"/>
              <a:ext cx="447675" cy="66675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809307" y="1373505"/>
            <a:ext cx="3728720" cy="140779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85"/>
              </a:spcBef>
            </a:pP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If</a:t>
            </a:r>
            <a:r>
              <a:rPr sz="18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you</a:t>
            </a:r>
            <a:r>
              <a:rPr sz="1800" spc="2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would</a:t>
            </a:r>
            <a:r>
              <a:rPr sz="1800" spc="-4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like</a:t>
            </a:r>
            <a:r>
              <a:rPr sz="18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to</a:t>
            </a:r>
            <a:r>
              <a:rPr sz="1800" spc="-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4E5869"/>
                </a:solidFill>
                <a:latin typeface="Century Gothic"/>
                <a:cs typeface="Century Gothic"/>
              </a:rPr>
              <a:t>personally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reach</a:t>
            </a:r>
            <a:r>
              <a:rPr sz="1800" spc="-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out</a:t>
            </a:r>
            <a:r>
              <a:rPr sz="1800" spc="-2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to</a:t>
            </a:r>
            <a:r>
              <a:rPr sz="1800" spc="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our</a:t>
            </a:r>
            <a:r>
              <a:rPr sz="1800" spc="-3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4E5869"/>
                </a:solidFill>
                <a:latin typeface="Century Gothic"/>
                <a:cs typeface="Century Gothic"/>
              </a:rPr>
              <a:t>fabulous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sponsors,</a:t>
            </a:r>
            <a:r>
              <a:rPr sz="18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send</a:t>
            </a:r>
            <a:r>
              <a:rPr sz="1800" spc="-2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u="sng" spc="-10" dirty="0">
                <a:solidFill>
                  <a:srgbClr val="0D9692"/>
                </a:solidFill>
                <a:uFill>
                  <a:solidFill>
                    <a:srgbClr val="0D9692"/>
                  </a:solidFill>
                </a:uFill>
                <a:latin typeface="Century Gothic"/>
                <a:cs typeface="Century Gothic"/>
                <a:hlinkClick r:id="rId22"/>
              </a:rPr>
              <a:t>cshuey@biolabs.io</a:t>
            </a:r>
            <a:r>
              <a:rPr sz="1800" u="none" spc="-10" dirty="0">
                <a:solidFill>
                  <a:srgbClr val="0D9692"/>
                </a:solidFill>
                <a:latin typeface="Century Gothic"/>
                <a:cs typeface="Century Gothic"/>
              </a:rPr>
              <a:t> </a:t>
            </a:r>
            <a:r>
              <a:rPr sz="1800" u="none" dirty="0">
                <a:solidFill>
                  <a:srgbClr val="4E5869"/>
                </a:solidFill>
                <a:latin typeface="Century Gothic"/>
                <a:cs typeface="Century Gothic"/>
              </a:rPr>
              <a:t>an email</a:t>
            </a:r>
            <a:r>
              <a:rPr sz="1800" u="none" spc="-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u="none" dirty="0">
                <a:solidFill>
                  <a:srgbClr val="4E5869"/>
                </a:solidFill>
                <a:latin typeface="Century Gothic"/>
                <a:cs typeface="Century Gothic"/>
              </a:rPr>
              <a:t>and</a:t>
            </a:r>
            <a:r>
              <a:rPr sz="1800" u="none" spc="-5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u="none" dirty="0">
                <a:solidFill>
                  <a:srgbClr val="4E5869"/>
                </a:solidFill>
                <a:latin typeface="Century Gothic"/>
                <a:cs typeface="Century Gothic"/>
              </a:rPr>
              <a:t>she</a:t>
            </a:r>
            <a:r>
              <a:rPr sz="1800" u="none" spc="-6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u="none" dirty="0">
                <a:solidFill>
                  <a:srgbClr val="4E5869"/>
                </a:solidFill>
                <a:latin typeface="Century Gothic"/>
                <a:cs typeface="Century Gothic"/>
              </a:rPr>
              <a:t>can</a:t>
            </a:r>
            <a:r>
              <a:rPr sz="1800" u="none" spc="-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u="none" spc="-10" dirty="0">
                <a:solidFill>
                  <a:srgbClr val="4E5869"/>
                </a:solidFill>
                <a:latin typeface="Century Gothic"/>
                <a:cs typeface="Century Gothic"/>
              </a:rPr>
              <a:t>provide </a:t>
            </a:r>
            <a:r>
              <a:rPr sz="1800" u="none" dirty="0">
                <a:solidFill>
                  <a:srgbClr val="4E5869"/>
                </a:solidFill>
                <a:latin typeface="Century Gothic"/>
                <a:cs typeface="Century Gothic"/>
              </a:rPr>
              <a:t>their</a:t>
            </a:r>
            <a:r>
              <a:rPr sz="1800" u="none" spc="-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u="none" dirty="0">
                <a:solidFill>
                  <a:srgbClr val="4E5869"/>
                </a:solidFill>
                <a:latin typeface="Century Gothic"/>
                <a:cs typeface="Century Gothic"/>
              </a:rPr>
              <a:t>contact</a:t>
            </a:r>
            <a:r>
              <a:rPr sz="1800" u="none" spc="-5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u="none" spc="-10" dirty="0">
                <a:solidFill>
                  <a:srgbClr val="4E5869"/>
                </a:solidFill>
                <a:latin typeface="Century Gothic"/>
                <a:cs typeface="Century Gothic"/>
              </a:rPr>
              <a:t>information.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4517" y="4942289"/>
            <a:ext cx="2498090" cy="17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  <a:hlinkClick r:id="rId23"/>
              </a:rPr>
              <a:t>www.biolabs.io</a:t>
            </a:r>
            <a:r>
              <a:rPr sz="9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6531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9649" y="412551"/>
            <a:ext cx="356152" cy="4375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5"/>
              </a:spcBef>
            </a:pPr>
            <a:r>
              <a:rPr dirty="0"/>
              <a:t>UTSW</a:t>
            </a:r>
            <a:r>
              <a:rPr spc="-35" dirty="0"/>
              <a:t> </a:t>
            </a:r>
            <a:r>
              <a:rPr dirty="0"/>
              <a:t>Core</a:t>
            </a:r>
            <a:r>
              <a:rPr spc="-75" dirty="0"/>
              <a:t> </a:t>
            </a:r>
            <a:r>
              <a:rPr spc="-10" dirty="0"/>
              <a:t>Facilities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038350" y="2162175"/>
            <a:ext cx="5219700" cy="1381125"/>
            <a:chOff x="2038350" y="2162175"/>
            <a:chExt cx="5219700" cy="13811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38350" y="2162175"/>
              <a:ext cx="5219700" cy="13811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6975" y="2562225"/>
              <a:ext cx="561975" cy="5429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10150" y="2590800"/>
              <a:ext cx="561975" cy="54292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86175" y="2571750"/>
              <a:ext cx="561975" cy="5429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57450" y="2562225"/>
              <a:ext cx="571500" cy="54292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289553" y="1364170"/>
            <a:ext cx="1407160" cy="464184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050" dirty="0">
                <a:solidFill>
                  <a:srgbClr val="57585B"/>
                </a:solidFill>
                <a:latin typeface="Century Gothic"/>
                <a:cs typeface="Century Gothic"/>
              </a:rPr>
              <a:t>Connect</a:t>
            </a:r>
            <a:r>
              <a:rPr sz="1050" spc="-75" dirty="0">
                <a:solidFill>
                  <a:srgbClr val="57585B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57585B"/>
                </a:solidFill>
                <a:latin typeface="Century Gothic"/>
                <a:cs typeface="Century Gothic"/>
              </a:rPr>
              <a:t>with</a:t>
            </a:r>
            <a:r>
              <a:rPr sz="1050" spc="5" dirty="0">
                <a:solidFill>
                  <a:srgbClr val="57585B"/>
                </a:solidFill>
                <a:latin typeface="Century Gothic"/>
                <a:cs typeface="Century Gothic"/>
              </a:rPr>
              <a:t> </a:t>
            </a:r>
            <a:r>
              <a:rPr sz="1050" spc="-10" dirty="0">
                <a:solidFill>
                  <a:srgbClr val="57585B"/>
                </a:solidFill>
                <a:latin typeface="Century Gothic"/>
                <a:cs typeface="Century Gothic"/>
              </a:rPr>
              <a:t>UTSW’s</a:t>
            </a:r>
            <a:endParaRPr sz="1050">
              <a:latin typeface="Century Gothic"/>
              <a:cs typeface="Century Gothic"/>
            </a:endParaRPr>
          </a:p>
          <a:p>
            <a:pPr marL="15240">
              <a:lnSpc>
                <a:spcPct val="100000"/>
              </a:lnSpc>
              <a:spcBef>
                <a:spcPts val="465"/>
              </a:spcBef>
            </a:pPr>
            <a:r>
              <a:rPr sz="1050" dirty="0">
                <a:solidFill>
                  <a:srgbClr val="57585B"/>
                </a:solidFill>
                <a:latin typeface="Century Gothic"/>
                <a:cs typeface="Century Gothic"/>
              </a:rPr>
              <a:t>Core</a:t>
            </a:r>
            <a:r>
              <a:rPr sz="1050" spc="-45" dirty="0">
                <a:solidFill>
                  <a:srgbClr val="57585B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57585B"/>
                </a:solidFill>
                <a:latin typeface="Century Gothic"/>
                <a:cs typeface="Century Gothic"/>
              </a:rPr>
              <a:t>Facility</a:t>
            </a:r>
            <a:r>
              <a:rPr sz="1050" spc="-5" dirty="0">
                <a:solidFill>
                  <a:srgbClr val="57585B"/>
                </a:solidFill>
                <a:latin typeface="Century Gothic"/>
                <a:cs typeface="Century Gothic"/>
              </a:rPr>
              <a:t> </a:t>
            </a:r>
            <a:r>
              <a:rPr sz="1050" spc="-10" dirty="0">
                <a:solidFill>
                  <a:srgbClr val="57585B"/>
                </a:solidFill>
                <a:latin typeface="Century Gothic"/>
                <a:cs typeface="Century Gothic"/>
              </a:rPr>
              <a:t>Director.</a:t>
            </a:r>
            <a:endParaRPr sz="1050">
              <a:latin typeface="Century Gothic"/>
              <a:cs typeface="Century Gothic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33825" y="1885950"/>
            <a:ext cx="114300" cy="1143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786001" y="3819271"/>
            <a:ext cx="1927860" cy="693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510" marR="165735" indent="-37465" algn="ctr">
              <a:lnSpc>
                <a:spcPct val="137100"/>
              </a:lnSpc>
              <a:spcBef>
                <a:spcPts val="100"/>
              </a:spcBef>
            </a:pPr>
            <a:r>
              <a:rPr sz="1050" dirty="0">
                <a:solidFill>
                  <a:srgbClr val="4E5869"/>
                </a:solidFill>
                <a:latin typeface="Century Gothic"/>
                <a:cs typeface="Century Gothic"/>
              </a:rPr>
              <a:t>Contact</a:t>
            </a:r>
            <a:r>
              <a:rPr sz="1050" spc="-1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4E5869"/>
                </a:solidFill>
                <a:latin typeface="Century Gothic"/>
                <a:cs typeface="Century Gothic"/>
              </a:rPr>
              <a:t>any</a:t>
            </a:r>
            <a:r>
              <a:rPr sz="1050" spc="-6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050" spc="-10" dirty="0">
                <a:solidFill>
                  <a:srgbClr val="4E5869"/>
                </a:solidFill>
                <a:latin typeface="Century Gothic"/>
                <a:cs typeface="Century Gothic"/>
              </a:rPr>
              <a:t>BioLabs </a:t>
            </a:r>
            <a:r>
              <a:rPr sz="1050" dirty="0">
                <a:solidFill>
                  <a:srgbClr val="4E5869"/>
                </a:solidFill>
                <a:latin typeface="Century Gothic"/>
                <a:cs typeface="Century Gothic"/>
              </a:rPr>
              <a:t>Pegasus</a:t>
            </a:r>
            <a:r>
              <a:rPr sz="1050" spc="-5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4E5869"/>
                </a:solidFill>
                <a:latin typeface="Century Gothic"/>
                <a:cs typeface="Century Gothic"/>
              </a:rPr>
              <a:t>Park</a:t>
            </a:r>
            <a:r>
              <a:rPr sz="1050" spc="-1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4E5869"/>
                </a:solidFill>
                <a:latin typeface="Century Gothic"/>
                <a:cs typeface="Century Gothic"/>
              </a:rPr>
              <a:t>member</a:t>
            </a:r>
            <a:r>
              <a:rPr sz="1050" spc="-3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050" spc="-25" dirty="0">
                <a:solidFill>
                  <a:srgbClr val="4E5869"/>
                </a:solidFill>
                <a:latin typeface="Century Gothic"/>
                <a:cs typeface="Century Gothic"/>
              </a:rPr>
              <a:t>to</a:t>
            </a:r>
            <a:endParaRPr sz="105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545"/>
              </a:spcBef>
            </a:pPr>
            <a:r>
              <a:rPr sz="1050" dirty="0">
                <a:solidFill>
                  <a:srgbClr val="4E5869"/>
                </a:solidFill>
                <a:latin typeface="Century Gothic"/>
                <a:cs typeface="Century Gothic"/>
              </a:rPr>
              <a:t>put</a:t>
            </a:r>
            <a:r>
              <a:rPr sz="1050" spc="-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4E5869"/>
                </a:solidFill>
                <a:latin typeface="Century Gothic"/>
                <a:cs typeface="Century Gothic"/>
              </a:rPr>
              <a:t>you in contact</a:t>
            </a:r>
            <a:r>
              <a:rPr sz="1050" spc="-7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4E5869"/>
                </a:solidFill>
                <a:latin typeface="Century Gothic"/>
                <a:cs typeface="Century Gothic"/>
              </a:rPr>
              <a:t>with </a:t>
            </a:r>
            <a:r>
              <a:rPr sz="1050" spc="-10" dirty="0">
                <a:solidFill>
                  <a:srgbClr val="4E5869"/>
                </a:solidFill>
                <a:latin typeface="Century Gothic"/>
                <a:cs typeface="Century Gothic"/>
              </a:rPr>
              <a:t>UTSW.</a:t>
            </a:r>
            <a:endParaRPr sz="1050">
              <a:latin typeface="Century Gothic"/>
              <a:cs typeface="Century Gothic"/>
            </a:endParaRPr>
          </a:p>
        </p:txBody>
      </p:sp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76525" y="3686175"/>
            <a:ext cx="114300" cy="11430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203700" y="3819271"/>
            <a:ext cx="2105660" cy="464184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565"/>
              </a:spcBef>
            </a:pPr>
            <a:r>
              <a:rPr sz="1050" dirty="0">
                <a:solidFill>
                  <a:srgbClr val="4E5869"/>
                </a:solidFill>
                <a:latin typeface="Century Gothic"/>
                <a:cs typeface="Century Gothic"/>
              </a:rPr>
              <a:t>You</a:t>
            </a:r>
            <a:r>
              <a:rPr sz="105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4E5869"/>
                </a:solidFill>
                <a:latin typeface="Century Gothic"/>
                <a:cs typeface="Century Gothic"/>
              </a:rPr>
              <a:t>will</a:t>
            </a:r>
            <a:r>
              <a:rPr sz="1050" spc="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050" spc="-10" dirty="0">
                <a:solidFill>
                  <a:srgbClr val="4E5869"/>
                </a:solidFill>
                <a:latin typeface="Century Gothic"/>
                <a:cs typeface="Century Gothic"/>
              </a:rPr>
              <a:t>receive</a:t>
            </a:r>
            <a:endParaRPr sz="105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sz="1050" dirty="0">
                <a:solidFill>
                  <a:srgbClr val="4E5869"/>
                </a:solidFill>
                <a:latin typeface="Century Gothic"/>
                <a:cs typeface="Century Gothic"/>
              </a:rPr>
              <a:t>priority</a:t>
            </a:r>
            <a:r>
              <a:rPr sz="1050" spc="-3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4E5869"/>
                </a:solidFill>
                <a:latin typeface="Century Gothic"/>
                <a:cs typeface="Century Gothic"/>
              </a:rPr>
              <a:t>scheduling</a:t>
            </a:r>
            <a:r>
              <a:rPr sz="1050" spc="-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4E5869"/>
                </a:solidFill>
                <a:latin typeface="Century Gothic"/>
                <a:cs typeface="Century Gothic"/>
              </a:rPr>
              <a:t>for</a:t>
            </a:r>
            <a:r>
              <a:rPr sz="1050" spc="-6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4E5869"/>
                </a:solidFill>
                <a:latin typeface="Century Gothic"/>
                <a:cs typeface="Century Gothic"/>
              </a:rPr>
              <a:t>facility</a:t>
            </a:r>
            <a:r>
              <a:rPr sz="1050" spc="-7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050" spc="-25" dirty="0">
                <a:solidFill>
                  <a:srgbClr val="4E5869"/>
                </a:solidFill>
                <a:latin typeface="Century Gothic"/>
                <a:cs typeface="Century Gothic"/>
              </a:rPr>
              <a:t>use</a:t>
            </a:r>
            <a:endParaRPr sz="1050">
              <a:latin typeface="Century Gothic"/>
              <a:cs typeface="Century Gothic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00650" y="3686175"/>
            <a:ext cx="104775" cy="11430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777484" y="1364170"/>
            <a:ext cx="1463675" cy="464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37100"/>
              </a:lnSpc>
              <a:spcBef>
                <a:spcPts val="100"/>
              </a:spcBef>
            </a:pPr>
            <a:r>
              <a:rPr sz="1050" dirty="0">
                <a:solidFill>
                  <a:srgbClr val="57585B"/>
                </a:solidFill>
                <a:latin typeface="Century Gothic"/>
                <a:cs typeface="Century Gothic"/>
              </a:rPr>
              <a:t>Go</a:t>
            </a:r>
            <a:r>
              <a:rPr sz="1050" spc="-25" dirty="0">
                <a:solidFill>
                  <a:srgbClr val="57585B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57585B"/>
                </a:solidFill>
                <a:latin typeface="Century Gothic"/>
                <a:cs typeface="Century Gothic"/>
              </a:rPr>
              <a:t>to</a:t>
            </a:r>
            <a:r>
              <a:rPr sz="1050" spc="-20" dirty="0">
                <a:solidFill>
                  <a:srgbClr val="57585B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57585B"/>
                </a:solidFill>
                <a:latin typeface="Century Gothic"/>
                <a:cs typeface="Century Gothic"/>
              </a:rPr>
              <a:t>the</a:t>
            </a:r>
            <a:r>
              <a:rPr sz="1050" spc="-15" dirty="0">
                <a:solidFill>
                  <a:srgbClr val="57585B"/>
                </a:solidFill>
                <a:latin typeface="Century Gothic"/>
                <a:cs typeface="Century Gothic"/>
              </a:rPr>
              <a:t> </a:t>
            </a:r>
            <a:r>
              <a:rPr sz="1050" spc="-10" dirty="0">
                <a:solidFill>
                  <a:srgbClr val="57585B"/>
                </a:solidFill>
                <a:latin typeface="Century Gothic"/>
                <a:cs typeface="Century Gothic"/>
              </a:rPr>
              <a:t>appropriate </a:t>
            </a:r>
            <a:r>
              <a:rPr sz="1050" dirty="0">
                <a:solidFill>
                  <a:srgbClr val="57585B"/>
                </a:solidFill>
                <a:latin typeface="Century Gothic"/>
                <a:cs typeface="Century Gothic"/>
              </a:rPr>
              <a:t>core</a:t>
            </a:r>
            <a:r>
              <a:rPr sz="1050" spc="-40" dirty="0">
                <a:solidFill>
                  <a:srgbClr val="57585B"/>
                </a:solidFill>
                <a:latin typeface="Century Gothic"/>
                <a:cs typeface="Century Gothic"/>
              </a:rPr>
              <a:t> </a:t>
            </a:r>
            <a:r>
              <a:rPr sz="1050" spc="-10" dirty="0">
                <a:solidFill>
                  <a:srgbClr val="57585B"/>
                </a:solidFill>
                <a:latin typeface="Century Gothic"/>
                <a:cs typeface="Century Gothic"/>
              </a:rPr>
              <a:t>facility</a:t>
            </a:r>
            <a:endParaRPr sz="1050">
              <a:latin typeface="Century Gothic"/>
              <a:cs typeface="Century Gothic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8425" y="1885950"/>
            <a:ext cx="114300" cy="11430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527684" y="441297"/>
            <a:ext cx="2470130" cy="49853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84517" y="4942289"/>
            <a:ext cx="2498090" cy="17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  <a:hlinkClick r:id="rId12"/>
              </a:rPr>
              <a:t>www.biolabs.io</a:t>
            </a:r>
            <a:r>
              <a:rPr sz="9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6531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9649" y="412551"/>
            <a:ext cx="356152" cy="43755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071751" y="1090675"/>
            <a:ext cx="5410200" cy="695325"/>
          </a:xfrm>
          <a:custGeom>
            <a:avLst/>
            <a:gdLst/>
            <a:ahLst/>
            <a:cxnLst/>
            <a:rect l="l" t="t" r="r" b="b"/>
            <a:pathLst>
              <a:path w="5410200" h="695325">
                <a:moveTo>
                  <a:pt x="5410200" y="0"/>
                </a:moveTo>
                <a:lnTo>
                  <a:pt x="347599" y="0"/>
                </a:lnTo>
                <a:lnTo>
                  <a:pt x="0" y="347599"/>
                </a:lnTo>
                <a:lnTo>
                  <a:pt x="347599" y="695325"/>
                </a:lnTo>
                <a:lnTo>
                  <a:pt x="5410200" y="695325"/>
                </a:lnTo>
                <a:lnTo>
                  <a:pt x="5410200" y="0"/>
                </a:lnTo>
                <a:close/>
              </a:path>
            </a:pathLst>
          </a:custGeom>
          <a:solidFill>
            <a:srgbClr val="155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49854" y="1176972"/>
            <a:ext cx="4652645" cy="49339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065" marR="5080" indent="10160" algn="ctr">
              <a:lnSpc>
                <a:spcPct val="88300"/>
              </a:lnSpc>
              <a:spcBef>
                <a:spcPts val="280"/>
              </a:spcBef>
            </a:pPr>
            <a:r>
              <a:rPr sz="1100" b="1" dirty="0">
                <a:solidFill>
                  <a:srgbClr val="FFFFFF"/>
                </a:solidFill>
                <a:latin typeface="Century Gothic"/>
                <a:cs typeface="Century Gothic"/>
              </a:rPr>
              <a:t>Package</a:t>
            </a:r>
            <a:r>
              <a:rPr sz="11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entury Gothic"/>
                <a:cs typeface="Century Gothic"/>
              </a:rPr>
              <a:t>delivery-</a:t>
            </a:r>
            <a:r>
              <a:rPr sz="11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You</a:t>
            </a:r>
            <a:r>
              <a:rPr sz="11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will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get</a:t>
            </a:r>
            <a:r>
              <a:rPr sz="11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11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email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notification</a:t>
            </a:r>
            <a:r>
              <a:rPr sz="11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that</a:t>
            </a:r>
            <a:r>
              <a:rPr sz="11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you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have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received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package.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Please</a:t>
            </a: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pick</a:t>
            </a:r>
            <a:r>
              <a:rPr sz="11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it</a:t>
            </a:r>
            <a:r>
              <a:rPr sz="11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up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dock</a:t>
            </a:r>
            <a:r>
              <a:rPr sz="11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remember</a:t>
            </a:r>
            <a:r>
              <a:rPr sz="1100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sign</a:t>
            </a:r>
            <a:r>
              <a:rPr sz="11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it</a:t>
            </a:r>
            <a:r>
              <a:rPr sz="11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out!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74876" y="1046225"/>
            <a:ext cx="774700" cy="774700"/>
            <a:chOff x="1674876" y="1046225"/>
            <a:chExt cx="774700" cy="7747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1226" y="1052575"/>
              <a:ext cx="762000" cy="76187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81226" y="1052575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0" y="381000"/>
                  </a:moveTo>
                  <a:lnTo>
                    <a:pt x="2968" y="333204"/>
                  </a:lnTo>
                  <a:lnTo>
                    <a:pt x="11634" y="287181"/>
                  </a:lnTo>
                  <a:lnTo>
                    <a:pt x="25643" y="243288"/>
                  </a:lnTo>
                  <a:lnTo>
                    <a:pt x="44636" y="201881"/>
                  </a:lnTo>
                  <a:lnTo>
                    <a:pt x="68257" y="163318"/>
                  </a:lnTo>
                  <a:lnTo>
                    <a:pt x="96149" y="127955"/>
                  </a:lnTo>
                  <a:lnTo>
                    <a:pt x="127955" y="96149"/>
                  </a:lnTo>
                  <a:lnTo>
                    <a:pt x="163318" y="68257"/>
                  </a:lnTo>
                  <a:lnTo>
                    <a:pt x="201881" y="44636"/>
                  </a:lnTo>
                  <a:lnTo>
                    <a:pt x="243288" y="25643"/>
                  </a:lnTo>
                  <a:lnTo>
                    <a:pt x="287181" y="11634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70" y="2968"/>
                  </a:lnTo>
                  <a:lnTo>
                    <a:pt x="474776" y="11634"/>
                  </a:lnTo>
                  <a:lnTo>
                    <a:pt x="518659" y="25643"/>
                  </a:lnTo>
                  <a:lnTo>
                    <a:pt x="560062" y="44636"/>
                  </a:lnTo>
                  <a:lnTo>
                    <a:pt x="598626" y="68257"/>
                  </a:lnTo>
                  <a:lnTo>
                    <a:pt x="633993" y="96149"/>
                  </a:lnTo>
                  <a:lnTo>
                    <a:pt x="665806" y="127955"/>
                  </a:lnTo>
                  <a:lnTo>
                    <a:pt x="693707" y="163318"/>
                  </a:lnTo>
                  <a:lnTo>
                    <a:pt x="717338" y="201881"/>
                  </a:lnTo>
                  <a:lnTo>
                    <a:pt x="736341" y="243288"/>
                  </a:lnTo>
                  <a:lnTo>
                    <a:pt x="750357" y="287181"/>
                  </a:lnTo>
                  <a:lnTo>
                    <a:pt x="759029" y="333204"/>
                  </a:lnTo>
                  <a:lnTo>
                    <a:pt x="762000" y="381000"/>
                  </a:lnTo>
                  <a:lnTo>
                    <a:pt x="759029" y="428770"/>
                  </a:lnTo>
                  <a:lnTo>
                    <a:pt x="750357" y="474776"/>
                  </a:lnTo>
                  <a:lnTo>
                    <a:pt x="736341" y="518659"/>
                  </a:lnTo>
                  <a:lnTo>
                    <a:pt x="717338" y="560062"/>
                  </a:lnTo>
                  <a:lnTo>
                    <a:pt x="693707" y="598626"/>
                  </a:lnTo>
                  <a:lnTo>
                    <a:pt x="665806" y="633993"/>
                  </a:lnTo>
                  <a:lnTo>
                    <a:pt x="633993" y="665806"/>
                  </a:lnTo>
                  <a:lnTo>
                    <a:pt x="598626" y="693707"/>
                  </a:lnTo>
                  <a:lnTo>
                    <a:pt x="560062" y="717338"/>
                  </a:lnTo>
                  <a:lnTo>
                    <a:pt x="518659" y="736341"/>
                  </a:lnTo>
                  <a:lnTo>
                    <a:pt x="474776" y="750357"/>
                  </a:lnTo>
                  <a:lnTo>
                    <a:pt x="428770" y="759029"/>
                  </a:lnTo>
                  <a:lnTo>
                    <a:pt x="381000" y="762000"/>
                  </a:lnTo>
                  <a:lnTo>
                    <a:pt x="333204" y="759029"/>
                  </a:lnTo>
                  <a:lnTo>
                    <a:pt x="287181" y="750357"/>
                  </a:lnTo>
                  <a:lnTo>
                    <a:pt x="243288" y="736341"/>
                  </a:lnTo>
                  <a:lnTo>
                    <a:pt x="201881" y="717338"/>
                  </a:lnTo>
                  <a:lnTo>
                    <a:pt x="163318" y="693707"/>
                  </a:lnTo>
                  <a:lnTo>
                    <a:pt x="127955" y="665806"/>
                  </a:lnTo>
                  <a:lnTo>
                    <a:pt x="96149" y="633993"/>
                  </a:lnTo>
                  <a:lnTo>
                    <a:pt x="68257" y="598626"/>
                  </a:lnTo>
                  <a:lnTo>
                    <a:pt x="44636" y="560062"/>
                  </a:lnTo>
                  <a:lnTo>
                    <a:pt x="25643" y="518659"/>
                  </a:lnTo>
                  <a:lnTo>
                    <a:pt x="11634" y="474776"/>
                  </a:lnTo>
                  <a:lnTo>
                    <a:pt x="2968" y="428770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EAF4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2043176" y="2024126"/>
            <a:ext cx="5410200" cy="685800"/>
          </a:xfrm>
          <a:custGeom>
            <a:avLst/>
            <a:gdLst/>
            <a:ahLst/>
            <a:cxnLst/>
            <a:rect l="l" t="t" r="r" b="b"/>
            <a:pathLst>
              <a:path w="5410200" h="685800">
                <a:moveTo>
                  <a:pt x="5410200" y="0"/>
                </a:moveTo>
                <a:lnTo>
                  <a:pt x="342773" y="0"/>
                </a:lnTo>
                <a:lnTo>
                  <a:pt x="0" y="342773"/>
                </a:lnTo>
                <a:lnTo>
                  <a:pt x="342773" y="685800"/>
                </a:lnTo>
                <a:lnTo>
                  <a:pt x="5410200" y="685800"/>
                </a:lnTo>
                <a:lnTo>
                  <a:pt x="5410200" y="0"/>
                </a:lnTo>
                <a:close/>
              </a:path>
            </a:pathLst>
          </a:custGeom>
          <a:solidFill>
            <a:srgbClr val="155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99054" y="2108517"/>
            <a:ext cx="4705350" cy="49339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065" marR="5080" indent="2540" algn="ctr">
              <a:lnSpc>
                <a:spcPct val="88300"/>
              </a:lnSpc>
              <a:spcBef>
                <a:spcPts val="280"/>
              </a:spcBef>
            </a:pPr>
            <a:r>
              <a:rPr sz="1100" b="1" dirty="0">
                <a:solidFill>
                  <a:srgbClr val="FFFFFF"/>
                </a:solidFill>
                <a:latin typeface="Century Gothic"/>
                <a:cs typeface="Century Gothic"/>
              </a:rPr>
              <a:t>Conference</a:t>
            </a:r>
            <a:r>
              <a:rPr sz="1100" b="1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entury Gothic"/>
                <a:cs typeface="Century Gothic"/>
              </a:rPr>
              <a:t>room</a:t>
            </a:r>
            <a:r>
              <a:rPr sz="11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11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equipment</a:t>
            </a:r>
            <a:r>
              <a:rPr sz="1100" b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entury Gothic"/>
                <a:cs typeface="Century Gothic"/>
              </a:rPr>
              <a:t>reservation-</a:t>
            </a:r>
            <a:r>
              <a:rPr sz="11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Conveniently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book 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conference</a:t>
            </a:r>
            <a:r>
              <a:rPr sz="11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rooms</a:t>
            </a:r>
            <a:r>
              <a:rPr sz="11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equipment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through</a:t>
            </a:r>
            <a:r>
              <a:rPr sz="11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Coworks</a:t>
            </a: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app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your 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phone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703451" y="2008251"/>
            <a:ext cx="708025" cy="708025"/>
            <a:chOff x="1703451" y="2008251"/>
            <a:chExt cx="708025" cy="708025"/>
          </a:xfrm>
        </p:grpSpPr>
        <p:pic>
          <p:nvPicPr>
            <p:cNvPr id="11" name="object 11">
              <a:hlinkClick r:id="rId4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09801" y="2035937"/>
              <a:ext cx="695325" cy="673862"/>
            </a:xfrm>
            <a:prstGeom prst="rect">
              <a:avLst/>
            </a:prstGeom>
          </p:spPr>
        </p:pic>
        <p:sp>
          <p:nvSpPr>
            <p:cNvPr id="12" name="object 12">
              <a:hlinkClick r:id="rId4"/>
            </p:cNvPr>
            <p:cNvSpPr/>
            <p:nvPr/>
          </p:nvSpPr>
          <p:spPr>
            <a:xfrm>
              <a:off x="1709801" y="2024126"/>
              <a:ext cx="695325" cy="685800"/>
            </a:xfrm>
            <a:custGeom>
              <a:avLst/>
              <a:gdLst/>
              <a:ahLst/>
              <a:cxnLst/>
              <a:rect l="l" t="t" r="r" b="b"/>
              <a:pathLst>
                <a:path w="695325" h="685800">
                  <a:moveTo>
                    <a:pt x="0" y="342900"/>
                  </a:moveTo>
                  <a:lnTo>
                    <a:pt x="3172" y="296348"/>
                  </a:lnTo>
                  <a:lnTo>
                    <a:pt x="12413" y="251706"/>
                  </a:lnTo>
                  <a:lnTo>
                    <a:pt x="27308" y="209383"/>
                  </a:lnTo>
                  <a:lnTo>
                    <a:pt x="47446" y="169784"/>
                  </a:lnTo>
                  <a:lnTo>
                    <a:pt x="72411" y="133319"/>
                  </a:lnTo>
                  <a:lnTo>
                    <a:pt x="101790" y="100393"/>
                  </a:lnTo>
                  <a:lnTo>
                    <a:pt x="135170" y="71415"/>
                  </a:lnTo>
                  <a:lnTo>
                    <a:pt x="172136" y="46792"/>
                  </a:lnTo>
                  <a:lnTo>
                    <a:pt x="212276" y="26931"/>
                  </a:lnTo>
                  <a:lnTo>
                    <a:pt x="255175" y="12241"/>
                  </a:lnTo>
                  <a:lnTo>
                    <a:pt x="300421" y="3128"/>
                  </a:lnTo>
                  <a:lnTo>
                    <a:pt x="347599" y="0"/>
                  </a:lnTo>
                  <a:lnTo>
                    <a:pt x="394779" y="3128"/>
                  </a:lnTo>
                  <a:lnTo>
                    <a:pt x="440031" y="12241"/>
                  </a:lnTo>
                  <a:lnTo>
                    <a:pt x="482941" y="26931"/>
                  </a:lnTo>
                  <a:lnTo>
                    <a:pt x="523094" y="46792"/>
                  </a:lnTo>
                  <a:lnTo>
                    <a:pt x="560075" y="71415"/>
                  </a:lnTo>
                  <a:lnTo>
                    <a:pt x="593471" y="100393"/>
                  </a:lnTo>
                  <a:lnTo>
                    <a:pt x="622865" y="133319"/>
                  </a:lnTo>
                  <a:lnTo>
                    <a:pt x="647845" y="169784"/>
                  </a:lnTo>
                  <a:lnTo>
                    <a:pt x="667996" y="209383"/>
                  </a:lnTo>
                  <a:lnTo>
                    <a:pt x="682902" y="251706"/>
                  </a:lnTo>
                  <a:lnTo>
                    <a:pt x="692150" y="296348"/>
                  </a:lnTo>
                  <a:lnTo>
                    <a:pt x="695325" y="342900"/>
                  </a:lnTo>
                  <a:lnTo>
                    <a:pt x="692150" y="389424"/>
                  </a:lnTo>
                  <a:lnTo>
                    <a:pt x="682902" y="434048"/>
                  </a:lnTo>
                  <a:lnTo>
                    <a:pt x="667996" y="476363"/>
                  </a:lnTo>
                  <a:lnTo>
                    <a:pt x="647845" y="515958"/>
                  </a:lnTo>
                  <a:lnTo>
                    <a:pt x="622865" y="552426"/>
                  </a:lnTo>
                  <a:lnTo>
                    <a:pt x="593471" y="585358"/>
                  </a:lnTo>
                  <a:lnTo>
                    <a:pt x="560075" y="614345"/>
                  </a:lnTo>
                  <a:lnTo>
                    <a:pt x="523094" y="638979"/>
                  </a:lnTo>
                  <a:lnTo>
                    <a:pt x="482941" y="658850"/>
                  </a:lnTo>
                  <a:lnTo>
                    <a:pt x="440031" y="673549"/>
                  </a:lnTo>
                  <a:lnTo>
                    <a:pt x="394779" y="682669"/>
                  </a:lnTo>
                  <a:lnTo>
                    <a:pt x="347599" y="685800"/>
                  </a:lnTo>
                  <a:lnTo>
                    <a:pt x="300421" y="682669"/>
                  </a:lnTo>
                  <a:lnTo>
                    <a:pt x="255175" y="673549"/>
                  </a:lnTo>
                  <a:lnTo>
                    <a:pt x="212276" y="658850"/>
                  </a:lnTo>
                  <a:lnTo>
                    <a:pt x="172136" y="638979"/>
                  </a:lnTo>
                  <a:lnTo>
                    <a:pt x="135170" y="614345"/>
                  </a:lnTo>
                  <a:lnTo>
                    <a:pt x="101790" y="585358"/>
                  </a:lnTo>
                  <a:lnTo>
                    <a:pt x="72411" y="552426"/>
                  </a:lnTo>
                  <a:lnTo>
                    <a:pt x="47446" y="515958"/>
                  </a:lnTo>
                  <a:lnTo>
                    <a:pt x="27308" y="476363"/>
                  </a:lnTo>
                  <a:lnTo>
                    <a:pt x="12413" y="434048"/>
                  </a:lnTo>
                  <a:lnTo>
                    <a:pt x="3172" y="389424"/>
                  </a:lnTo>
                  <a:lnTo>
                    <a:pt x="0" y="3429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hlinkClick r:id="rId4"/>
            </p:cNvPr>
            <p:cNvSpPr/>
            <p:nvPr/>
          </p:nvSpPr>
          <p:spPr>
            <a:xfrm>
              <a:off x="1709801" y="2014601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900" y="0"/>
                  </a:moveTo>
                  <a:lnTo>
                    <a:pt x="296348" y="3128"/>
                  </a:lnTo>
                  <a:lnTo>
                    <a:pt x="251706" y="12241"/>
                  </a:lnTo>
                  <a:lnTo>
                    <a:pt x="209383" y="26931"/>
                  </a:lnTo>
                  <a:lnTo>
                    <a:pt x="169784" y="46792"/>
                  </a:lnTo>
                  <a:lnTo>
                    <a:pt x="133319" y="71415"/>
                  </a:lnTo>
                  <a:lnTo>
                    <a:pt x="100393" y="100393"/>
                  </a:lnTo>
                  <a:lnTo>
                    <a:pt x="71415" y="133319"/>
                  </a:lnTo>
                  <a:lnTo>
                    <a:pt x="46792" y="169784"/>
                  </a:lnTo>
                  <a:lnTo>
                    <a:pt x="26931" y="209383"/>
                  </a:lnTo>
                  <a:lnTo>
                    <a:pt x="12241" y="251706"/>
                  </a:lnTo>
                  <a:lnTo>
                    <a:pt x="3128" y="296348"/>
                  </a:lnTo>
                  <a:lnTo>
                    <a:pt x="0" y="342900"/>
                  </a:lnTo>
                  <a:lnTo>
                    <a:pt x="3128" y="389424"/>
                  </a:lnTo>
                  <a:lnTo>
                    <a:pt x="12241" y="434048"/>
                  </a:lnTo>
                  <a:lnTo>
                    <a:pt x="26931" y="476363"/>
                  </a:lnTo>
                  <a:lnTo>
                    <a:pt x="46792" y="515958"/>
                  </a:lnTo>
                  <a:lnTo>
                    <a:pt x="71415" y="552426"/>
                  </a:lnTo>
                  <a:lnTo>
                    <a:pt x="100393" y="585358"/>
                  </a:lnTo>
                  <a:lnTo>
                    <a:pt x="133319" y="614345"/>
                  </a:lnTo>
                  <a:lnTo>
                    <a:pt x="169784" y="638979"/>
                  </a:lnTo>
                  <a:lnTo>
                    <a:pt x="209383" y="658850"/>
                  </a:lnTo>
                  <a:lnTo>
                    <a:pt x="251706" y="673549"/>
                  </a:lnTo>
                  <a:lnTo>
                    <a:pt x="296348" y="682669"/>
                  </a:lnTo>
                  <a:lnTo>
                    <a:pt x="342900" y="685800"/>
                  </a:lnTo>
                  <a:lnTo>
                    <a:pt x="389424" y="682669"/>
                  </a:lnTo>
                  <a:lnTo>
                    <a:pt x="434048" y="673549"/>
                  </a:lnTo>
                  <a:lnTo>
                    <a:pt x="476363" y="658850"/>
                  </a:lnTo>
                  <a:lnTo>
                    <a:pt x="515958" y="638979"/>
                  </a:lnTo>
                  <a:lnTo>
                    <a:pt x="552426" y="614345"/>
                  </a:lnTo>
                  <a:lnTo>
                    <a:pt x="585358" y="585358"/>
                  </a:lnTo>
                  <a:lnTo>
                    <a:pt x="614345" y="552426"/>
                  </a:lnTo>
                  <a:lnTo>
                    <a:pt x="638979" y="515958"/>
                  </a:lnTo>
                  <a:lnTo>
                    <a:pt x="658850" y="476363"/>
                  </a:lnTo>
                  <a:lnTo>
                    <a:pt x="673549" y="434048"/>
                  </a:lnTo>
                  <a:lnTo>
                    <a:pt x="682669" y="389424"/>
                  </a:lnTo>
                  <a:lnTo>
                    <a:pt x="685800" y="342900"/>
                  </a:lnTo>
                  <a:lnTo>
                    <a:pt x="682669" y="296348"/>
                  </a:lnTo>
                  <a:lnTo>
                    <a:pt x="673549" y="251706"/>
                  </a:lnTo>
                  <a:lnTo>
                    <a:pt x="658850" y="209383"/>
                  </a:lnTo>
                  <a:lnTo>
                    <a:pt x="638979" y="169784"/>
                  </a:lnTo>
                  <a:lnTo>
                    <a:pt x="614345" y="133319"/>
                  </a:lnTo>
                  <a:lnTo>
                    <a:pt x="585358" y="100393"/>
                  </a:lnTo>
                  <a:lnTo>
                    <a:pt x="552426" y="71415"/>
                  </a:lnTo>
                  <a:lnTo>
                    <a:pt x="515958" y="46792"/>
                  </a:lnTo>
                  <a:lnTo>
                    <a:pt x="476363" y="26931"/>
                  </a:lnTo>
                  <a:lnTo>
                    <a:pt x="434048" y="12241"/>
                  </a:lnTo>
                  <a:lnTo>
                    <a:pt x="389424" y="3128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hlinkClick r:id="rId4"/>
            </p:cNvPr>
            <p:cNvSpPr/>
            <p:nvPr/>
          </p:nvSpPr>
          <p:spPr>
            <a:xfrm>
              <a:off x="1709801" y="2014601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28" y="296348"/>
                  </a:lnTo>
                  <a:lnTo>
                    <a:pt x="12241" y="251706"/>
                  </a:lnTo>
                  <a:lnTo>
                    <a:pt x="26931" y="209383"/>
                  </a:lnTo>
                  <a:lnTo>
                    <a:pt x="46792" y="169784"/>
                  </a:lnTo>
                  <a:lnTo>
                    <a:pt x="71415" y="133319"/>
                  </a:lnTo>
                  <a:lnTo>
                    <a:pt x="100393" y="100393"/>
                  </a:lnTo>
                  <a:lnTo>
                    <a:pt x="133319" y="71415"/>
                  </a:lnTo>
                  <a:lnTo>
                    <a:pt x="169784" y="46792"/>
                  </a:lnTo>
                  <a:lnTo>
                    <a:pt x="209383" y="26931"/>
                  </a:lnTo>
                  <a:lnTo>
                    <a:pt x="251706" y="12241"/>
                  </a:lnTo>
                  <a:lnTo>
                    <a:pt x="296348" y="3128"/>
                  </a:lnTo>
                  <a:lnTo>
                    <a:pt x="342900" y="0"/>
                  </a:lnTo>
                  <a:lnTo>
                    <a:pt x="389424" y="3128"/>
                  </a:lnTo>
                  <a:lnTo>
                    <a:pt x="434048" y="12241"/>
                  </a:lnTo>
                  <a:lnTo>
                    <a:pt x="476363" y="26931"/>
                  </a:lnTo>
                  <a:lnTo>
                    <a:pt x="515958" y="46792"/>
                  </a:lnTo>
                  <a:lnTo>
                    <a:pt x="552426" y="71415"/>
                  </a:lnTo>
                  <a:lnTo>
                    <a:pt x="585358" y="100393"/>
                  </a:lnTo>
                  <a:lnTo>
                    <a:pt x="614345" y="133319"/>
                  </a:lnTo>
                  <a:lnTo>
                    <a:pt x="638979" y="169784"/>
                  </a:lnTo>
                  <a:lnTo>
                    <a:pt x="658850" y="209383"/>
                  </a:lnTo>
                  <a:lnTo>
                    <a:pt x="673549" y="251706"/>
                  </a:lnTo>
                  <a:lnTo>
                    <a:pt x="682669" y="296348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48" y="682669"/>
                  </a:lnTo>
                  <a:lnTo>
                    <a:pt x="251706" y="673549"/>
                  </a:lnTo>
                  <a:lnTo>
                    <a:pt x="209383" y="658850"/>
                  </a:lnTo>
                  <a:lnTo>
                    <a:pt x="169784" y="638979"/>
                  </a:lnTo>
                  <a:lnTo>
                    <a:pt x="133319" y="614345"/>
                  </a:lnTo>
                  <a:lnTo>
                    <a:pt x="100393" y="585358"/>
                  </a:lnTo>
                  <a:lnTo>
                    <a:pt x="71415" y="552426"/>
                  </a:lnTo>
                  <a:lnTo>
                    <a:pt x="46792" y="515958"/>
                  </a:lnTo>
                  <a:lnTo>
                    <a:pt x="26931" y="476363"/>
                  </a:lnTo>
                  <a:lnTo>
                    <a:pt x="12241" y="434048"/>
                  </a:lnTo>
                  <a:lnTo>
                    <a:pt x="3128" y="389424"/>
                  </a:lnTo>
                  <a:lnTo>
                    <a:pt x="0" y="342900"/>
                  </a:lnTo>
                  <a:close/>
                </a:path>
              </a:pathLst>
            </a:custGeom>
            <a:ln w="12700">
              <a:solidFill>
                <a:srgbClr val="4E58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>
              <a:hlinkClick r:id="rId4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9750" y="2114550"/>
              <a:ext cx="476250" cy="466725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693926" y="2913126"/>
            <a:ext cx="5759450" cy="708025"/>
            <a:chOff x="1693926" y="2913126"/>
            <a:chExt cx="5759450" cy="708025"/>
          </a:xfrm>
        </p:grpSpPr>
        <p:sp>
          <p:nvSpPr>
            <p:cNvPr id="17" name="object 17"/>
            <p:cNvSpPr/>
            <p:nvPr/>
          </p:nvSpPr>
          <p:spPr>
            <a:xfrm>
              <a:off x="2043176" y="2919476"/>
              <a:ext cx="5410200" cy="695325"/>
            </a:xfrm>
            <a:custGeom>
              <a:avLst/>
              <a:gdLst/>
              <a:ahLst/>
              <a:cxnLst/>
              <a:rect l="l" t="t" r="r" b="b"/>
              <a:pathLst>
                <a:path w="5410200" h="695325">
                  <a:moveTo>
                    <a:pt x="5410200" y="0"/>
                  </a:moveTo>
                  <a:lnTo>
                    <a:pt x="347599" y="0"/>
                  </a:lnTo>
                  <a:lnTo>
                    <a:pt x="0" y="347599"/>
                  </a:lnTo>
                  <a:lnTo>
                    <a:pt x="347599" y="695325"/>
                  </a:lnTo>
                  <a:lnTo>
                    <a:pt x="5410200" y="695325"/>
                  </a:lnTo>
                  <a:lnTo>
                    <a:pt x="5410200" y="0"/>
                  </a:lnTo>
                  <a:close/>
                </a:path>
              </a:pathLst>
            </a:custGeom>
            <a:solidFill>
              <a:srgbClr val="155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>
              <a:hlinkClick r:id="rId7"/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00276" y="2919476"/>
              <a:ext cx="695198" cy="695198"/>
            </a:xfrm>
            <a:prstGeom prst="rect">
              <a:avLst/>
            </a:prstGeom>
          </p:spPr>
        </p:pic>
        <p:sp>
          <p:nvSpPr>
            <p:cNvPr id="19" name="object 19">
              <a:hlinkClick r:id="rId7"/>
            </p:cNvPr>
            <p:cNvSpPr/>
            <p:nvPr/>
          </p:nvSpPr>
          <p:spPr>
            <a:xfrm>
              <a:off x="1700276" y="2919476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0" y="347599"/>
                  </a:moveTo>
                  <a:lnTo>
                    <a:pt x="3172" y="300421"/>
                  </a:lnTo>
                  <a:lnTo>
                    <a:pt x="12413" y="255175"/>
                  </a:lnTo>
                  <a:lnTo>
                    <a:pt x="27308" y="212276"/>
                  </a:lnTo>
                  <a:lnTo>
                    <a:pt x="47446" y="172136"/>
                  </a:lnTo>
                  <a:lnTo>
                    <a:pt x="72411" y="135170"/>
                  </a:lnTo>
                  <a:lnTo>
                    <a:pt x="101790" y="101790"/>
                  </a:lnTo>
                  <a:lnTo>
                    <a:pt x="135170" y="72411"/>
                  </a:lnTo>
                  <a:lnTo>
                    <a:pt x="172136" y="47446"/>
                  </a:lnTo>
                  <a:lnTo>
                    <a:pt x="212276" y="27308"/>
                  </a:lnTo>
                  <a:lnTo>
                    <a:pt x="255175" y="12413"/>
                  </a:lnTo>
                  <a:lnTo>
                    <a:pt x="300421" y="3172"/>
                  </a:lnTo>
                  <a:lnTo>
                    <a:pt x="347599" y="0"/>
                  </a:lnTo>
                  <a:lnTo>
                    <a:pt x="394779" y="3172"/>
                  </a:lnTo>
                  <a:lnTo>
                    <a:pt x="440031" y="12413"/>
                  </a:lnTo>
                  <a:lnTo>
                    <a:pt x="482941" y="27308"/>
                  </a:lnTo>
                  <a:lnTo>
                    <a:pt x="523094" y="47446"/>
                  </a:lnTo>
                  <a:lnTo>
                    <a:pt x="560075" y="72411"/>
                  </a:lnTo>
                  <a:lnTo>
                    <a:pt x="593471" y="101790"/>
                  </a:lnTo>
                  <a:lnTo>
                    <a:pt x="622865" y="135170"/>
                  </a:lnTo>
                  <a:lnTo>
                    <a:pt x="647845" y="172136"/>
                  </a:lnTo>
                  <a:lnTo>
                    <a:pt x="667996" y="212276"/>
                  </a:lnTo>
                  <a:lnTo>
                    <a:pt x="682902" y="255175"/>
                  </a:lnTo>
                  <a:lnTo>
                    <a:pt x="692150" y="300421"/>
                  </a:lnTo>
                  <a:lnTo>
                    <a:pt x="695325" y="347599"/>
                  </a:lnTo>
                  <a:lnTo>
                    <a:pt x="692150" y="394779"/>
                  </a:lnTo>
                  <a:lnTo>
                    <a:pt x="682902" y="440031"/>
                  </a:lnTo>
                  <a:lnTo>
                    <a:pt x="667996" y="482941"/>
                  </a:lnTo>
                  <a:lnTo>
                    <a:pt x="647845" y="523094"/>
                  </a:lnTo>
                  <a:lnTo>
                    <a:pt x="622865" y="560075"/>
                  </a:lnTo>
                  <a:lnTo>
                    <a:pt x="593471" y="593471"/>
                  </a:lnTo>
                  <a:lnTo>
                    <a:pt x="560075" y="622865"/>
                  </a:lnTo>
                  <a:lnTo>
                    <a:pt x="523094" y="647845"/>
                  </a:lnTo>
                  <a:lnTo>
                    <a:pt x="482941" y="667996"/>
                  </a:lnTo>
                  <a:lnTo>
                    <a:pt x="440031" y="682902"/>
                  </a:lnTo>
                  <a:lnTo>
                    <a:pt x="394779" y="692150"/>
                  </a:lnTo>
                  <a:lnTo>
                    <a:pt x="347599" y="695325"/>
                  </a:lnTo>
                  <a:lnTo>
                    <a:pt x="300421" y="692150"/>
                  </a:lnTo>
                  <a:lnTo>
                    <a:pt x="255175" y="682902"/>
                  </a:lnTo>
                  <a:lnTo>
                    <a:pt x="212276" y="667996"/>
                  </a:lnTo>
                  <a:lnTo>
                    <a:pt x="172136" y="647845"/>
                  </a:lnTo>
                  <a:lnTo>
                    <a:pt x="135170" y="622865"/>
                  </a:lnTo>
                  <a:lnTo>
                    <a:pt x="101790" y="593471"/>
                  </a:lnTo>
                  <a:lnTo>
                    <a:pt x="72411" y="560075"/>
                  </a:lnTo>
                  <a:lnTo>
                    <a:pt x="47446" y="523094"/>
                  </a:lnTo>
                  <a:lnTo>
                    <a:pt x="27308" y="482941"/>
                  </a:lnTo>
                  <a:lnTo>
                    <a:pt x="12413" y="440031"/>
                  </a:lnTo>
                  <a:lnTo>
                    <a:pt x="3172" y="394779"/>
                  </a:lnTo>
                  <a:lnTo>
                    <a:pt x="0" y="34759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2043176" y="3824351"/>
            <a:ext cx="5410200" cy="685800"/>
          </a:xfrm>
          <a:custGeom>
            <a:avLst/>
            <a:gdLst/>
            <a:ahLst/>
            <a:cxnLst/>
            <a:rect l="l" t="t" r="r" b="b"/>
            <a:pathLst>
              <a:path w="5410200" h="685800">
                <a:moveTo>
                  <a:pt x="5410200" y="0"/>
                </a:moveTo>
                <a:lnTo>
                  <a:pt x="342773" y="0"/>
                </a:lnTo>
                <a:lnTo>
                  <a:pt x="0" y="342836"/>
                </a:lnTo>
                <a:lnTo>
                  <a:pt x="342773" y="685736"/>
                </a:lnTo>
                <a:lnTo>
                  <a:pt x="5410200" y="685736"/>
                </a:lnTo>
                <a:lnTo>
                  <a:pt x="5410200" y="0"/>
                </a:lnTo>
                <a:close/>
              </a:path>
            </a:pathLst>
          </a:custGeom>
          <a:solidFill>
            <a:srgbClr val="155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723260" y="3085528"/>
            <a:ext cx="4456430" cy="13849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35" algn="ctr">
              <a:lnSpc>
                <a:spcPts val="1260"/>
              </a:lnSpc>
              <a:spcBef>
                <a:spcPts val="125"/>
              </a:spcBef>
            </a:pPr>
            <a:r>
              <a:rPr sz="1100" b="1" dirty="0">
                <a:solidFill>
                  <a:srgbClr val="FFFFFF"/>
                </a:solidFill>
                <a:latin typeface="Century Gothic"/>
                <a:cs typeface="Century Gothic"/>
              </a:rPr>
              <a:t>Equipment</a:t>
            </a:r>
            <a:r>
              <a:rPr sz="11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entury Gothic"/>
                <a:cs typeface="Century Gothic"/>
              </a:rPr>
              <a:t>monitoring-</a:t>
            </a:r>
            <a:r>
              <a:rPr sz="1100" b="1" spc="2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We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monitor</a:t>
            </a:r>
            <a:r>
              <a:rPr sz="11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1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temperature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your</a:t>
            </a:r>
            <a:r>
              <a:rPr sz="11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cold</a:t>
            </a:r>
            <a:endParaRPr sz="1100">
              <a:latin typeface="Century Gothic"/>
              <a:cs typeface="Century Gothic"/>
            </a:endParaRPr>
          </a:p>
          <a:p>
            <a:pPr marL="2540" algn="ctr">
              <a:lnSpc>
                <a:spcPts val="1260"/>
              </a:lnSpc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storage</a:t>
            </a:r>
            <a:r>
              <a:rPr sz="11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1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incubators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1100">
              <a:latin typeface="Century Gothic"/>
              <a:cs typeface="Century Gothic"/>
            </a:endParaRPr>
          </a:p>
          <a:p>
            <a:pPr marL="12065" marR="5080" algn="ctr">
              <a:lnSpc>
                <a:spcPct val="125200"/>
              </a:lnSpc>
            </a:pPr>
            <a:r>
              <a:rPr sz="1100" b="1" dirty="0">
                <a:solidFill>
                  <a:srgbClr val="FFFFFF"/>
                </a:solidFill>
                <a:latin typeface="Century Gothic"/>
                <a:cs typeface="Century Gothic"/>
              </a:rPr>
              <a:t>BioLabs</a:t>
            </a:r>
            <a:r>
              <a:rPr sz="11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entury Gothic"/>
                <a:cs typeface="Century Gothic"/>
              </a:rPr>
              <a:t>NTX</a:t>
            </a:r>
            <a:r>
              <a:rPr sz="11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entury Gothic"/>
                <a:cs typeface="Century Gothic"/>
              </a:rPr>
              <a:t>website-</a:t>
            </a:r>
            <a:r>
              <a:rPr sz="11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Find</a:t>
            </a:r>
            <a:r>
              <a:rPr sz="11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these links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1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more</a:t>
            </a:r>
            <a:r>
              <a:rPr sz="11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11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our</a:t>
            </a:r>
            <a:r>
              <a:rPr sz="11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website! </a:t>
            </a:r>
            <a:r>
              <a:rPr sz="1100" u="sng" spc="-10" dirty="0">
                <a:solidFill>
                  <a:srgbClr val="0D9692"/>
                </a:solidFill>
                <a:uFill>
                  <a:solidFill>
                    <a:srgbClr val="0D9692"/>
                  </a:solidFill>
                </a:uFill>
                <a:latin typeface="Century Gothic"/>
                <a:cs typeface="Century Gothic"/>
                <a:hlinkClick r:id="rId9"/>
              </a:rPr>
              <a:t>https://www.biolabspegasuspark.com/</a:t>
            </a:r>
            <a:endParaRPr sz="1100">
              <a:latin typeface="Century Gothic"/>
              <a:cs typeface="Century Gothic"/>
            </a:endParaRPr>
          </a:p>
          <a:p>
            <a:pPr marR="35560" algn="ctr">
              <a:lnSpc>
                <a:spcPct val="100000"/>
              </a:lnSpc>
              <a:spcBef>
                <a:spcPts val="334"/>
              </a:spcBef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Access</a:t>
            </a:r>
            <a:r>
              <a:rPr sz="11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Code:</a:t>
            </a:r>
            <a:r>
              <a:rPr sz="11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3060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693926" y="3818001"/>
            <a:ext cx="708025" cy="698500"/>
            <a:chOff x="1693926" y="3818001"/>
            <a:chExt cx="708025" cy="698500"/>
          </a:xfrm>
        </p:grpSpPr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00276" y="3824287"/>
              <a:ext cx="695325" cy="68580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700276" y="3824351"/>
              <a:ext cx="695325" cy="685800"/>
            </a:xfrm>
            <a:custGeom>
              <a:avLst/>
              <a:gdLst/>
              <a:ahLst/>
              <a:cxnLst/>
              <a:rect l="l" t="t" r="r" b="b"/>
              <a:pathLst>
                <a:path w="695325" h="685800">
                  <a:moveTo>
                    <a:pt x="0" y="342836"/>
                  </a:moveTo>
                  <a:lnTo>
                    <a:pt x="3172" y="296307"/>
                  </a:lnTo>
                  <a:lnTo>
                    <a:pt x="12413" y="251683"/>
                  </a:lnTo>
                  <a:lnTo>
                    <a:pt x="27308" y="209372"/>
                  </a:lnTo>
                  <a:lnTo>
                    <a:pt x="47446" y="169783"/>
                  </a:lnTo>
                  <a:lnTo>
                    <a:pt x="72411" y="133322"/>
                  </a:lnTo>
                  <a:lnTo>
                    <a:pt x="101790" y="100399"/>
                  </a:lnTo>
                  <a:lnTo>
                    <a:pt x="135170" y="71422"/>
                  </a:lnTo>
                  <a:lnTo>
                    <a:pt x="172136" y="46798"/>
                  </a:lnTo>
                  <a:lnTo>
                    <a:pt x="212276" y="26936"/>
                  </a:lnTo>
                  <a:lnTo>
                    <a:pt x="255175" y="12243"/>
                  </a:lnTo>
                  <a:lnTo>
                    <a:pt x="300421" y="3128"/>
                  </a:lnTo>
                  <a:lnTo>
                    <a:pt x="347599" y="0"/>
                  </a:lnTo>
                  <a:lnTo>
                    <a:pt x="394779" y="3128"/>
                  </a:lnTo>
                  <a:lnTo>
                    <a:pt x="440031" y="12243"/>
                  </a:lnTo>
                  <a:lnTo>
                    <a:pt x="482941" y="26936"/>
                  </a:lnTo>
                  <a:lnTo>
                    <a:pt x="523094" y="46798"/>
                  </a:lnTo>
                  <a:lnTo>
                    <a:pt x="560075" y="71422"/>
                  </a:lnTo>
                  <a:lnTo>
                    <a:pt x="593471" y="100399"/>
                  </a:lnTo>
                  <a:lnTo>
                    <a:pt x="622865" y="133322"/>
                  </a:lnTo>
                  <a:lnTo>
                    <a:pt x="647845" y="169783"/>
                  </a:lnTo>
                  <a:lnTo>
                    <a:pt x="667996" y="209372"/>
                  </a:lnTo>
                  <a:lnTo>
                    <a:pt x="682902" y="251683"/>
                  </a:lnTo>
                  <a:lnTo>
                    <a:pt x="692150" y="296307"/>
                  </a:lnTo>
                  <a:lnTo>
                    <a:pt x="695325" y="342836"/>
                  </a:lnTo>
                  <a:lnTo>
                    <a:pt x="692150" y="389366"/>
                  </a:lnTo>
                  <a:lnTo>
                    <a:pt x="682902" y="433994"/>
                  </a:lnTo>
                  <a:lnTo>
                    <a:pt x="667996" y="476310"/>
                  </a:lnTo>
                  <a:lnTo>
                    <a:pt x="647845" y="515906"/>
                  </a:lnTo>
                  <a:lnTo>
                    <a:pt x="622865" y="552374"/>
                  </a:lnTo>
                  <a:lnTo>
                    <a:pt x="593471" y="585304"/>
                  </a:lnTo>
                  <a:lnTo>
                    <a:pt x="560075" y="614290"/>
                  </a:lnTo>
                  <a:lnTo>
                    <a:pt x="523094" y="638921"/>
                  </a:lnTo>
                  <a:lnTo>
                    <a:pt x="482941" y="658790"/>
                  </a:lnTo>
                  <a:lnTo>
                    <a:pt x="440031" y="673488"/>
                  </a:lnTo>
                  <a:lnTo>
                    <a:pt x="394779" y="682606"/>
                  </a:lnTo>
                  <a:lnTo>
                    <a:pt x="347599" y="685736"/>
                  </a:lnTo>
                  <a:lnTo>
                    <a:pt x="300421" y="682606"/>
                  </a:lnTo>
                  <a:lnTo>
                    <a:pt x="255175" y="673488"/>
                  </a:lnTo>
                  <a:lnTo>
                    <a:pt x="212276" y="658790"/>
                  </a:lnTo>
                  <a:lnTo>
                    <a:pt x="172136" y="638921"/>
                  </a:lnTo>
                  <a:lnTo>
                    <a:pt x="135170" y="614290"/>
                  </a:lnTo>
                  <a:lnTo>
                    <a:pt x="101790" y="585304"/>
                  </a:lnTo>
                  <a:lnTo>
                    <a:pt x="72411" y="552374"/>
                  </a:lnTo>
                  <a:lnTo>
                    <a:pt x="47446" y="515906"/>
                  </a:lnTo>
                  <a:lnTo>
                    <a:pt x="27308" y="476310"/>
                  </a:lnTo>
                  <a:lnTo>
                    <a:pt x="12413" y="433994"/>
                  </a:lnTo>
                  <a:lnTo>
                    <a:pt x="3172" y="389366"/>
                  </a:lnTo>
                  <a:lnTo>
                    <a:pt x="0" y="34283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584517" y="358457"/>
            <a:ext cx="3745865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Our</a:t>
            </a:r>
            <a:r>
              <a:rPr spc="-20" dirty="0"/>
              <a:t> </a:t>
            </a:r>
            <a:r>
              <a:rPr dirty="0"/>
              <a:t>Virtual</a:t>
            </a:r>
            <a:r>
              <a:rPr spc="-75" dirty="0"/>
              <a:t> </a:t>
            </a:r>
            <a:r>
              <a:rPr spc="-10" dirty="0"/>
              <a:t>Platforms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84517" y="4942289"/>
            <a:ext cx="2498090" cy="17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  <a:hlinkClick r:id="rId11"/>
              </a:rPr>
              <a:t>www.biolabs.io</a:t>
            </a:r>
            <a:r>
              <a:rPr sz="9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6531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384" y="800100"/>
            <a:ext cx="6095154" cy="38004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4517" y="176530"/>
            <a:ext cx="5345430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00" dirty="0"/>
              <a:t>Notifii-</a:t>
            </a:r>
            <a:r>
              <a:rPr sz="2700" spc="-50" dirty="0"/>
              <a:t> </a:t>
            </a:r>
            <a:r>
              <a:rPr sz="2700" dirty="0"/>
              <a:t>Package</a:t>
            </a:r>
            <a:r>
              <a:rPr sz="2700" spc="-55" dirty="0"/>
              <a:t> </a:t>
            </a:r>
            <a:r>
              <a:rPr sz="2700" dirty="0"/>
              <a:t>Log</a:t>
            </a:r>
            <a:r>
              <a:rPr sz="2700" spc="-35" dirty="0"/>
              <a:t> </a:t>
            </a:r>
            <a:r>
              <a:rPr sz="2700" dirty="0"/>
              <a:t>Out</a:t>
            </a:r>
            <a:r>
              <a:rPr sz="2700" spc="-30" dirty="0"/>
              <a:t> </a:t>
            </a:r>
            <a:r>
              <a:rPr sz="2700" spc="-10" dirty="0"/>
              <a:t>System</a:t>
            </a:r>
            <a:endParaRPr sz="2700"/>
          </a:p>
        </p:txBody>
      </p:sp>
      <p:sp>
        <p:nvSpPr>
          <p:cNvPr id="5" name="object 5"/>
          <p:cNvSpPr txBox="1"/>
          <p:nvPr/>
        </p:nvSpPr>
        <p:spPr>
          <a:xfrm>
            <a:off x="584517" y="4942289"/>
            <a:ext cx="2498090" cy="17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  <a:hlinkClick r:id="rId3"/>
              </a:rPr>
              <a:t>www.biolabs.io</a:t>
            </a:r>
            <a:r>
              <a:rPr sz="9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6531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2978785" y="4536122"/>
            <a:ext cx="21018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50" dirty="0">
                <a:solidFill>
                  <a:srgbClr val="4E5869"/>
                </a:solidFill>
                <a:latin typeface="Lucida Console"/>
                <a:cs typeface="Lucida Console"/>
              </a:rPr>
              <a:t>1</a:t>
            </a:r>
            <a:endParaRPr sz="24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2851</Words>
  <Application>Microsoft Office PowerPoint</Application>
  <PresentationFormat>On-screen Show (16:9)</PresentationFormat>
  <Paragraphs>474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Aptos</vt:lpstr>
      <vt:lpstr>Arial</vt:lpstr>
      <vt:lpstr>Calibri</vt:lpstr>
      <vt:lpstr>Cambria</vt:lpstr>
      <vt:lpstr>Century Gothic</vt:lpstr>
      <vt:lpstr>Courier New</vt:lpstr>
      <vt:lpstr>Lucida Console</vt:lpstr>
      <vt:lpstr>Times New Roman</vt:lpstr>
      <vt:lpstr>Trebuchet MS</vt:lpstr>
      <vt:lpstr>Wingdings</vt:lpstr>
      <vt:lpstr>Office Theme</vt:lpstr>
      <vt:lpstr>New Resident Onboarding</vt:lpstr>
      <vt:lpstr>Onboarding Agenda</vt:lpstr>
      <vt:lpstr>WHO ARE WE?</vt:lpstr>
      <vt:lpstr>Meet our Staff</vt:lpstr>
      <vt:lpstr>Exclusive Member Benefits</vt:lpstr>
      <vt:lpstr>Capital Connections</vt:lpstr>
      <vt:lpstr>UTSW Core Facilities</vt:lpstr>
      <vt:lpstr>Our Virtual Platforms</vt:lpstr>
      <vt:lpstr>Notifii- Package Log Out System</vt:lpstr>
      <vt:lpstr>Centralized Procurement System</vt:lpstr>
      <vt:lpstr>How to Sign Up for Marketplace</vt:lpstr>
      <vt:lpstr>PowerPoint Presentation</vt:lpstr>
      <vt:lpstr>Conference Room Policies</vt:lpstr>
      <vt:lpstr>Cafe Policies</vt:lpstr>
      <vt:lpstr>Recycling- General Facility</vt:lpstr>
      <vt:lpstr>Dock</vt:lpstr>
      <vt:lpstr>Recycling- Lab</vt:lpstr>
      <vt:lpstr>Lab Policies</vt:lpstr>
      <vt:lpstr>Environmental Health &amp; Safety (EHS)</vt:lpstr>
      <vt:lpstr>Storage</vt:lpstr>
      <vt:lpstr>Data Removal from Equipment</vt:lpstr>
      <vt:lpstr>Types of Waste</vt:lpstr>
      <vt:lpstr>Nonhazardous Waste</vt:lpstr>
      <vt:lpstr>Liquid and Solid Biohazard Waste</vt:lpstr>
      <vt:lpstr>Hazardous Chemical Waste</vt:lpstr>
      <vt:lpstr>Hazardous Chemical Waste Cont.</vt:lpstr>
      <vt:lpstr>Safety Officers</vt:lpstr>
      <vt:lpstr>Site-wide SDS Repository</vt:lpstr>
      <vt:lpstr>Chemical Inventory Sheets</vt:lpstr>
      <vt:lpstr>EHS Violation Policy</vt:lpstr>
      <vt:lpstr>Examples</vt:lpstr>
      <vt:lpstr>Tiered Responses</vt:lpstr>
      <vt:lpstr>Working Alone Form</vt:lpstr>
      <vt:lpstr>Facility Overview</vt:lpstr>
      <vt:lpstr>Safety Specs Locations</vt:lpstr>
      <vt:lpstr>Access to the Campus</vt:lpstr>
      <vt:lpstr>Stranger Danger is REAL</vt:lpstr>
      <vt:lpstr>Parking Overview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Camille Shuey</dc:creator>
  <cp:lastModifiedBy>Camille Shuey</cp:lastModifiedBy>
  <cp:revision>2</cp:revision>
  <dcterms:created xsi:type="dcterms:W3CDTF">2025-08-14T14:34:31Z</dcterms:created>
  <dcterms:modified xsi:type="dcterms:W3CDTF">2026-01-05T16:41:49Z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2025-08-14T00:00:00Z</vt:filetime>
  </property>
  <property fmtid="{D5CDD505-2E9C-101B-9397-08002B2CF9AE}" pid="3" name="LastSaved">
    <vt:filetime>2025-08-14T00:00:00Z</vt:filetime>
  </property>
</Properties>
</file>