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33"/>
  </p:notesMasterIdLst>
  <p:sldIdLst>
    <p:sldId id="256" r:id="rId5"/>
    <p:sldId id="257" r:id="rId6"/>
    <p:sldId id="258" r:id="rId7"/>
    <p:sldId id="259" r:id="rId8"/>
    <p:sldId id="287" r:id="rId9"/>
    <p:sldId id="261" r:id="rId10"/>
    <p:sldId id="263" r:id="rId11"/>
    <p:sldId id="264" r:id="rId12"/>
    <p:sldId id="265" r:id="rId13"/>
    <p:sldId id="267" r:id="rId14"/>
    <p:sldId id="280" r:id="rId15"/>
    <p:sldId id="281" r:id="rId16"/>
    <p:sldId id="288" r:id="rId17"/>
    <p:sldId id="282" r:id="rId18"/>
    <p:sldId id="269" r:id="rId19"/>
    <p:sldId id="283" r:id="rId20"/>
    <p:sldId id="284" r:id="rId21"/>
    <p:sldId id="285" r:id="rId22"/>
    <p:sldId id="286" r:id="rId23"/>
    <p:sldId id="271" r:id="rId24"/>
    <p:sldId id="272" r:id="rId25"/>
    <p:sldId id="273" r:id="rId26"/>
    <p:sldId id="274" r:id="rId27"/>
    <p:sldId id="275" r:id="rId28"/>
    <p:sldId id="276" r:id="rId29"/>
    <p:sldId id="277" r:id="rId30"/>
    <p:sldId id="278" r:id="rId31"/>
    <p:sldId id="27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307"/>
    <a:srgbClr val="FFFFFF"/>
    <a:srgbClr val="181742"/>
    <a:srgbClr val="C9C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0A797-AD33-4CCC-94CF-18B1BC76C660}" v="1" dt="2026-03-04T21:39:10.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e Shuey" userId="21200f34-01df-44e9-889c-b0806dd93682" providerId="ADAL" clId="{4FA1E8BB-00C5-4F25-8F67-50E2DD35B937}"/>
    <pc:docChg chg="custSel modSld">
      <pc:chgData name="Camille Shuey" userId="21200f34-01df-44e9-889c-b0806dd93682" providerId="ADAL" clId="{4FA1E8BB-00C5-4F25-8F67-50E2DD35B937}" dt="2026-03-04T21:39:54.061" v="249" actId="20577"/>
      <pc:docMkLst>
        <pc:docMk/>
      </pc:docMkLst>
      <pc:sldChg chg="modSp mod">
        <pc:chgData name="Camille Shuey" userId="21200f34-01df-44e9-889c-b0806dd93682" providerId="ADAL" clId="{4FA1E8BB-00C5-4F25-8F67-50E2DD35B937}" dt="2026-03-04T21:34:29.454" v="83" actId="20577"/>
        <pc:sldMkLst>
          <pc:docMk/>
          <pc:sldMk cId="3227173625" sldId="259"/>
        </pc:sldMkLst>
        <pc:spChg chg="mod">
          <ac:chgData name="Camille Shuey" userId="21200f34-01df-44e9-889c-b0806dd93682" providerId="ADAL" clId="{4FA1E8BB-00C5-4F25-8F67-50E2DD35B937}" dt="2026-03-04T21:34:09.125" v="61" actId="20577"/>
          <ac:spMkLst>
            <pc:docMk/>
            <pc:sldMk cId="3227173625" sldId="259"/>
            <ac:spMk id="16" creationId="{BBB41DC1-8ACA-9F0E-9998-8FE82DE7A8DA}"/>
          </ac:spMkLst>
        </pc:spChg>
        <pc:spChg chg="mod">
          <ac:chgData name="Camille Shuey" userId="21200f34-01df-44e9-889c-b0806dd93682" providerId="ADAL" clId="{4FA1E8BB-00C5-4F25-8F67-50E2DD35B937}" dt="2026-03-04T21:34:29.454" v="83" actId="20577"/>
          <ac:spMkLst>
            <pc:docMk/>
            <pc:sldMk cId="3227173625" sldId="259"/>
            <ac:spMk id="17" creationId="{9CEEF075-26C7-590B-740B-63F9760EBBED}"/>
          </ac:spMkLst>
        </pc:spChg>
      </pc:sldChg>
      <pc:sldChg chg="modSp mod">
        <pc:chgData name="Camille Shuey" userId="21200f34-01df-44e9-889c-b0806dd93682" providerId="ADAL" clId="{4FA1E8BB-00C5-4F25-8F67-50E2DD35B937}" dt="2026-03-04T21:35:10.093" v="92" actId="20577"/>
        <pc:sldMkLst>
          <pc:docMk/>
          <pc:sldMk cId="1927400826" sldId="265"/>
        </pc:sldMkLst>
        <pc:spChg chg="mod">
          <ac:chgData name="Camille Shuey" userId="21200f34-01df-44e9-889c-b0806dd93682" providerId="ADAL" clId="{4FA1E8BB-00C5-4F25-8F67-50E2DD35B937}" dt="2026-03-04T21:35:10.093" v="92" actId="20577"/>
          <ac:spMkLst>
            <pc:docMk/>
            <pc:sldMk cId="1927400826" sldId="265"/>
            <ac:spMk id="3" creationId="{CE2521F4-F80B-04BF-9BAC-77665EFB608A}"/>
          </ac:spMkLst>
        </pc:spChg>
      </pc:sldChg>
      <pc:sldChg chg="modSp mod">
        <pc:chgData name="Camille Shuey" userId="21200f34-01df-44e9-889c-b0806dd93682" providerId="ADAL" clId="{4FA1E8BB-00C5-4F25-8F67-50E2DD35B937}" dt="2026-03-04T21:36:10.059" v="141" actId="1076"/>
        <pc:sldMkLst>
          <pc:docMk/>
          <pc:sldMk cId="3349724295" sldId="267"/>
        </pc:sldMkLst>
        <pc:spChg chg="mod">
          <ac:chgData name="Camille Shuey" userId="21200f34-01df-44e9-889c-b0806dd93682" providerId="ADAL" clId="{4FA1E8BB-00C5-4F25-8F67-50E2DD35B937}" dt="2026-03-04T21:36:10.059" v="141" actId="1076"/>
          <ac:spMkLst>
            <pc:docMk/>
            <pc:sldMk cId="3349724295" sldId="267"/>
            <ac:spMk id="11" creationId="{EE1A7C49-E492-38E4-FBE4-49318856E031}"/>
          </ac:spMkLst>
        </pc:spChg>
      </pc:sldChg>
      <pc:sldChg chg="modSp mod">
        <pc:chgData name="Camille Shuey" userId="21200f34-01df-44e9-889c-b0806dd93682" providerId="ADAL" clId="{4FA1E8BB-00C5-4F25-8F67-50E2DD35B937}" dt="2026-03-04T21:37:57.444" v="147" actId="20577"/>
        <pc:sldMkLst>
          <pc:docMk/>
          <pc:sldMk cId="162520454" sldId="273"/>
        </pc:sldMkLst>
        <pc:spChg chg="mod">
          <ac:chgData name="Camille Shuey" userId="21200f34-01df-44e9-889c-b0806dd93682" providerId="ADAL" clId="{4FA1E8BB-00C5-4F25-8F67-50E2DD35B937}" dt="2026-03-04T21:37:57.444" v="147" actId="20577"/>
          <ac:spMkLst>
            <pc:docMk/>
            <pc:sldMk cId="162520454" sldId="273"/>
            <ac:spMk id="3" creationId="{B593A561-66ED-F3A5-1D0F-62B2FE3F1274}"/>
          </ac:spMkLst>
        </pc:spChg>
      </pc:sldChg>
      <pc:sldChg chg="addSp delSp modSp mod">
        <pc:chgData name="Camille Shuey" userId="21200f34-01df-44e9-889c-b0806dd93682" providerId="ADAL" clId="{4FA1E8BB-00C5-4F25-8F67-50E2DD35B937}" dt="2026-03-04T21:39:19.997" v="184" actId="207"/>
        <pc:sldMkLst>
          <pc:docMk/>
          <pc:sldMk cId="4029143154" sldId="276"/>
        </pc:sldMkLst>
        <pc:spChg chg="mod">
          <ac:chgData name="Camille Shuey" userId="21200f34-01df-44e9-889c-b0806dd93682" providerId="ADAL" clId="{4FA1E8BB-00C5-4F25-8F67-50E2DD35B937}" dt="2026-03-04T21:39:19.997" v="184" actId="207"/>
          <ac:spMkLst>
            <pc:docMk/>
            <pc:sldMk cId="4029143154" sldId="276"/>
            <ac:spMk id="8" creationId="{C9AE6BDB-F1F9-731F-89F0-5B0550E8AE40}"/>
          </ac:spMkLst>
        </pc:spChg>
        <pc:picChg chg="add mod">
          <ac:chgData name="Camille Shuey" userId="21200f34-01df-44e9-889c-b0806dd93682" providerId="ADAL" clId="{4FA1E8BB-00C5-4F25-8F67-50E2DD35B937}" dt="2026-03-04T21:38:53.761" v="152" actId="1076"/>
          <ac:picMkLst>
            <pc:docMk/>
            <pc:sldMk cId="4029143154" sldId="276"/>
            <ac:picMk id="5" creationId="{F131C032-D059-4260-6E15-4CFB59332E8C}"/>
          </ac:picMkLst>
        </pc:picChg>
        <pc:picChg chg="del">
          <ac:chgData name="Camille Shuey" userId="21200f34-01df-44e9-889c-b0806dd93682" providerId="ADAL" clId="{4FA1E8BB-00C5-4F25-8F67-50E2DD35B937}" dt="2026-03-04T21:38:14.694" v="148" actId="478"/>
          <ac:picMkLst>
            <pc:docMk/>
            <pc:sldMk cId="4029143154" sldId="276"/>
            <ac:picMk id="7" creationId="{48D2D5AD-8B74-2593-4128-A23275CF402A}"/>
          </ac:picMkLst>
        </pc:picChg>
      </pc:sldChg>
      <pc:sldChg chg="modSp mod">
        <pc:chgData name="Camille Shuey" userId="21200f34-01df-44e9-889c-b0806dd93682" providerId="ADAL" clId="{4FA1E8BB-00C5-4F25-8F67-50E2DD35B937}" dt="2026-03-04T21:39:54.061" v="249" actId="20577"/>
        <pc:sldMkLst>
          <pc:docMk/>
          <pc:sldMk cId="2764081669" sldId="277"/>
        </pc:sldMkLst>
        <pc:spChg chg="mod">
          <ac:chgData name="Camille Shuey" userId="21200f34-01df-44e9-889c-b0806dd93682" providerId="ADAL" clId="{4FA1E8BB-00C5-4F25-8F67-50E2DD35B937}" dt="2026-03-04T21:39:54.061" v="249" actId="20577"/>
          <ac:spMkLst>
            <pc:docMk/>
            <pc:sldMk cId="2764081669" sldId="277"/>
            <ac:spMk id="3" creationId="{DE916C1A-7E8C-126A-9BE7-E403B53DB54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2D8DA6-806B-4EBE-A799-4231C4A06B72}" type="doc">
      <dgm:prSet loTypeId="urn:microsoft.com/office/officeart/2008/layout/HalfCircleOrganizationChart" loCatId="hierarchy" qsTypeId="urn:microsoft.com/office/officeart/2005/8/quickstyle/simple1" qsCatId="simple" csTypeId="urn:microsoft.com/office/officeart/2005/8/colors/accent6_1" csCatId="accent6" phldr="1"/>
      <dgm:spPr/>
      <dgm:t>
        <a:bodyPr/>
        <a:lstStyle/>
        <a:p>
          <a:endParaRPr lang="en-US"/>
        </a:p>
      </dgm:t>
    </dgm:pt>
    <dgm:pt modelId="{C2E219C8-B00A-4231-97A6-BF11772D34C7}">
      <dgm:prSet phldrT="[Text]" phldr="0"/>
      <dgm:spPr/>
      <dgm:t>
        <a:bodyPr/>
        <a:lstStyle/>
        <a:p>
          <a:r>
            <a:rPr lang="en-US">
              <a:solidFill>
                <a:srgbClr val="FFFFFF"/>
              </a:solidFill>
              <a:latin typeface="Century Gothic" panose="020B0502020202020204" pitchFamily="34" charset="0"/>
            </a:rPr>
            <a:t>Types of Waste</a:t>
          </a:r>
        </a:p>
      </dgm:t>
    </dgm:pt>
    <dgm:pt modelId="{7C53A18E-CB65-46F0-A051-4A1AD6029B49}" type="parTrans" cxnId="{65187A56-1499-4067-8354-5188BC39CC85}">
      <dgm:prSet/>
      <dgm:spPr/>
      <dgm:t>
        <a:bodyPr/>
        <a:lstStyle/>
        <a:p>
          <a:endParaRPr lang="en-US">
            <a:solidFill>
              <a:srgbClr val="FFFFFF"/>
            </a:solidFill>
            <a:latin typeface="Century Gothic" panose="020B0502020202020204" pitchFamily="34" charset="0"/>
          </a:endParaRPr>
        </a:p>
      </dgm:t>
    </dgm:pt>
    <dgm:pt modelId="{AF044135-86B7-4F82-AB53-9D97F4E4534F}" type="sibTrans" cxnId="{65187A56-1499-4067-8354-5188BC39CC85}">
      <dgm:prSet/>
      <dgm:spPr/>
      <dgm:t>
        <a:bodyPr/>
        <a:lstStyle/>
        <a:p>
          <a:endParaRPr lang="en-US">
            <a:solidFill>
              <a:srgbClr val="FFFFFF"/>
            </a:solidFill>
            <a:latin typeface="Century Gothic" panose="020B0502020202020204" pitchFamily="34" charset="0"/>
          </a:endParaRPr>
        </a:p>
      </dgm:t>
    </dgm:pt>
    <dgm:pt modelId="{E0DD694D-3EFE-48DB-9C95-6981D2D8AC59}">
      <dgm:prSet phldrT="[Text]" phldr="0"/>
      <dgm:spPr/>
      <dgm:t>
        <a:bodyPr/>
        <a:lstStyle/>
        <a:p>
          <a:r>
            <a:rPr lang="en-US" dirty="0">
              <a:solidFill>
                <a:srgbClr val="FFFFFF"/>
              </a:solidFill>
              <a:latin typeface="Century Gothic" panose="020B0502020202020204" pitchFamily="34" charset="0"/>
            </a:rPr>
            <a:t>Biohazardous Waste</a:t>
          </a:r>
        </a:p>
      </dgm:t>
    </dgm:pt>
    <dgm:pt modelId="{956E05B2-6BD7-41CF-AF91-273E179B9B23}" type="parTrans" cxnId="{7A848BCC-CCF5-47F6-97D1-0CE7D0115F64}">
      <dgm:prSet/>
      <dgm:spPr/>
      <dgm:t>
        <a:bodyPr/>
        <a:lstStyle/>
        <a:p>
          <a:endParaRPr lang="en-US">
            <a:solidFill>
              <a:srgbClr val="FFFFFF"/>
            </a:solidFill>
            <a:latin typeface="Century Gothic" panose="020B0502020202020204" pitchFamily="34" charset="0"/>
          </a:endParaRPr>
        </a:p>
      </dgm:t>
    </dgm:pt>
    <dgm:pt modelId="{7B04AACA-209B-471F-A1F7-C3F5169A43BA}" type="sibTrans" cxnId="{7A848BCC-CCF5-47F6-97D1-0CE7D0115F64}">
      <dgm:prSet/>
      <dgm:spPr/>
      <dgm:t>
        <a:bodyPr/>
        <a:lstStyle/>
        <a:p>
          <a:endParaRPr lang="en-US">
            <a:solidFill>
              <a:srgbClr val="FFFFFF"/>
            </a:solidFill>
            <a:latin typeface="Century Gothic" panose="020B0502020202020204" pitchFamily="34" charset="0"/>
          </a:endParaRPr>
        </a:p>
      </dgm:t>
    </dgm:pt>
    <dgm:pt modelId="{8069CAAA-4887-4AED-8765-72A4E61A930C}">
      <dgm:prSet phldrT="[Text]" phldr="0"/>
      <dgm:spPr/>
      <dgm:t>
        <a:bodyPr/>
        <a:lstStyle/>
        <a:p>
          <a:r>
            <a:rPr lang="en-US" dirty="0">
              <a:solidFill>
                <a:srgbClr val="FFFFFF"/>
              </a:solidFill>
              <a:latin typeface="Century Gothic" panose="020B0502020202020204" pitchFamily="34" charset="0"/>
            </a:rPr>
            <a:t>Chemical Waste</a:t>
          </a:r>
        </a:p>
      </dgm:t>
    </dgm:pt>
    <dgm:pt modelId="{5C67932F-823E-4B68-9437-7A185CC1729B}" type="parTrans" cxnId="{124451E6-3BE1-41E1-AB7F-7588C4ABED35}">
      <dgm:prSet/>
      <dgm:spPr/>
      <dgm:t>
        <a:bodyPr/>
        <a:lstStyle/>
        <a:p>
          <a:endParaRPr lang="en-US">
            <a:solidFill>
              <a:srgbClr val="FFFFFF"/>
            </a:solidFill>
            <a:latin typeface="Century Gothic" panose="020B0502020202020204" pitchFamily="34" charset="0"/>
          </a:endParaRPr>
        </a:p>
      </dgm:t>
    </dgm:pt>
    <dgm:pt modelId="{D010324F-E254-4C7D-86E6-6414702FB7F8}" type="sibTrans" cxnId="{124451E6-3BE1-41E1-AB7F-7588C4ABED35}">
      <dgm:prSet/>
      <dgm:spPr/>
      <dgm:t>
        <a:bodyPr/>
        <a:lstStyle/>
        <a:p>
          <a:endParaRPr lang="en-US">
            <a:solidFill>
              <a:srgbClr val="FFFFFF"/>
            </a:solidFill>
            <a:latin typeface="Century Gothic" panose="020B0502020202020204" pitchFamily="34" charset="0"/>
          </a:endParaRPr>
        </a:p>
      </dgm:t>
    </dgm:pt>
    <dgm:pt modelId="{739D721D-5519-4B49-9449-64F4532FC986}">
      <dgm:prSet phldrT="[Text]" phldr="0"/>
      <dgm:spPr/>
      <dgm:t>
        <a:bodyPr/>
        <a:lstStyle/>
        <a:p>
          <a:r>
            <a:rPr lang="en-US" dirty="0">
              <a:solidFill>
                <a:srgbClr val="FFFFFF"/>
              </a:solidFill>
              <a:latin typeface="Century Gothic" panose="020B0502020202020204" pitchFamily="34" charset="0"/>
            </a:rPr>
            <a:t>Non-Hazardous Waste</a:t>
          </a:r>
        </a:p>
      </dgm:t>
    </dgm:pt>
    <dgm:pt modelId="{48600E7A-FB46-457C-A89B-F11D3999F90E}" type="parTrans" cxnId="{76484FE1-1196-464B-9F1C-10EF95599A97}">
      <dgm:prSet/>
      <dgm:spPr/>
      <dgm:t>
        <a:bodyPr/>
        <a:lstStyle/>
        <a:p>
          <a:endParaRPr lang="en-US">
            <a:solidFill>
              <a:srgbClr val="FFFFFF"/>
            </a:solidFill>
            <a:latin typeface="Century Gothic" panose="020B0502020202020204" pitchFamily="34" charset="0"/>
          </a:endParaRPr>
        </a:p>
      </dgm:t>
    </dgm:pt>
    <dgm:pt modelId="{F9041500-13E3-4D9B-8592-A5B925BE9812}" type="sibTrans" cxnId="{76484FE1-1196-464B-9F1C-10EF95599A97}">
      <dgm:prSet/>
      <dgm:spPr/>
      <dgm:t>
        <a:bodyPr/>
        <a:lstStyle/>
        <a:p>
          <a:endParaRPr lang="en-US">
            <a:solidFill>
              <a:srgbClr val="FFFFFF"/>
            </a:solidFill>
            <a:latin typeface="Century Gothic" panose="020B0502020202020204" pitchFamily="34" charset="0"/>
          </a:endParaRPr>
        </a:p>
      </dgm:t>
    </dgm:pt>
    <dgm:pt modelId="{0C96B4BB-BB5F-46AC-A4FE-35A539704366}" type="pres">
      <dgm:prSet presAssocID="{6F2D8DA6-806B-4EBE-A799-4231C4A06B72}" presName="Name0" presStyleCnt="0">
        <dgm:presLayoutVars>
          <dgm:orgChart val="1"/>
          <dgm:chPref val="1"/>
          <dgm:dir/>
          <dgm:animOne val="branch"/>
          <dgm:animLvl val="lvl"/>
          <dgm:resizeHandles/>
        </dgm:presLayoutVars>
      </dgm:prSet>
      <dgm:spPr/>
    </dgm:pt>
    <dgm:pt modelId="{20A20176-0D96-41B1-AD86-BC18C7321112}" type="pres">
      <dgm:prSet presAssocID="{C2E219C8-B00A-4231-97A6-BF11772D34C7}" presName="hierRoot1" presStyleCnt="0">
        <dgm:presLayoutVars>
          <dgm:hierBranch val="init"/>
        </dgm:presLayoutVars>
      </dgm:prSet>
      <dgm:spPr/>
    </dgm:pt>
    <dgm:pt modelId="{4E5232B0-57C1-4EAD-9010-0FDA8F480804}" type="pres">
      <dgm:prSet presAssocID="{C2E219C8-B00A-4231-97A6-BF11772D34C7}" presName="rootComposite1" presStyleCnt="0"/>
      <dgm:spPr/>
    </dgm:pt>
    <dgm:pt modelId="{0025A1CC-DB1E-475A-8AB2-9B7CEADE79EC}" type="pres">
      <dgm:prSet presAssocID="{C2E219C8-B00A-4231-97A6-BF11772D34C7}" presName="rootText1" presStyleLbl="alignAcc1" presStyleIdx="0" presStyleCnt="0">
        <dgm:presLayoutVars>
          <dgm:chPref val="3"/>
        </dgm:presLayoutVars>
      </dgm:prSet>
      <dgm:spPr/>
    </dgm:pt>
    <dgm:pt modelId="{1247793C-B094-42B3-945C-616698AC3BF6}" type="pres">
      <dgm:prSet presAssocID="{C2E219C8-B00A-4231-97A6-BF11772D34C7}" presName="topArc1" presStyleLbl="parChTrans1D1" presStyleIdx="0" presStyleCnt="8"/>
      <dgm:spPr/>
    </dgm:pt>
    <dgm:pt modelId="{6DCE411B-DB0A-457D-916E-F79D426C9329}" type="pres">
      <dgm:prSet presAssocID="{C2E219C8-B00A-4231-97A6-BF11772D34C7}" presName="bottomArc1" presStyleLbl="parChTrans1D1" presStyleIdx="1" presStyleCnt="8"/>
      <dgm:spPr/>
    </dgm:pt>
    <dgm:pt modelId="{E4D458B3-F35A-42CA-8E94-9A29E90F7653}" type="pres">
      <dgm:prSet presAssocID="{C2E219C8-B00A-4231-97A6-BF11772D34C7}" presName="topConnNode1" presStyleLbl="node1" presStyleIdx="0" presStyleCnt="0"/>
      <dgm:spPr/>
    </dgm:pt>
    <dgm:pt modelId="{2D2562B9-D8EE-4F93-B8FF-E72C6C47C4C6}" type="pres">
      <dgm:prSet presAssocID="{C2E219C8-B00A-4231-97A6-BF11772D34C7}" presName="hierChild2" presStyleCnt="0"/>
      <dgm:spPr/>
    </dgm:pt>
    <dgm:pt modelId="{DCC7B15A-F41F-4287-BF33-FAFCE478D4E3}" type="pres">
      <dgm:prSet presAssocID="{48600E7A-FB46-457C-A89B-F11D3999F90E}" presName="Name28" presStyleLbl="parChTrans1D2" presStyleIdx="0" presStyleCnt="3"/>
      <dgm:spPr/>
    </dgm:pt>
    <dgm:pt modelId="{DF5BE536-1D3C-4AC4-88AD-B48111638BE3}" type="pres">
      <dgm:prSet presAssocID="{739D721D-5519-4B49-9449-64F4532FC986}" presName="hierRoot2" presStyleCnt="0">
        <dgm:presLayoutVars>
          <dgm:hierBranch val="init"/>
        </dgm:presLayoutVars>
      </dgm:prSet>
      <dgm:spPr/>
    </dgm:pt>
    <dgm:pt modelId="{8D4D8FF9-149E-4868-B916-C208974A410C}" type="pres">
      <dgm:prSet presAssocID="{739D721D-5519-4B49-9449-64F4532FC986}" presName="rootComposite2" presStyleCnt="0"/>
      <dgm:spPr/>
    </dgm:pt>
    <dgm:pt modelId="{270949D6-1D3F-4550-9ECC-1338449C5B51}" type="pres">
      <dgm:prSet presAssocID="{739D721D-5519-4B49-9449-64F4532FC986}" presName="rootText2" presStyleLbl="alignAcc1" presStyleIdx="0" presStyleCnt="0">
        <dgm:presLayoutVars>
          <dgm:chPref val="3"/>
        </dgm:presLayoutVars>
      </dgm:prSet>
      <dgm:spPr/>
    </dgm:pt>
    <dgm:pt modelId="{682D4B0A-DBAC-4E96-8369-66859F13BEC1}" type="pres">
      <dgm:prSet presAssocID="{739D721D-5519-4B49-9449-64F4532FC986}" presName="topArc2" presStyleLbl="parChTrans1D1" presStyleIdx="2" presStyleCnt="8"/>
      <dgm:spPr/>
    </dgm:pt>
    <dgm:pt modelId="{102B860E-DAF7-4695-93CE-4AF36EF2F525}" type="pres">
      <dgm:prSet presAssocID="{739D721D-5519-4B49-9449-64F4532FC986}" presName="bottomArc2" presStyleLbl="parChTrans1D1" presStyleIdx="3" presStyleCnt="8"/>
      <dgm:spPr/>
    </dgm:pt>
    <dgm:pt modelId="{3FF5C5D8-9419-4824-B4E6-CF095645E6D6}" type="pres">
      <dgm:prSet presAssocID="{739D721D-5519-4B49-9449-64F4532FC986}" presName="topConnNode2" presStyleLbl="node2" presStyleIdx="0" presStyleCnt="0"/>
      <dgm:spPr/>
    </dgm:pt>
    <dgm:pt modelId="{FA1BEA64-8EB4-477B-8328-725CAE220AEE}" type="pres">
      <dgm:prSet presAssocID="{739D721D-5519-4B49-9449-64F4532FC986}" presName="hierChild4" presStyleCnt="0"/>
      <dgm:spPr/>
    </dgm:pt>
    <dgm:pt modelId="{27296849-6C9B-4E43-93BD-87C6DB84AB79}" type="pres">
      <dgm:prSet presAssocID="{739D721D-5519-4B49-9449-64F4532FC986}" presName="hierChild5" presStyleCnt="0"/>
      <dgm:spPr/>
    </dgm:pt>
    <dgm:pt modelId="{D8F75247-57BD-4E80-B186-DC0C854220F9}" type="pres">
      <dgm:prSet presAssocID="{956E05B2-6BD7-41CF-AF91-273E179B9B23}" presName="Name28" presStyleLbl="parChTrans1D2" presStyleIdx="1" presStyleCnt="3"/>
      <dgm:spPr/>
    </dgm:pt>
    <dgm:pt modelId="{E070EDEA-8904-4652-91A9-EA9B7FDC5A2E}" type="pres">
      <dgm:prSet presAssocID="{E0DD694D-3EFE-48DB-9C95-6981D2D8AC59}" presName="hierRoot2" presStyleCnt="0">
        <dgm:presLayoutVars>
          <dgm:hierBranch val="init"/>
        </dgm:presLayoutVars>
      </dgm:prSet>
      <dgm:spPr/>
    </dgm:pt>
    <dgm:pt modelId="{0F03EBA5-C415-4F68-8C1F-F7195C937D16}" type="pres">
      <dgm:prSet presAssocID="{E0DD694D-3EFE-48DB-9C95-6981D2D8AC59}" presName="rootComposite2" presStyleCnt="0"/>
      <dgm:spPr/>
    </dgm:pt>
    <dgm:pt modelId="{280D98E7-A316-4C91-A11F-144E96336499}" type="pres">
      <dgm:prSet presAssocID="{E0DD694D-3EFE-48DB-9C95-6981D2D8AC59}" presName="rootText2" presStyleLbl="alignAcc1" presStyleIdx="0" presStyleCnt="0">
        <dgm:presLayoutVars>
          <dgm:chPref val="3"/>
        </dgm:presLayoutVars>
      </dgm:prSet>
      <dgm:spPr/>
    </dgm:pt>
    <dgm:pt modelId="{379D533E-00DC-41DC-8CED-2E4D36726A0D}" type="pres">
      <dgm:prSet presAssocID="{E0DD694D-3EFE-48DB-9C95-6981D2D8AC59}" presName="topArc2" presStyleLbl="parChTrans1D1" presStyleIdx="4" presStyleCnt="8"/>
      <dgm:spPr/>
    </dgm:pt>
    <dgm:pt modelId="{38F04919-C0DA-4FA2-8ABE-B895965CABE2}" type="pres">
      <dgm:prSet presAssocID="{E0DD694D-3EFE-48DB-9C95-6981D2D8AC59}" presName="bottomArc2" presStyleLbl="parChTrans1D1" presStyleIdx="5" presStyleCnt="8"/>
      <dgm:spPr/>
    </dgm:pt>
    <dgm:pt modelId="{9677313B-00C6-42D1-A788-61B4C9EE9A8C}" type="pres">
      <dgm:prSet presAssocID="{E0DD694D-3EFE-48DB-9C95-6981D2D8AC59}" presName="topConnNode2" presStyleLbl="node2" presStyleIdx="0" presStyleCnt="0"/>
      <dgm:spPr/>
    </dgm:pt>
    <dgm:pt modelId="{E76BFAED-D4B6-4D55-8D16-620ED4341120}" type="pres">
      <dgm:prSet presAssocID="{E0DD694D-3EFE-48DB-9C95-6981D2D8AC59}" presName="hierChild4" presStyleCnt="0"/>
      <dgm:spPr/>
    </dgm:pt>
    <dgm:pt modelId="{8CA88E74-FF8D-467C-9DFC-AF2917FA6C3F}" type="pres">
      <dgm:prSet presAssocID="{E0DD694D-3EFE-48DB-9C95-6981D2D8AC59}" presName="hierChild5" presStyleCnt="0"/>
      <dgm:spPr/>
    </dgm:pt>
    <dgm:pt modelId="{0AE7C061-8CD9-4B3E-8A91-A464801BE52E}" type="pres">
      <dgm:prSet presAssocID="{5C67932F-823E-4B68-9437-7A185CC1729B}" presName="Name28" presStyleLbl="parChTrans1D2" presStyleIdx="2" presStyleCnt="3"/>
      <dgm:spPr/>
    </dgm:pt>
    <dgm:pt modelId="{723DF449-4C73-490B-A0E7-54FA7F3B01B6}" type="pres">
      <dgm:prSet presAssocID="{8069CAAA-4887-4AED-8765-72A4E61A930C}" presName="hierRoot2" presStyleCnt="0">
        <dgm:presLayoutVars>
          <dgm:hierBranch val="init"/>
        </dgm:presLayoutVars>
      </dgm:prSet>
      <dgm:spPr/>
    </dgm:pt>
    <dgm:pt modelId="{33184B62-8CF5-41B1-83CD-27C108FC91DE}" type="pres">
      <dgm:prSet presAssocID="{8069CAAA-4887-4AED-8765-72A4E61A930C}" presName="rootComposite2" presStyleCnt="0"/>
      <dgm:spPr/>
    </dgm:pt>
    <dgm:pt modelId="{06DD1235-BA7D-4C69-A2D6-79C12A6B2577}" type="pres">
      <dgm:prSet presAssocID="{8069CAAA-4887-4AED-8765-72A4E61A930C}" presName="rootText2" presStyleLbl="alignAcc1" presStyleIdx="0" presStyleCnt="0">
        <dgm:presLayoutVars>
          <dgm:chPref val="3"/>
        </dgm:presLayoutVars>
      </dgm:prSet>
      <dgm:spPr/>
    </dgm:pt>
    <dgm:pt modelId="{8F30C4B5-1C33-4643-8790-DEF408103303}" type="pres">
      <dgm:prSet presAssocID="{8069CAAA-4887-4AED-8765-72A4E61A930C}" presName="topArc2" presStyleLbl="parChTrans1D1" presStyleIdx="6" presStyleCnt="8"/>
      <dgm:spPr/>
    </dgm:pt>
    <dgm:pt modelId="{1FE05B08-84F7-48FC-91DE-4E4FB539FBCC}" type="pres">
      <dgm:prSet presAssocID="{8069CAAA-4887-4AED-8765-72A4E61A930C}" presName="bottomArc2" presStyleLbl="parChTrans1D1" presStyleIdx="7" presStyleCnt="8"/>
      <dgm:spPr/>
    </dgm:pt>
    <dgm:pt modelId="{115DB457-DF40-4D54-B5CC-DC71C770D8F3}" type="pres">
      <dgm:prSet presAssocID="{8069CAAA-4887-4AED-8765-72A4E61A930C}" presName="topConnNode2" presStyleLbl="node2" presStyleIdx="0" presStyleCnt="0"/>
      <dgm:spPr/>
    </dgm:pt>
    <dgm:pt modelId="{34F8FC7C-83AF-4A61-B16F-7F3B3C0B5BFC}" type="pres">
      <dgm:prSet presAssocID="{8069CAAA-4887-4AED-8765-72A4E61A930C}" presName="hierChild4" presStyleCnt="0"/>
      <dgm:spPr/>
    </dgm:pt>
    <dgm:pt modelId="{3355212A-1D4E-4765-8D10-DE459BAF0AD2}" type="pres">
      <dgm:prSet presAssocID="{8069CAAA-4887-4AED-8765-72A4E61A930C}" presName="hierChild5" presStyleCnt="0"/>
      <dgm:spPr/>
    </dgm:pt>
    <dgm:pt modelId="{7102C0A9-C1CD-4791-A3E0-92F18EAAA942}" type="pres">
      <dgm:prSet presAssocID="{C2E219C8-B00A-4231-97A6-BF11772D34C7}" presName="hierChild3" presStyleCnt="0"/>
      <dgm:spPr/>
    </dgm:pt>
  </dgm:ptLst>
  <dgm:cxnLst>
    <dgm:cxn modelId="{CA52400F-BD27-4B46-A0DA-E8797E7E2FCD}" type="presOf" srcId="{E0DD694D-3EFE-48DB-9C95-6981D2D8AC59}" destId="{280D98E7-A316-4C91-A11F-144E96336499}" srcOrd="0" destOrd="0" presId="urn:microsoft.com/office/officeart/2008/layout/HalfCircleOrganizationChart"/>
    <dgm:cxn modelId="{6F3BA417-2FC2-4C60-AA61-04A65C9029EF}" type="presOf" srcId="{739D721D-5519-4B49-9449-64F4532FC986}" destId="{3FF5C5D8-9419-4824-B4E6-CF095645E6D6}" srcOrd="1" destOrd="0" presId="urn:microsoft.com/office/officeart/2008/layout/HalfCircleOrganizationChart"/>
    <dgm:cxn modelId="{5A018E19-3E0F-4114-8020-D433D5B17A36}" type="presOf" srcId="{8069CAAA-4887-4AED-8765-72A4E61A930C}" destId="{06DD1235-BA7D-4C69-A2D6-79C12A6B2577}" srcOrd="0" destOrd="0" presId="urn:microsoft.com/office/officeart/2008/layout/HalfCircleOrganizationChart"/>
    <dgm:cxn modelId="{DA41C821-B9AF-4F2A-8B88-B9C7D394E357}" type="presOf" srcId="{C2E219C8-B00A-4231-97A6-BF11772D34C7}" destId="{0025A1CC-DB1E-475A-8AB2-9B7CEADE79EC}" srcOrd="0" destOrd="0" presId="urn:microsoft.com/office/officeart/2008/layout/HalfCircleOrganizationChart"/>
    <dgm:cxn modelId="{5D139427-1552-49DD-B018-3CC34A015C8C}" type="presOf" srcId="{6F2D8DA6-806B-4EBE-A799-4231C4A06B72}" destId="{0C96B4BB-BB5F-46AC-A4FE-35A539704366}" srcOrd="0" destOrd="0" presId="urn:microsoft.com/office/officeart/2008/layout/HalfCircleOrganizationChart"/>
    <dgm:cxn modelId="{DAC18C28-99EC-473A-A9B9-6A021FC4C161}" type="presOf" srcId="{739D721D-5519-4B49-9449-64F4532FC986}" destId="{270949D6-1D3F-4550-9ECC-1338449C5B51}" srcOrd="0" destOrd="0" presId="urn:microsoft.com/office/officeart/2008/layout/HalfCircleOrganizationChart"/>
    <dgm:cxn modelId="{BEB1CC6D-7694-40C2-9C86-77E71DF04F74}" type="presOf" srcId="{C2E219C8-B00A-4231-97A6-BF11772D34C7}" destId="{E4D458B3-F35A-42CA-8E94-9A29E90F7653}" srcOrd="1" destOrd="0" presId="urn:microsoft.com/office/officeart/2008/layout/HalfCircleOrganizationChart"/>
    <dgm:cxn modelId="{21230B50-4102-4D20-8118-402EABFDF1BC}" type="presOf" srcId="{956E05B2-6BD7-41CF-AF91-273E179B9B23}" destId="{D8F75247-57BD-4E80-B186-DC0C854220F9}" srcOrd="0" destOrd="0" presId="urn:microsoft.com/office/officeart/2008/layout/HalfCircleOrganizationChart"/>
    <dgm:cxn modelId="{65187A56-1499-4067-8354-5188BC39CC85}" srcId="{6F2D8DA6-806B-4EBE-A799-4231C4A06B72}" destId="{C2E219C8-B00A-4231-97A6-BF11772D34C7}" srcOrd="0" destOrd="0" parTransId="{7C53A18E-CB65-46F0-A051-4A1AD6029B49}" sibTransId="{AF044135-86B7-4F82-AB53-9D97F4E4534F}"/>
    <dgm:cxn modelId="{B3609E82-A0F0-4521-99DE-2B59D77AAF27}" type="presOf" srcId="{48600E7A-FB46-457C-A89B-F11D3999F90E}" destId="{DCC7B15A-F41F-4287-BF33-FAFCE478D4E3}" srcOrd="0" destOrd="0" presId="urn:microsoft.com/office/officeart/2008/layout/HalfCircleOrganizationChart"/>
    <dgm:cxn modelId="{F42424C7-9802-4088-859D-59CA3963EB7F}" type="presOf" srcId="{5C67932F-823E-4B68-9437-7A185CC1729B}" destId="{0AE7C061-8CD9-4B3E-8A91-A464801BE52E}" srcOrd="0" destOrd="0" presId="urn:microsoft.com/office/officeart/2008/layout/HalfCircleOrganizationChart"/>
    <dgm:cxn modelId="{7A848BCC-CCF5-47F6-97D1-0CE7D0115F64}" srcId="{C2E219C8-B00A-4231-97A6-BF11772D34C7}" destId="{E0DD694D-3EFE-48DB-9C95-6981D2D8AC59}" srcOrd="1" destOrd="0" parTransId="{956E05B2-6BD7-41CF-AF91-273E179B9B23}" sibTransId="{7B04AACA-209B-471F-A1F7-C3F5169A43BA}"/>
    <dgm:cxn modelId="{8DB395D3-0A6D-41AD-B4C6-9C2463B0D37B}" type="presOf" srcId="{E0DD694D-3EFE-48DB-9C95-6981D2D8AC59}" destId="{9677313B-00C6-42D1-A788-61B4C9EE9A8C}" srcOrd="1" destOrd="0" presId="urn:microsoft.com/office/officeart/2008/layout/HalfCircleOrganizationChart"/>
    <dgm:cxn modelId="{14EA2ADE-4F1A-4051-90B3-262F5E3341F2}" type="presOf" srcId="{8069CAAA-4887-4AED-8765-72A4E61A930C}" destId="{115DB457-DF40-4D54-B5CC-DC71C770D8F3}" srcOrd="1" destOrd="0" presId="urn:microsoft.com/office/officeart/2008/layout/HalfCircleOrganizationChart"/>
    <dgm:cxn modelId="{76484FE1-1196-464B-9F1C-10EF95599A97}" srcId="{C2E219C8-B00A-4231-97A6-BF11772D34C7}" destId="{739D721D-5519-4B49-9449-64F4532FC986}" srcOrd="0" destOrd="0" parTransId="{48600E7A-FB46-457C-A89B-F11D3999F90E}" sibTransId="{F9041500-13E3-4D9B-8592-A5B925BE9812}"/>
    <dgm:cxn modelId="{124451E6-3BE1-41E1-AB7F-7588C4ABED35}" srcId="{C2E219C8-B00A-4231-97A6-BF11772D34C7}" destId="{8069CAAA-4887-4AED-8765-72A4E61A930C}" srcOrd="2" destOrd="0" parTransId="{5C67932F-823E-4B68-9437-7A185CC1729B}" sibTransId="{D010324F-E254-4C7D-86E6-6414702FB7F8}"/>
    <dgm:cxn modelId="{F0F50328-F530-4596-AE7F-FD7CE8C0FE0A}" type="presParOf" srcId="{0C96B4BB-BB5F-46AC-A4FE-35A539704366}" destId="{20A20176-0D96-41B1-AD86-BC18C7321112}" srcOrd="0" destOrd="0" presId="urn:microsoft.com/office/officeart/2008/layout/HalfCircleOrganizationChart"/>
    <dgm:cxn modelId="{04AF9095-5EDF-4E28-B33B-BB2D574369F3}" type="presParOf" srcId="{20A20176-0D96-41B1-AD86-BC18C7321112}" destId="{4E5232B0-57C1-4EAD-9010-0FDA8F480804}" srcOrd="0" destOrd="0" presId="urn:microsoft.com/office/officeart/2008/layout/HalfCircleOrganizationChart"/>
    <dgm:cxn modelId="{AE55AA30-0588-41C4-BEB6-5DF6DDE689DD}" type="presParOf" srcId="{4E5232B0-57C1-4EAD-9010-0FDA8F480804}" destId="{0025A1CC-DB1E-475A-8AB2-9B7CEADE79EC}" srcOrd="0" destOrd="0" presId="urn:microsoft.com/office/officeart/2008/layout/HalfCircleOrganizationChart"/>
    <dgm:cxn modelId="{481655FC-700B-4D44-B2EC-BA2339C87A67}" type="presParOf" srcId="{4E5232B0-57C1-4EAD-9010-0FDA8F480804}" destId="{1247793C-B094-42B3-945C-616698AC3BF6}" srcOrd="1" destOrd="0" presId="urn:microsoft.com/office/officeart/2008/layout/HalfCircleOrganizationChart"/>
    <dgm:cxn modelId="{6E00D889-194D-4250-A294-539AF587CD3D}" type="presParOf" srcId="{4E5232B0-57C1-4EAD-9010-0FDA8F480804}" destId="{6DCE411B-DB0A-457D-916E-F79D426C9329}" srcOrd="2" destOrd="0" presId="urn:microsoft.com/office/officeart/2008/layout/HalfCircleOrganizationChart"/>
    <dgm:cxn modelId="{3ADFB3B9-2417-4C06-B30D-64249712155E}" type="presParOf" srcId="{4E5232B0-57C1-4EAD-9010-0FDA8F480804}" destId="{E4D458B3-F35A-42CA-8E94-9A29E90F7653}" srcOrd="3" destOrd="0" presId="urn:microsoft.com/office/officeart/2008/layout/HalfCircleOrganizationChart"/>
    <dgm:cxn modelId="{0B1ACB81-814E-44D4-8C69-5F6F59ECB1CB}" type="presParOf" srcId="{20A20176-0D96-41B1-AD86-BC18C7321112}" destId="{2D2562B9-D8EE-4F93-B8FF-E72C6C47C4C6}" srcOrd="1" destOrd="0" presId="urn:microsoft.com/office/officeart/2008/layout/HalfCircleOrganizationChart"/>
    <dgm:cxn modelId="{30E5FA30-4D78-437B-8FCD-46FEF064F881}" type="presParOf" srcId="{2D2562B9-D8EE-4F93-B8FF-E72C6C47C4C6}" destId="{DCC7B15A-F41F-4287-BF33-FAFCE478D4E3}" srcOrd="0" destOrd="0" presId="urn:microsoft.com/office/officeart/2008/layout/HalfCircleOrganizationChart"/>
    <dgm:cxn modelId="{4C0ED308-06D1-4071-BDA5-495534360FEC}" type="presParOf" srcId="{2D2562B9-D8EE-4F93-B8FF-E72C6C47C4C6}" destId="{DF5BE536-1D3C-4AC4-88AD-B48111638BE3}" srcOrd="1" destOrd="0" presId="urn:microsoft.com/office/officeart/2008/layout/HalfCircleOrganizationChart"/>
    <dgm:cxn modelId="{5A5CB7D3-986F-4CD0-9388-1E99D2B2177C}" type="presParOf" srcId="{DF5BE536-1D3C-4AC4-88AD-B48111638BE3}" destId="{8D4D8FF9-149E-4868-B916-C208974A410C}" srcOrd="0" destOrd="0" presId="urn:microsoft.com/office/officeart/2008/layout/HalfCircleOrganizationChart"/>
    <dgm:cxn modelId="{12AC205B-4FBF-482D-872D-04A930CB1771}" type="presParOf" srcId="{8D4D8FF9-149E-4868-B916-C208974A410C}" destId="{270949D6-1D3F-4550-9ECC-1338449C5B51}" srcOrd="0" destOrd="0" presId="urn:microsoft.com/office/officeart/2008/layout/HalfCircleOrganizationChart"/>
    <dgm:cxn modelId="{F97B4764-5F31-4A91-A9DE-024B18B2B508}" type="presParOf" srcId="{8D4D8FF9-149E-4868-B916-C208974A410C}" destId="{682D4B0A-DBAC-4E96-8369-66859F13BEC1}" srcOrd="1" destOrd="0" presId="urn:microsoft.com/office/officeart/2008/layout/HalfCircleOrganizationChart"/>
    <dgm:cxn modelId="{8B58A29D-DFA6-4CCA-A51D-BCE1FFF6D28B}" type="presParOf" srcId="{8D4D8FF9-149E-4868-B916-C208974A410C}" destId="{102B860E-DAF7-4695-93CE-4AF36EF2F525}" srcOrd="2" destOrd="0" presId="urn:microsoft.com/office/officeart/2008/layout/HalfCircleOrganizationChart"/>
    <dgm:cxn modelId="{7AC0A2A9-A315-48C6-92EB-0B411E54E1E0}" type="presParOf" srcId="{8D4D8FF9-149E-4868-B916-C208974A410C}" destId="{3FF5C5D8-9419-4824-B4E6-CF095645E6D6}" srcOrd="3" destOrd="0" presId="urn:microsoft.com/office/officeart/2008/layout/HalfCircleOrganizationChart"/>
    <dgm:cxn modelId="{80850E2E-9A09-4E5A-8305-98F7C1AB4297}" type="presParOf" srcId="{DF5BE536-1D3C-4AC4-88AD-B48111638BE3}" destId="{FA1BEA64-8EB4-477B-8328-725CAE220AEE}" srcOrd="1" destOrd="0" presId="urn:microsoft.com/office/officeart/2008/layout/HalfCircleOrganizationChart"/>
    <dgm:cxn modelId="{98AF328F-F127-4056-BBF1-807ADB2ACB8E}" type="presParOf" srcId="{DF5BE536-1D3C-4AC4-88AD-B48111638BE3}" destId="{27296849-6C9B-4E43-93BD-87C6DB84AB79}" srcOrd="2" destOrd="0" presId="urn:microsoft.com/office/officeart/2008/layout/HalfCircleOrganizationChart"/>
    <dgm:cxn modelId="{F4295211-38C3-476E-9AFF-EE66DA74D199}" type="presParOf" srcId="{2D2562B9-D8EE-4F93-B8FF-E72C6C47C4C6}" destId="{D8F75247-57BD-4E80-B186-DC0C854220F9}" srcOrd="2" destOrd="0" presId="urn:microsoft.com/office/officeart/2008/layout/HalfCircleOrganizationChart"/>
    <dgm:cxn modelId="{24F2C091-A1BD-47BD-B9B4-B7B0F142325F}" type="presParOf" srcId="{2D2562B9-D8EE-4F93-B8FF-E72C6C47C4C6}" destId="{E070EDEA-8904-4652-91A9-EA9B7FDC5A2E}" srcOrd="3" destOrd="0" presId="urn:microsoft.com/office/officeart/2008/layout/HalfCircleOrganizationChart"/>
    <dgm:cxn modelId="{D20608C0-69F6-4A2E-8C0D-15B581F1E167}" type="presParOf" srcId="{E070EDEA-8904-4652-91A9-EA9B7FDC5A2E}" destId="{0F03EBA5-C415-4F68-8C1F-F7195C937D16}" srcOrd="0" destOrd="0" presId="urn:microsoft.com/office/officeart/2008/layout/HalfCircleOrganizationChart"/>
    <dgm:cxn modelId="{D98E48FF-6397-4F11-9B48-C5445E638B32}" type="presParOf" srcId="{0F03EBA5-C415-4F68-8C1F-F7195C937D16}" destId="{280D98E7-A316-4C91-A11F-144E96336499}" srcOrd="0" destOrd="0" presId="urn:microsoft.com/office/officeart/2008/layout/HalfCircleOrganizationChart"/>
    <dgm:cxn modelId="{FF33AD63-9B3A-4024-8672-63AA5FF1CB06}" type="presParOf" srcId="{0F03EBA5-C415-4F68-8C1F-F7195C937D16}" destId="{379D533E-00DC-41DC-8CED-2E4D36726A0D}" srcOrd="1" destOrd="0" presId="urn:microsoft.com/office/officeart/2008/layout/HalfCircleOrganizationChart"/>
    <dgm:cxn modelId="{1F93F95A-AEDD-4A2B-82EB-8378E875F8DA}" type="presParOf" srcId="{0F03EBA5-C415-4F68-8C1F-F7195C937D16}" destId="{38F04919-C0DA-4FA2-8ABE-B895965CABE2}" srcOrd="2" destOrd="0" presId="urn:microsoft.com/office/officeart/2008/layout/HalfCircleOrganizationChart"/>
    <dgm:cxn modelId="{E16BF4BA-FC4E-4D3C-902E-C69C2D6F273B}" type="presParOf" srcId="{0F03EBA5-C415-4F68-8C1F-F7195C937D16}" destId="{9677313B-00C6-42D1-A788-61B4C9EE9A8C}" srcOrd="3" destOrd="0" presId="urn:microsoft.com/office/officeart/2008/layout/HalfCircleOrganizationChart"/>
    <dgm:cxn modelId="{2ED3B0A0-52E4-4FB8-957F-584CBE76FF51}" type="presParOf" srcId="{E070EDEA-8904-4652-91A9-EA9B7FDC5A2E}" destId="{E76BFAED-D4B6-4D55-8D16-620ED4341120}" srcOrd="1" destOrd="0" presId="urn:microsoft.com/office/officeart/2008/layout/HalfCircleOrganizationChart"/>
    <dgm:cxn modelId="{66F86E76-BA25-4E59-954B-BCE8F72F0DAE}" type="presParOf" srcId="{E070EDEA-8904-4652-91A9-EA9B7FDC5A2E}" destId="{8CA88E74-FF8D-467C-9DFC-AF2917FA6C3F}" srcOrd="2" destOrd="0" presId="urn:microsoft.com/office/officeart/2008/layout/HalfCircleOrganizationChart"/>
    <dgm:cxn modelId="{A87894BA-6975-4495-8CEA-9BD5BA82C9EA}" type="presParOf" srcId="{2D2562B9-D8EE-4F93-B8FF-E72C6C47C4C6}" destId="{0AE7C061-8CD9-4B3E-8A91-A464801BE52E}" srcOrd="4" destOrd="0" presId="urn:microsoft.com/office/officeart/2008/layout/HalfCircleOrganizationChart"/>
    <dgm:cxn modelId="{452E99AE-4262-48E3-8EE7-5A1423C93339}" type="presParOf" srcId="{2D2562B9-D8EE-4F93-B8FF-E72C6C47C4C6}" destId="{723DF449-4C73-490B-A0E7-54FA7F3B01B6}" srcOrd="5" destOrd="0" presId="urn:microsoft.com/office/officeart/2008/layout/HalfCircleOrganizationChart"/>
    <dgm:cxn modelId="{9086051C-5DAF-47E2-B59D-871625A583A1}" type="presParOf" srcId="{723DF449-4C73-490B-A0E7-54FA7F3B01B6}" destId="{33184B62-8CF5-41B1-83CD-27C108FC91DE}" srcOrd="0" destOrd="0" presId="urn:microsoft.com/office/officeart/2008/layout/HalfCircleOrganizationChart"/>
    <dgm:cxn modelId="{30FD9C1E-44CA-4886-A480-057AD2A2ED88}" type="presParOf" srcId="{33184B62-8CF5-41B1-83CD-27C108FC91DE}" destId="{06DD1235-BA7D-4C69-A2D6-79C12A6B2577}" srcOrd="0" destOrd="0" presId="urn:microsoft.com/office/officeart/2008/layout/HalfCircleOrganizationChart"/>
    <dgm:cxn modelId="{F7D559A2-DFF0-46E5-8CB7-3E817F575386}" type="presParOf" srcId="{33184B62-8CF5-41B1-83CD-27C108FC91DE}" destId="{8F30C4B5-1C33-4643-8790-DEF408103303}" srcOrd="1" destOrd="0" presId="urn:microsoft.com/office/officeart/2008/layout/HalfCircleOrganizationChart"/>
    <dgm:cxn modelId="{CB79F5A4-D6FD-4B8F-AC83-E3593929B767}" type="presParOf" srcId="{33184B62-8CF5-41B1-83CD-27C108FC91DE}" destId="{1FE05B08-84F7-48FC-91DE-4E4FB539FBCC}" srcOrd="2" destOrd="0" presId="urn:microsoft.com/office/officeart/2008/layout/HalfCircleOrganizationChart"/>
    <dgm:cxn modelId="{50F7FDAC-37DD-4AF4-92F7-85395487DF00}" type="presParOf" srcId="{33184B62-8CF5-41B1-83CD-27C108FC91DE}" destId="{115DB457-DF40-4D54-B5CC-DC71C770D8F3}" srcOrd="3" destOrd="0" presId="urn:microsoft.com/office/officeart/2008/layout/HalfCircleOrganizationChart"/>
    <dgm:cxn modelId="{353AEF33-402B-45B4-A552-E3A6785CC7C5}" type="presParOf" srcId="{723DF449-4C73-490B-A0E7-54FA7F3B01B6}" destId="{34F8FC7C-83AF-4A61-B16F-7F3B3C0B5BFC}" srcOrd="1" destOrd="0" presId="urn:microsoft.com/office/officeart/2008/layout/HalfCircleOrganizationChart"/>
    <dgm:cxn modelId="{DB1EDBCD-99F6-4A3F-8F78-F715E520BD6F}" type="presParOf" srcId="{723DF449-4C73-490B-A0E7-54FA7F3B01B6}" destId="{3355212A-1D4E-4765-8D10-DE459BAF0AD2}" srcOrd="2" destOrd="0" presId="urn:microsoft.com/office/officeart/2008/layout/HalfCircleOrganizationChart"/>
    <dgm:cxn modelId="{6BBFFE28-8AF2-49D1-862D-DF50DC23AA1C}" type="presParOf" srcId="{20A20176-0D96-41B1-AD86-BC18C7321112}" destId="{7102C0A9-C1CD-4791-A3E0-92F18EAAA942}"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7C061-8CD9-4B3E-8A91-A464801BE52E}">
      <dsp:nvSpPr>
        <dsp:cNvPr id="0" name=""/>
        <dsp:cNvSpPr/>
      </dsp:nvSpPr>
      <dsp:spPr>
        <a:xfrm>
          <a:off x="4064000" y="2459823"/>
          <a:ext cx="2875309" cy="499020"/>
        </a:xfrm>
        <a:custGeom>
          <a:avLst/>
          <a:gdLst/>
          <a:ahLst/>
          <a:cxnLst/>
          <a:rect l="0" t="0" r="0" b="0"/>
          <a:pathLst>
            <a:path>
              <a:moveTo>
                <a:pt x="0" y="0"/>
              </a:moveTo>
              <a:lnTo>
                <a:pt x="0" y="249510"/>
              </a:lnTo>
              <a:lnTo>
                <a:pt x="2875309" y="249510"/>
              </a:lnTo>
              <a:lnTo>
                <a:pt x="2875309" y="499020"/>
              </a:lnTo>
            </a:path>
          </a:pathLst>
        </a:cu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75247-57BD-4E80-B186-DC0C854220F9}">
      <dsp:nvSpPr>
        <dsp:cNvPr id="0" name=""/>
        <dsp:cNvSpPr/>
      </dsp:nvSpPr>
      <dsp:spPr>
        <a:xfrm>
          <a:off x="4018279" y="2459823"/>
          <a:ext cx="91440" cy="499020"/>
        </a:xfrm>
        <a:custGeom>
          <a:avLst/>
          <a:gdLst/>
          <a:ahLst/>
          <a:cxnLst/>
          <a:rect l="0" t="0" r="0" b="0"/>
          <a:pathLst>
            <a:path>
              <a:moveTo>
                <a:pt x="45720" y="0"/>
              </a:moveTo>
              <a:lnTo>
                <a:pt x="45720" y="499020"/>
              </a:lnTo>
            </a:path>
          </a:pathLst>
        </a:cu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C7B15A-F41F-4287-BF33-FAFCE478D4E3}">
      <dsp:nvSpPr>
        <dsp:cNvPr id="0" name=""/>
        <dsp:cNvSpPr/>
      </dsp:nvSpPr>
      <dsp:spPr>
        <a:xfrm>
          <a:off x="1188690" y="2459823"/>
          <a:ext cx="2875309" cy="499020"/>
        </a:xfrm>
        <a:custGeom>
          <a:avLst/>
          <a:gdLst/>
          <a:ahLst/>
          <a:cxnLst/>
          <a:rect l="0" t="0" r="0" b="0"/>
          <a:pathLst>
            <a:path>
              <a:moveTo>
                <a:pt x="2875309" y="0"/>
              </a:moveTo>
              <a:lnTo>
                <a:pt x="2875309" y="249510"/>
              </a:lnTo>
              <a:lnTo>
                <a:pt x="0" y="249510"/>
              </a:lnTo>
              <a:lnTo>
                <a:pt x="0" y="499020"/>
              </a:lnTo>
            </a:path>
          </a:pathLst>
        </a:cu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7793C-B094-42B3-945C-616698AC3BF6}">
      <dsp:nvSpPr>
        <dsp:cNvPr id="0" name=""/>
        <dsp:cNvSpPr/>
      </dsp:nvSpPr>
      <dsp:spPr>
        <a:xfrm>
          <a:off x="3469927" y="1271678"/>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CE411B-DB0A-457D-916E-F79D426C9329}">
      <dsp:nvSpPr>
        <dsp:cNvPr id="0" name=""/>
        <dsp:cNvSpPr/>
      </dsp:nvSpPr>
      <dsp:spPr>
        <a:xfrm>
          <a:off x="3469927" y="1271678"/>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25A1CC-DB1E-475A-8AB2-9B7CEADE79EC}">
      <dsp:nvSpPr>
        <dsp:cNvPr id="0" name=""/>
        <dsp:cNvSpPr/>
      </dsp:nvSpPr>
      <dsp:spPr>
        <a:xfrm>
          <a:off x="2875855" y="1485544"/>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Century Gothic" panose="020B0502020202020204" pitchFamily="34" charset="0"/>
            </a:rPr>
            <a:t>Types of Waste</a:t>
          </a:r>
        </a:p>
      </dsp:txBody>
      <dsp:txXfrm>
        <a:off x="2875855" y="1485544"/>
        <a:ext cx="2376289" cy="760412"/>
      </dsp:txXfrm>
    </dsp:sp>
    <dsp:sp modelId="{682D4B0A-DBAC-4E96-8369-66859F13BEC1}">
      <dsp:nvSpPr>
        <dsp:cNvPr id="0" name=""/>
        <dsp:cNvSpPr/>
      </dsp:nvSpPr>
      <dsp:spPr>
        <a:xfrm>
          <a:off x="594617" y="2958843"/>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2B860E-DAF7-4695-93CE-4AF36EF2F525}">
      <dsp:nvSpPr>
        <dsp:cNvPr id="0" name=""/>
        <dsp:cNvSpPr/>
      </dsp:nvSpPr>
      <dsp:spPr>
        <a:xfrm>
          <a:off x="594617" y="2958843"/>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949D6-1D3F-4550-9ECC-1338449C5B51}">
      <dsp:nvSpPr>
        <dsp:cNvPr id="0" name=""/>
        <dsp:cNvSpPr/>
      </dsp:nvSpPr>
      <dsp:spPr>
        <a:xfrm>
          <a:off x="545" y="3172709"/>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Century Gothic" panose="020B0502020202020204" pitchFamily="34" charset="0"/>
            </a:rPr>
            <a:t>Non-Hazardous Waste</a:t>
          </a:r>
        </a:p>
      </dsp:txBody>
      <dsp:txXfrm>
        <a:off x="545" y="3172709"/>
        <a:ext cx="2376289" cy="760412"/>
      </dsp:txXfrm>
    </dsp:sp>
    <dsp:sp modelId="{379D533E-00DC-41DC-8CED-2E4D36726A0D}">
      <dsp:nvSpPr>
        <dsp:cNvPr id="0" name=""/>
        <dsp:cNvSpPr/>
      </dsp:nvSpPr>
      <dsp:spPr>
        <a:xfrm>
          <a:off x="3469927" y="2958843"/>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04919-C0DA-4FA2-8ABE-B895965CABE2}">
      <dsp:nvSpPr>
        <dsp:cNvPr id="0" name=""/>
        <dsp:cNvSpPr/>
      </dsp:nvSpPr>
      <dsp:spPr>
        <a:xfrm>
          <a:off x="3469927" y="2958843"/>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0D98E7-A316-4C91-A11F-144E96336499}">
      <dsp:nvSpPr>
        <dsp:cNvPr id="0" name=""/>
        <dsp:cNvSpPr/>
      </dsp:nvSpPr>
      <dsp:spPr>
        <a:xfrm>
          <a:off x="2875855" y="3172709"/>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Century Gothic" panose="020B0502020202020204" pitchFamily="34" charset="0"/>
            </a:rPr>
            <a:t>Biohazardous Waste</a:t>
          </a:r>
        </a:p>
      </dsp:txBody>
      <dsp:txXfrm>
        <a:off x="2875855" y="3172709"/>
        <a:ext cx="2376289" cy="760412"/>
      </dsp:txXfrm>
    </dsp:sp>
    <dsp:sp modelId="{8F30C4B5-1C33-4643-8790-DEF408103303}">
      <dsp:nvSpPr>
        <dsp:cNvPr id="0" name=""/>
        <dsp:cNvSpPr/>
      </dsp:nvSpPr>
      <dsp:spPr>
        <a:xfrm>
          <a:off x="6345237" y="2958843"/>
          <a:ext cx="1188144" cy="1188144"/>
        </a:xfrm>
        <a:prstGeom prst="arc">
          <a:avLst>
            <a:gd name="adj1" fmla="val 13200000"/>
            <a:gd name="adj2" fmla="val 192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E05B08-84F7-48FC-91DE-4E4FB539FBCC}">
      <dsp:nvSpPr>
        <dsp:cNvPr id="0" name=""/>
        <dsp:cNvSpPr/>
      </dsp:nvSpPr>
      <dsp:spPr>
        <a:xfrm>
          <a:off x="6345237" y="2958843"/>
          <a:ext cx="1188144" cy="1188144"/>
        </a:xfrm>
        <a:prstGeom prst="arc">
          <a:avLst>
            <a:gd name="adj1" fmla="val 2400000"/>
            <a:gd name="adj2" fmla="val 8400000"/>
          </a:avLst>
        </a:prstGeom>
        <a:noFill/>
        <a:ln w="1905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DD1235-BA7D-4C69-A2D6-79C12A6B2577}">
      <dsp:nvSpPr>
        <dsp:cNvPr id="0" name=""/>
        <dsp:cNvSpPr/>
      </dsp:nvSpPr>
      <dsp:spPr>
        <a:xfrm>
          <a:off x="5751165" y="3172709"/>
          <a:ext cx="2376289" cy="760412"/>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latin typeface="Century Gothic" panose="020B0502020202020204" pitchFamily="34" charset="0"/>
            </a:rPr>
            <a:t>Chemical Waste</a:t>
          </a:r>
        </a:p>
      </dsp:txBody>
      <dsp:txXfrm>
        <a:off x="5751165" y="3172709"/>
        <a:ext cx="2376289" cy="760412"/>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40CD7-892A-4A47-BC21-D8800C2F60B3}"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9ADA0-C463-4AEA-9B07-7A1CB49C95D2}" type="slidenum">
              <a:rPr lang="en-US" smtClean="0"/>
              <a:t>‹#›</a:t>
            </a:fld>
            <a:endParaRPr lang="en-US"/>
          </a:p>
        </p:txBody>
      </p:sp>
    </p:spTree>
    <p:extLst>
      <p:ext uri="{BB962C8B-B14F-4D97-AF65-F5344CB8AC3E}">
        <p14:creationId xmlns:p14="http://schemas.microsoft.com/office/powerpoint/2010/main" val="404636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A914F3-8BE8-44B1-A4A0-AE1C02AEAE76}" type="datetime1">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222393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3A1CF-9D6A-4E7A-9E43-96E2FB82FC0E}" type="datetime1">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203289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879E13-270E-4A6E-9378-A9180E126C37}" type="datetime1">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2315263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0F472A-5D5A-4AAF-ABAF-D0D374EC5367}" type="datetime1">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05808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05CD9-73B2-434E-A09D-EB4F4C71AA4D}" type="datetime1">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12272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6A5672-29FA-4C0A-88B8-1CAA5C2E0509}" type="datetime1">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05074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D8B63B-F261-4249-AB40-4567BBC08D72}" type="datetime1">
              <a:rPr lang="en-US"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211928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1EB796-7F18-4ADC-8710-59825A3271E5}" type="datetime1">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35005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3AB82-5D04-4009-BC20-2C600502190D}" type="datetime1">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77326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447D8B-4660-4B96-942E-4526DB18185D}" type="datetime1">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1252410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172EFF-1DC5-44DF-A066-5C38DA33F968}" type="datetime1">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DBE0DA-A6B8-4445-8C66-3FABEA9B0B86}" type="slidenum">
              <a:rPr lang="en-US" smtClean="0"/>
              <a:t>‹#›</a:t>
            </a:fld>
            <a:endParaRPr lang="en-US"/>
          </a:p>
        </p:txBody>
      </p:sp>
    </p:spTree>
    <p:extLst>
      <p:ext uri="{BB962C8B-B14F-4D97-AF65-F5344CB8AC3E}">
        <p14:creationId xmlns:p14="http://schemas.microsoft.com/office/powerpoint/2010/main" val="416849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73BEC2-CB7C-4516-A160-4D145FAD91C2}" type="datetime1">
              <a:rPr lang="en-US" smtClean="0"/>
              <a:t>3/4/2026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DBE0DA-A6B8-4445-8C66-3FABEA9B0B86}" type="slidenum">
              <a:rPr lang="en-US" smtClean="0"/>
              <a:t>‹#›</a:t>
            </a:fld>
            <a:endParaRPr lang="en-US"/>
          </a:p>
        </p:txBody>
      </p:sp>
    </p:spTree>
    <p:extLst>
      <p:ext uri="{BB962C8B-B14F-4D97-AF65-F5344CB8AC3E}">
        <p14:creationId xmlns:p14="http://schemas.microsoft.com/office/powerpoint/2010/main" val="2424360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ridgelabsdallas.co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hyperlink" Target="http://www.biolabs.io/" TargetMode="Externa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mailto:adubrow@biolabs.io" TargetMode="External"/><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Layout" Target="../diagrams/layout1.xml"/><Relationship Id="rId7" Type="http://schemas.openxmlformats.org/officeDocument/2006/relationships/hyperlink" Target="http://www.biolabs.io/"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www.biolabs.io/" TargetMode="External"/><Relationship Id="rId5" Type="http://schemas.openxmlformats.org/officeDocument/2006/relationships/image" Target="../media/image42.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biolabs.io/"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biolabs.io/"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hyperlink" Target="https://onebiolabs.sharepoint.com/:f:/s/SDSRepository/EgQ-71RFUulFnodW5rn0ZFIBeDpkVU4BIlieZrxbYgLFrQ?e=WhvMe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biolabs.io/"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biolabspegasuspark.com/" TargetMode="External"/><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pegasuspark240@gmail.com" TargetMode="External"/><Relationship Id="rId2" Type="http://schemas.openxmlformats.org/officeDocument/2006/relationships/hyperlink" Target="mailto:lstermer@jsmall.com"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www.biolabs.io/"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hyperlink" Target="https://bridgelabsdallas.com/" TargetMode="Externa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biolabs.io/"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hyperlink" Target="http://www.biolabs.io/"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hyperlink" Target="mailto:cshuey@biolabs.io" TargetMode="Externa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hyperlink" Target="http://www.biolabs.i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biolabs.io/" TargetMode="External"/><Relationship Id="rId3" Type="http://schemas.openxmlformats.org/officeDocument/2006/relationships/hyperlink" Target="https://biolabsntx.skedda.com/register?i=68815&amp;k=Ig4EiAbiF_yAdBP57GBPBGu3MLir2ud3" TargetMode="External"/><Relationship Id="rId7" Type="http://schemas.openxmlformats.org/officeDocument/2006/relationships/hyperlink" Target="http://www.biolabspegasuspark.com/"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hyperlink" Target="http://www.biolabs.io/"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marketplace@biolabs.io" TargetMode="External"/><Relationship Id="rId1" Type="http://schemas.openxmlformats.org/officeDocument/2006/relationships/slideLayout" Target="../slideLayouts/slideLayout2.xml"/><Relationship Id="rId4" Type="http://schemas.openxmlformats.org/officeDocument/2006/relationships/hyperlink" Target="http://www.biolabs.i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pic>
        <p:nvPicPr>
          <p:cNvPr id="5" name="Picture 4" descr="A blue background with white text&#10;&#10;AI-generated content may be incorrect.">
            <a:extLst>
              <a:ext uri="{FF2B5EF4-FFF2-40B4-BE49-F238E27FC236}">
                <a16:creationId xmlns:a16="http://schemas.microsoft.com/office/drawing/2014/main" id="{5D403891-BBD6-B3E2-BD02-55071BC79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303" y="1238959"/>
            <a:ext cx="9613397" cy="1973949"/>
          </a:xfrm>
          <a:prstGeom prst="rect">
            <a:avLst/>
          </a:prstGeom>
        </p:spPr>
      </p:pic>
      <p:sp>
        <p:nvSpPr>
          <p:cNvPr id="2" name="Title 1">
            <a:extLst>
              <a:ext uri="{FF2B5EF4-FFF2-40B4-BE49-F238E27FC236}">
                <a16:creationId xmlns:a16="http://schemas.microsoft.com/office/drawing/2014/main" id="{851F5A6D-07DE-B864-A3D3-7E0B7579BA39}"/>
              </a:ext>
            </a:extLst>
          </p:cNvPr>
          <p:cNvSpPr>
            <a:spLocks noGrp="1"/>
          </p:cNvSpPr>
          <p:nvPr>
            <p:ph type="ctrTitle"/>
          </p:nvPr>
        </p:nvSpPr>
        <p:spPr>
          <a:xfrm>
            <a:off x="1289304" y="3429000"/>
            <a:ext cx="8921672" cy="1713305"/>
          </a:xfrm>
        </p:spPr>
        <p:txBody>
          <a:bodyPr anchor="b">
            <a:normAutofit/>
          </a:bodyPr>
          <a:lstStyle/>
          <a:p>
            <a:pPr algn="l"/>
            <a:r>
              <a:rPr lang="en-US" sz="5600" dirty="0">
                <a:solidFill>
                  <a:srgbClr val="FFFFFF"/>
                </a:solidFill>
                <a:latin typeface="Century Gothic" panose="020B0502020202020204" pitchFamily="34" charset="0"/>
              </a:rPr>
              <a:t>New Bridge Labs Resident Onboarding</a:t>
            </a:r>
          </a:p>
        </p:txBody>
      </p:sp>
      <p:sp>
        <p:nvSpPr>
          <p:cNvPr id="3" name="Subtitle 2">
            <a:extLst>
              <a:ext uri="{FF2B5EF4-FFF2-40B4-BE49-F238E27FC236}">
                <a16:creationId xmlns:a16="http://schemas.microsoft.com/office/drawing/2014/main" id="{F6B90760-65C5-D98E-8AA1-56A19CE91FC0}"/>
              </a:ext>
            </a:extLst>
          </p:cNvPr>
          <p:cNvSpPr>
            <a:spLocks noGrp="1"/>
          </p:cNvSpPr>
          <p:nvPr>
            <p:ph type="subTitle" idx="1"/>
          </p:nvPr>
        </p:nvSpPr>
        <p:spPr>
          <a:xfrm>
            <a:off x="1289303" y="5142305"/>
            <a:ext cx="7321298" cy="753165"/>
          </a:xfrm>
        </p:spPr>
        <p:txBody>
          <a:bodyPr anchor="t">
            <a:normAutofit/>
          </a:bodyPr>
          <a:lstStyle/>
          <a:p>
            <a:pPr algn="l"/>
            <a:r>
              <a:rPr lang="en-US" dirty="0">
                <a:solidFill>
                  <a:srgbClr val="AED307"/>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https://bridgelabsdallas.com</a:t>
            </a:r>
            <a:endParaRPr lang="en-US" dirty="0">
              <a:solidFill>
                <a:srgbClr val="AED307"/>
              </a:solidFill>
              <a:latin typeface="Century Gothic" panose="020B0502020202020204" pitchFamily="34" charset="0"/>
            </a:endParaRPr>
          </a:p>
          <a:p>
            <a:pPr algn="l"/>
            <a:endParaRPr lang="en-US" dirty="0">
              <a:solidFill>
                <a:srgbClr val="AED307"/>
              </a:solidFill>
              <a:latin typeface="Century Gothic" panose="020B0502020202020204" pitchFamily="34" charset="0"/>
            </a:endParaRPr>
          </a:p>
        </p:txBody>
      </p:sp>
    </p:spTree>
    <p:extLst>
      <p:ext uri="{BB962C8B-B14F-4D97-AF65-F5344CB8AC3E}">
        <p14:creationId xmlns:p14="http://schemas.microsoft.com/office/powerpoint/2010/main" val="3004280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2FA6434-C1B9-B389-522D-8FDC50876F2D}"/>
              </a:ext>
            </a:extLst>
          </p:cNvPr>
          <p:cNvSpPr/>
          <p:nvPr/>
        </p:nvSpPr>
        <p:spPr>
          <a:xfrm>
            <a:off x="8993928" y="1073734"/>
            <a:ext cx="3133417" cy="4800593"/>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17EF843-A235-5F13-CC6B-60AE4C6E23E2}"/>
              </a:ext>
            </a:extLst>
          </p:cNvPr>
          <p:cNvSpPr/>
          <p:nvPr/>
        </p:nvSpPr>
        <p:spPr>
          <a:xfrm>
            <a:off x="3136490" y="1828800"/>
            <a:ext cx="2273863" cy="3234813"/>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CFE77-89C3-2581-E789-51167E077E4B}"/>
              </a:ext>
            </a:extLst>
          </p:cNvPr>
          <p:cNvSpPr>
            <a:spLocks noGrp="1"/>
          </p:cNvSpPr>
          <p:nvPr>
            <p:ph type="title"/>
          </p:nvPr>
        </p:nvSpPr>
        <p:spPr>
          <a:xfrm>
            <a:off x="267007" y="163669"/>
            <a:ext cx="10515600" cy="1325563"/>
          </a:xfrm>
        </p:spPr>
        <p:txBody>
          <a:bodyPr/>
          <a:lstStyle/>
          <a:p>
            <a:r>
              <a:rPr lang="en-US" dirty="0">
                <a:solidFill>
                  <a:srgbClr val="FFFFFF"/>
                </a:solidFill>
                <a:latin typeface="Century Gothic" panose="020B0502020202020204" pitchFamily="34" charset="0"/>
              </a:rPr>
              <a:t>Loading Dock Policies</a:t>
            </a:r>
          </a:p>
        </p:txBody>
      </p:sp>
      <p:pic>
        <p:nvPicPr>
          <p:cNvPr id="7" name="Picture 6" descr="Boxes on shelves in a warehouse&#10;&#10;AI-generated content may be incorrect.">
            <a:extLst>
              <a:ext uri="{FF2B5EF4-FFF2-40B4-BE49-F238E27FC236}">
                <a16:creationId xmlns:a16="http://schemas.microsoft.com/office/drawing/2014/main" id="{A71AB99D-3796-0898-03F2-FB9287280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13696" y="1888725"/>
            <a:ext cx="4355690" cy="3266768"/>
          </a:xfrm>
          <a:prstGeom prst="rect">
            <a:avLst/>
          </a:prstGeom>
        </p:spPr>
      </p:pic>
      <p:pic>
        <p:nvPicPr>
          <p:cNvPr id="9" name="Picture 8" descr="A metal door with a sign on it&#10;&#10;AI-generated content may be incorrect.">
            <a:extLst>
              <a:ext uri="{FF2B5EF4-FFF2-40B4-BE49-F238E27FC236}">
                <a16:creationId xmlns:a16="http://schemas.microsoft.com/office/drawing/2014/main" id="{CC66E3D3-9E09-87C5-C549-E514C11765FC}"/>
              </a:ext>
            </a:extLst>
          </p:cNvPr>
          <p:cNvPicPr>
            <a:picLocks noChangeAspect="1"/>
          </p:cNvPicPr>
          <p:nvPr/>
        </p:nvPicPr>
        <p:blipFill>
          <a:blip r:embed="rId3">
            <a:extLst>
              <a:ext uri="{28A0092B-C50C-407E-A947-70E740481C1C}">
                <a14:useLocalDpi xmlns:a14="http://schemas.microsoft.com/office/drawing/2010/main" val="0"/>
              </a:ext>
            </a:extLst>
          </a:blip>
          <a:srcRect l="12221" t="2191" r="6430" b="15293"/>
          <a:stretch>
            <a:fillRect/>
          </a:stretch>
        </p:blipFill>
        <p:spPr>
          <a:xfrm rot="5400000">
            <a:off x="-156857" y="2081212"/>
            <a:ext cx="3543303" cy="2695575"/>
          </a:xfrm>
          <a:prstGeom prst="rect">
            <a:avLst/>
          </a:prstGeom>
        </p:spPr>
      </p:pic>
      <p:sp>
        <p:nvSpPr>
          <p:cNvPr id="10" name="TextBox 9">
            <a:extLst>
              <a:ext uri="{FF2B5EF4-FFF2-40B4-BE49-F238E27FC236}">
                <a16:creationId xmlns:a16="http://schemas.microsoft.com/office/drawing/2014/main" id="{FB8B8326-FE19-7766-4762-6B87190EB2FD}"/>
              </a:ext>
            </a:extLst>
          </p:cNvPr>
          <p:cNvSpPr txBox="1"/>
          <p:nvPr/>
        </p:nvSpPr>
        <p:spPr>
          <a:xfrm>
            <a:off x="3210385" y="1997838"/>
            <a:ext cx="2199968" cy="2862322"/>
          </a:xfrm>
          <a:prstGeom prst="rect">
            <a:avLst/>
          </a:prstGeom>
          <a:noFill/>
        </p:spPr>
        <p:txBody>
          <a:bodyPr wrap="square" rtlCol="0">
            <a:spAutoFit/>
          </a:bodyPr>
          <a:lstStyle/>
          <a:p>
            <a:r>
              <a:rPr lang="en-US" dirty="0">
                <a:solidFill>
                  <a:srgbClr val="FFFFFF"/>
                </a:solidFill>
                <a:latin typeface="Century Gothic" panose="020B0502020202020204" pitchFamily="34" charset="0"/>
              </a:rPr>
              <a:t>Trash compactor:</a:t>
            </a:r>
          </a:p>
          <a:p>
            <a:pPr marL="285750" indent="-285750">
              <a:buFont typeface="Arial" panose="020B0604020202020204" pitchFamily="34" charset="0"/>
              <a:buChar char="•"/>
            </a:pPr>
            <a:r>
              <a:rPr lang="en-US" dirty="0">
                <a:solidFill>
                  <a:srgbClr val="FFFFFF"/>
                </a:solidFill>
                <a:latin typeface="Century Gothic" panose="020B0502020202020204" pitchFamily="34" charset="0"/>
              </a:rPr>
              <a:t>Push trash down into the compactor</a:t>
            </a:r>
          </a:p>
          <a:p>
            <a:pPr marL="285750" indent="-285750">
              <a:buFont typeface="Arial" panose="020B0604020202020204" pitchFamily="34" charset="0"/>
              <a:buChar char="•"/>
            </a:pPr>
            <a:r>
              <a:rPr lang="en-US" dirty="0">
                <a:solidFill>
                  <a:srgbClr val="FFFFFF"/>
                </a:solidFill>
                <a:latin typeface="Century Gothic" panose="020B0502020202020204" pitchFamily="34" charset="0"/>
              </a:rPr>
              <a:t>Close door before starting the compactor</a:t>
            </a:r>
          </a:p>
          <a:p>
            <a:pPr marL="285750" indent="-285750">
              <a:buFont typeface="Arial" panose="020B0604020202020204" pitchFamily="34" charset="0"/>
              <a:buChar char="•"/>
            </a:pPr>
            <a:r>
              <a:rPr lang="en-US" dirty="0">
                <a:solidFill>
                  <a:srgbClr val="FFFFFF"/>
                </a:solidFill>
                <a:latin typeface="Century Gothic" panose="020B0502020202020204" pitchFamily="34" charset="0"/>
              </a:rPr>
              <a:t>Do not throw pallets into the compactor</a:t>
            </a:r>
          </a:p>
        </p:txBody>
      </p:sp>
      <p:sp>
        <p:nvSpPr>
          <p:cNvPr id="11" name="TextBox 10">
            <a:extLst>
              <a:ext uri="{FF2B5EF4-FFF2-40B4-BE49-F238E27FC236}">
                <a16:creationId xmlns:a16="http://schemas.microsoft.com/office/drawing/2014/main" id="{EE1A7C49-E492-38E4-FBE4-49318856E031}"/>
              </a:ext>
            </a:extLst>
          </p:cNvPr>
          <p:cNvSpPr txBox="1"/>
          <p:nvPr/>
        </p:nvSpPr>
        <p:spPr>
          <a:xfrm>
            <a:off x="8993927" y="1421212"/>
            <a:ext cx="3133418" cy="4278094"/>
          </a:xfrm>
          <a:prstGeom prst="rect">
            <a:avLst/>
          </a:prstGeom>
          <a:noFill/>
        </p:spPr>
        <p:txBody>
          <a:bodyPr wrap="square" lIns="91440" tIns="45720" rIns="91440" bIns="45720" rtlCol="0" anchor="t">
            <a:spAutoFit/>
          </a:bodyPr>
          <a:lstStyle/>
          <a:p>
            <a:r>
              <a:rPr lang="en-US" sz="1700" dirty="0">
                <a:solidFill>
                  <a:srgbClr val="FFFFFF"/>
                </a:solidFill>
                <a:latin typeface="Century Gothic" panose="020B0502020202020204" pitchFamily="34" charset="0"/>
              </a:rPr>
              <a:t>Packages/pallets:</a:t>
            </a:r>
          </a:p>
          <a:p>
            <a:pPr marL="285750" indent="-285750">
              <a:buFont typeface="Arial" panose="020B0604020202020204" pitchFamily="34" charset="0"/>
              <a:buChar char="•"/>
            </a:pPr>
            <a:r>
              <a:rPr lang="en-US" sz="1700" dirty="0">
                <a:solidFill>
                  <a:srgbClr val="FFFFFF"/>
                </a:solidFill>
                <a:latin typeface="Century Gothic" panose="020B0502020202020204" pitchFamily="34" charset="0"/>
              </a:rPr>
              <a:t>Packages will be logged in by staff and put on the appropriate shelf. All shelves are labeled with the company/institution name</a:t>
            </a:r>
          </a:p>
          <a:p>
            <a:pPr marL="285750" indent="-285750">
              <a:buFont typeface="Arial" panose="020B0604020202020204" pitchFamily="34" charset="0"/>
              <a:buChar char="•"/>
            </a:pPr>
            <a:r>
              <a:rPr lang="en-US" sz="1700" dirty="0">
                <a:solidFill>
                  <a:srgbClr val="FFFFFF"/>
                </a:solidFill>
                <a:latin typeface="Century Gothic" panose="020B0502020202020204" pitchFamily="34" charset="0"/>
              </a:rPr>
              <a:t>Pallets must be delivered inside the dock. Do not leave them on the loading docks</a:t>
            </a:r>
          </a:p>
          <a:p>
            <a:pPr marL="285750" indent="-285750">
              <a:buFont typeface="Arial" panose="020B0604020202020204" pitchFamily="34" charset="0"/>
              <a:buChar char="•"/>
            </a:pPr>
            <a:r>
              <a:rPr lang="en-US" sz="1700" dirty="0">
                <a:solidFill>
                  <a:srgbClr val="FFFFFF"/>
                </a:solidFill>
                <a:latin typeface="Century Gothic"/>
              </a:rPr>
              <a:t>Do not leave empty pallets inside the loading dock- move to outside</a:t>
            </a:r>
          </a:p>
          <a:p>
            <a:pPr marL="285750" indent="-285750">
              <a:buFont typeface="Arial" panose="020B0604020202020204" pitchFamily="34" charset="0"/>
              <a:buChar char="•"/>
            </a:pPr>
            <a:r>
              <a:rPr lang="en-US" sz="1700" dirty="0">
                <a:solidFill>
                  <a:srgbClr val="FFFFFF"/>
                </a:solidFill>
                <a:latin typeface="Century Gothic"/>
              </a:rPr>
              <a:t>NOT for long-term storage</a:t>
            </a:r>
            <a:endParaRPr lang="en-US" sz="1700" dirty="0">
              <a:solidFill>
                <a:srgbClr val="FFFFFF"/>
              </a:solidFill>
              <a:latin typeface="Century Gothic" panose="020B0502020202020204" pitchFamily="34" charset="0"/>
            </a:endParaRPr>
          </a:p>
        </p:txBody>
      </p:sp>
      <p:sp>
        <p:nvSpPr>
          <p:cNvPr id="15" name="Rectangle 14">
            <a:extLst>
              <a:ext uri="{FF2B5EF4-FFF2-40B4-BE49-F238E27FC236}">
                <a16:creationId xmlns:a16="http://schemas.microsoft.com/office/drawing/2014/main" id="{AE11667C-64B8-1501-3BC2-21D00A3C49D8}"/>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7">
            <a:extLst>
              <a:ext uri="{FF2B5EF4-FFF2-40B4-BE49-F238E27FC236}">
                <a16:creationId xmlns:a16="http://schemas.microsoft.com/office/drawing/2014/main" id="{BD61608A-228D-F0E5-3314-3A9F8880AE1E}"/>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45A86D3B-8608-B81A-74CF-BB361F8D5D0E}"/>
              </a:ext>
            </a:extLst>
          </p:cNvPr>
          <p:cNvSpPr>
            <a:spLocks noGrp="1"/>
          </p:cNvSpPr>
          <p:nvPr>
            <p:ph type="sldNum" sz="quarter" idx="12"/>
          </p:nvPr>
        </p:nvSpPr>
        <p:spPr>
          <a:xfrm>
            <a:off x="8656320" y="6515424"/>
            <a:ext cx="2743200" cy="365125"/>
          </a:xfrm>
        </p:spPr>
        <p:txBody>
          <a:bodyPr/>
          <a:lstStyle/>
          <a:p>
            <a:fld id="{46DBE0DA-A6B8-4445-8C66-3FABEA9B0B86}" type="slidenum">
              <a:rPr lang="en-US" smtClean="0">
                <a:solidFill>
                  <a:srgbClr val="FFFFFF"/>
                </a:solidFill>
              </a:rPr>
              <a:t>10</a:t>
            </a:fld>
            <a:endParaRPr lang="en-US" dirty="0">
              <a:solidFill>
                <a:srgbClr val="FFFFFF"/>
              </a:solidFill>
            </a:endParaRPr>
          </a:p>
        </p:txBody>
      </p:sp>
    </p:spTree>
    <p:extLst>
      <p:ext uri="{BB962C8B-B14F-4D97-AF65-F5344CB8AC3E}">
        <p14:creationId xmlns:p14="http://schemas.microsoft.com/office/powerpoint/2010/main" val="334972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1BA823-9A95-A664-F638-5E5A57C4CADD}"/>
              </a:ext>
            </a:extLst>
          </p:cNvPr>
          <p:cNvSpPr/>
          <p:nvPr/>
        </p:nvSpPr>
        <p:spPr>
          <a:xfrm>
            <a:off x="-68826" y="2493358"/>
            <a:ext cx="12329652" cy="4601497"/>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BCDBD-2E0E-B979-27A3-9B8738D7C7EB}"/>
              </a:ext>
            </a:extLst>
          </p:cNvPr>
          <p:cNvSpPr>
            <a:spLocks noGrp="1"/>
          </p:cNvSpPr>
          <p:nvPr>
            <p:ph type="title"/>
          </p:nvPr>
        </p:nvSpPr>
        <p:spPr>
          <a:xfrm>
            <a:off x="838199" y="61384"/>
            <a:ext cx="11085945" cy="1325563"/>
          </a:xfrm>
        </p:spPr>
        <p:txBody>
          <a:bodyPr/>
          <a:lstStyle/>
          <a:p>
            <a:r>
              <a:rPr lang="en-US" dirty="0">
                <a:solidFill>
                  <a:srgbClr val="FFFFFF"/>
                </a:solidFill>
                <a:latin typeface="Century Gothic" panose="020B0502020202020204" pitchFamily="34" charset="0"/>
              </a:rPr>
              <a:t>Shared General Storage Room Policies</a:t>
            </a:r>
          </a:p>
        </p:txBody>
      </p:sp>
      <p:sp>
        <p:nvSpPr>
          <p:cNvPr id="3" name="Content Placeholder 2">
            <a:extLst>
              <a:ext uri="{FF2B5EF4-FFF2-40B4-BE49-F238E27FC236}">
                <a16:creationId xmlns:a16="http://schemas.microsoft.com/office/drawing/2014/main" id="{44EEAE5C-0071-7E50-F86F-1BB1FDEE7A72}"/>
              </a:ext>
            </a:extLst>
          </p:cNvPr>
          <p:cNvSpPr>
            <a:spLocks noGrp="1"/>
          </p:cNvSpPr>
          <p:nvPr>
            <p:ph idx="1"/>
          </p:nvPr>
        </p:nvSpPr>
        <p:spPr>
          <a:xfrm>
            <a:off x="838200" y="1114785"/>
            <a:ext cx="10515600" cy="4351338"/>
          </a:xfrm>
        </p:spPr>
        <p:txBody>
          <a:bodyPr>
            <a:normAutofit/>
          </a:bodyPr>
          <a:lstStyle/>
          <a:p>
            <a:pPr marL="0" indent="0">
              <a:buNone/>
            </a:pPr>
            <a:r>
              <a:rPr lang="en-US" sz="2400" dirty="0">
                <a:solidFill>
                  <a:srgbClr val="FFFFFF"/>
                </a:solidFill>
                <a:latin typeface="Century Gothic" panose="020B0502020202020204" pitchFamily="34" charset="0"/>
              </a:rPr>
              <a:t>Each tenant has been allocated storage space depending on their square footage. You are welcome to store boxes or put in shelving in your space. Do not store chemicals in this room!</a:t>
            </a:r>
          </a:p>
        </p:txBody>
      </p:sp>
      <p:pic>
        <p:nvPicPr>
          <p:cNvPr id="5" name="Picture 4" descr="A diagram of a diagram&#10;&#10;AI-generated content may be incorrect.">
            <a:extLst>
              <a:ext uri="{FF2B5EF4-FFF2-40B4-BE49-F238E27FC236}">
                <a16:creationId xmlns:a16="http://schemas.microsoft.com/office/drawing/2014/main" id="{9B3A3868-1A08-32FE-D6B5-2F839A12DC66}"/>
              </a:ext>
            </a:extLst>
          </p:cNvPr>
          <p:cNvPicPr>
            <a:picLocks noChangeAspect="1"/>
          </p:cNvPicPr>
          <p:nvPr/>
        </p:nvPicPr>
        <p:blipFill>
          <a:blip r:embed="rId2">
            <a:extLst>
              <a:ext uri="{28A0092B-C50C-407E-A947-70E740481C1C}">
                <a14:useLocalDpi xmlns:a14="http://schemas.microsoft.com/office/drawing/2010/main" val="0"/>
              </a:ext>
            </a:extLst>
          </a:blip>
          <a:srcRect l="17161" t="23083" r="19999" b="30609"/>
          <a:stretch>
            <a:fillRect/>
          </a:stretch>
        </p:blipFill>
        <p:spPr>
          <a:xfrm>
            <a:off x="2273762" y="2555927"/>
            <a:ext cx="7644476" cy="3982525"/>
          </a:xfrm>
          <a:prstGeom prst="rect">
            <a:avLst/>
          </a:prstGeom>
        </p:spPr>
      </p:pic>
      <p:sp>
        <p:nvSpPr>
          <p:cNvPr id="8" name="Rectangle 7">
            <a:extLst>
              <a:ext uri="{FF2B5EF4-FFF2-40B4-BE49-F238E27FC236}">
                <a16:creationId xmlns:a16="http://schemas.microsoft.com/office/drawing/2014/main" id="{131627B9-F1E1-5C1B-C81F-A379B745468D}"/>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E3893984-CB1F-BDC0-D4BB-4E1C966D77D1}"/>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1090C46F-E5B6-C9EB-A469-75A7CC877E4C}"/>
              </a:ext>
            </a:extLst>
          </p:cNvPr>
          <p:cNvSpPr>
            <a:spLocks noGrp="1"/>
          </p:cNvSpPr>
          <p:nvPr>
            <p:ph type="sldNum" sz="quarter" idx="12"/>
          </p:nvPr>
        </p:nvSpPr>
        <p:spPr/>
        <p:txBody>
          <a:bodyPr/>
          <a:lstStyle/>
          <a:p>
            <a:fld id="{46DBE0DA-A6B8-4445-8C66-3FABEA9B0B86}" type="slidenum">
              <a:rPr lang="en-US" smtClean="0"/>
              <a:t>11</a:t>
            </a:fld>
            <a:endParaRPr lang="en-US"/>
          </a:p>
        </p:txBody>
      </p:sp>
    </p:spTree>
    <p:extLst>
      <p:ext uri="{BB962C8B-B14F-4D97-AF65-F5344CB8AC3E}">
        <p14:creationId xmlns:p14="http://schemas.microsoft.com/office/powerpoint/2010/main" val="226511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0FBC-53BE-C1F5-59B2-E497CDBCEDA9}"/>
              </a:ext>
            </a:extLst>
          </p:cNvPr>
          <p:cNvSpPr>
            <a:spLocks noGrp="1"/>
          </p:cNvSpPr>
          <p:nvPr>
            <p:ph type="title"/>
          </p:nvPr>
        </p:nvSpPr>
        <p:spPr>
          <a:xfrm>
            <a:off x="8622100" y="336277"/>
            <a:ext cx="2767643" cy="1616203"/>
          </a:xfrm>
        </p:spPr>
        <p:txBody>
          <a:bodyPr vert="horz" lIns="91440" tIns="45720" rIns="91440" bIns="45720" rtlCol="0" anchor="b">
            <a:normAutofit/>
          </a:bodyPr>
          <a:lstStyle/>
          <a:p>
            <a:r>
              <a:rPr lang="en-US" sz="2700" kern="1200" dirty="0">
                <a:solidFill>
                  <a:srgbClr val="FFFFFF"/>
                </a:solidFill>
                <a:latin typeface="Century Gothic"/>
              </a:rPr>
              <a:t>Shared Waste &amp; Chemical Storage Room </a:t>
            </a:r>
            <a:r>
              <a:rPr lang="en-US" sz="2700" dirty="0">
                <a:solidFill>
                  <a:srgbClr val="FFFFFF"/>
                </a:solidFill>
                <a:latin typeface="Century Gothic"/>
              </a:rPr>
              <a:t>Policies- Waste</a:t>
            </a:r>
            <a:endParaRPr lang="en-US" sz="2700" kern="1200" dirty="0">
              <a:solidFill>
                <a:srgbClr val="FFFFFF"/>
              </a:solidFill>
              <a:latin typeface="Century Gothic" panose="020B0502020202020204" pitchFamily="34" charset="0"/>
            </a:endParaRPr>
          </a:p>
        </p:txBody>
      </p:sp>
      <p:pic>
        <p:nvPicPr>
          <p:cNvPr id="11" name="Picture 10" descr="A yellow metal cabinet with stickers&#10;&#10;AI-generated content may be incorrect.">
            <a:extLst>
              <a:ext uri="{FF2B5EF4-FFF2-40B4-BE49-F238E27FC236}">
                <a16:creationId xmlns:a16="http://schemas.microsoft.com/office/drawing/2014/main" id="{3960F50B-5113-A901-95E6-590281AE359C}"/>
              </a:ext>
            </a:extLst>
          </p:cNvPr>
          <p:cNvPicPr>
            <a:picLocks noChangeAspect="1"/>
          </p:cNvPicPr>
          <p:nvPr/>
        </p:nvPicPr>
        <p:blipFill>
          <a:blip r:embed="rId2">
            <a:extLst>
              <a:ext uri="{28A0092B-C50C-407E-A947-70E740481C1C}">
                <a14:useLocalDpi xmlns:a14="http://schemas.microsoft.com/office/drawing/2010/main" val="0"/>
              </a:ext>
            </a:extLst>
          </a:blip>
          <a:srcRect r="17008" b="-3"/>
          <a:stretch>
            <a:fillRect/>
          </a:stretch>
        </p:blipFill>
        <p:spPr>
          <a:xfrm rot="5400000">
            <a:off x="-152327" y="165962"/>
            <a:ext cx="3447832" cy="3115907"/>
          </a:xfrm>
          <a:prstGeom prst="rect">
            <a:avLst/>
          </a:prstGeom>
        </p:spPr>
      </p:pic>
      <p:pic>
        <p:nvPicPr>
          <p:cNvPr id="9" name="Picture 8" descr="A shelf with red boxes and tags&#10;&#10;AI-generated content may be incorrect.">
            <a:extLst>
              <a:ext uri="{FF2B5EF4-FFF2-40B4-BE49-F238E27FC236}">
                <a16:creationId xmlns:a16="http://schemas.microsoft.com/office/drawing/2014/main" id="{DC5F8BE7-E38D-8B75-67C2-21720AA9700C}"/>
              </a:ext>
            </a:extLst>
          </p:cNvPr>
          <p:cNvPicPr>
            <a:picLocks noChangeAspect="1"/>
          </p:cNvPicPr>
          <p:nvPr/>
        </p:nvPicPr>
        <p:blipFill>
          <a:blip r:embed="rId3">
            <a:extLst>
              <a:ext uri="{28A0092B-C50C-407E-A947-70E740481C1C}">
                <a14:useLocalDpi xmlns:a14="http://schemas.microsoft.com/office/drawing/2010/main" val="0"/>
              </a:ext>
            </a:extLst>
          </a:blip>
          <a:srcRect r="17914" b="-3"/>
          <a:stretch>
            <a:fillRect/>
          </a:stretch>
        </p:blipFill>
        <p:spPr>
          <a:xfrm rot="5400000">
            <a:off x="-133496" y="3594962"/>
            <a:ext cx="3410169" cy="3115906"/>
          </a:xfrm>
          <a:prstGeom prst="rect">
            <a:avLst/>
          </a:prstGeom>
        </p:spPr>
      </p:pic>
      <p:pic>
        <p:nvPicPr>
          <p:cNvPr id="7" name="Picture 6" descr="Boxes on a conveyor belt&#10;&#10;AI-generated content may be incorrect.">
            <a:extLst>
              <a:ext uri="{FF2B5EF4-FFF2-40B4-BE49-F238E27FC236}">
                <a16:creationId xmlns:a16="http://schemas.microsoft.com/office/drawing/2014/main" id="{F3855663-C414-4B78-7FF2-31D2C2094574}"/>
              </a:ext>
            </a:extLst>
          </p:cNvPr>
          <p:cNvPicPr>
            <a:picLocks noChangeAspect="1"/>
          </p:cNvPicPr>
          <p:nvPr/>
        </p:nvPicPr>
        <p:blipFill>
          <a:blip r:embed="rId4">
            <a:extLst>
              <a:ext uri="{28A0092B-C50C-407E-A947-70E740481C1C}">
                <a14:useLocalDpi xmlns:a14="http://schemas.microsoft.com/office/drawing/2010/main" val="0"/>
              </a:ext>
            </a:extLst>
          </a:blip>
          <a:srcRect t="5759"/>
          <a:stretch>
            <a:fillRect/>
          </a:stretch>
        </p:blipFill>
        <p:spPr>
          <a:xfrm rot="5400000">
            <a:off x="2122784" y="1005348"/>
            <a:ext cx="6858000" cy="4847303"/>
          </a:xfrm>
          <a:prstGeom prst="rect">
            <a:avLst/>
          </a:prstGeom>
        </p:spPr>
      </p:pic>
      <p:sp>
        <p:nvSpPr>
          <p:cNvPr id="12" name="TextBox 11">
            <a:extLst>
              <a:ext uri="{FF2B5EF4-FFF2-40B4-BE49-F238E27FC236}">
                <a16:creationId xmlns:a16="http://schemas.microsoft.com/office/drawing/2014/main" id="{205CB409-ADCB-E43B-6E46-0F58D4F3B151}"/>
              </a:ext>
            </a:extLst>
          </p:cNvPr>
          <p:cNvSpPr txBox="1"/>
          <p:nvPr/>
        </p:nvSpPr>
        <p:spPr>
          <a:xfrm>
            <a:off x="8622100" y="2195881"/>
            <a:ext cx="2767643" cy="3785427"/>
          </a:xfrm>
          <a:prstGeom prst="rect">
            <a:avLst/>
          </a:prstGeom>
        </p:spPr>
        <p:txBody>
          <a:bodyPr vert="horz" lIns="91440" tIns="45720" rIns="91440" bIns="45720" rtlCol="0" anchor="t">
            <a:normAutofit fontScale="92500" lnSpcReduction="10000"/>
          </a:bodyPr>
          <a:lstStyle/>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a:rPr>
              <a:t>Segregate chemicals appropriately according to their SDS</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a:rPr>
              <a:t>Storage vs waste flammable cabinet &amp; shelves</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Double-bag solid biohazardous waste and package in the provided boxes for pickup</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Label all chemicals and generated waste with provided stickers and company/institution name</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Log all chemical and biohazardous waste in the appropriate binders</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panose="020B0502020202020204" pitchFamily="34" charset="0"/>
              </a:rPr>
              <a:t>ALWAYS wear PPE in this room. Do not take PPE out of this room</a:t>
            </a:r>
          </a:p>
          <a:p>
            <a:pPr marL="285750" indent="-228600" defTabSz="914400">
              <a:lnSpc>
                <a:spcPct val="90000"/>
              </a:lnSpc>
              <a:spcAft>
                <a:spcPts val="600"/>
              </a:spcAft>
              <a:buFont typeface="Arial" panose="020B0604020202020204" pitchFamily="34" charset="0"/>
              <a:buChar char="•"/>
            </a:pPr>
            <a:r>
              <a:rPr lang="en-US" sz="1400" dirty="0">
                <a:solidFill>
                  <a:srgbClr val="FFFFFF"/>
                </a:solidFill>
                <a:latin typeface="Century Gothic"/>
              </a:rPr>
              <a:t>NO PPE IN THE HALLS!</a:t>
            </a:r>
            <a:endParaRPr lang="en-US" sz="1400" dirty="0">
              <a:solidFill>
                <a:srgbClr val="FFFFFF"/>
              </a:solidFill>
              <a:latin typeface="Century Gothic" panose="020B0502020202020204" pitchFamily="34" charset="0"/>
            </a:endParaRPr>
          </a:p>
        </p:txBody>
      </p:sp>
      <p:sp>
        <p:nvSpPr>
          <p:cNvPr id="13" name="Rectangle 12">
            <a:extLst>
              <a:ext uri="{FF2B5EF4-FFF2-40B4-BE49-F238E27FC236}">
                <a16:creationId xmlns:a16="http://schemas.microsoft.com/office/drawing/2014/main" id="{3B2D8724-5257-4AA6-1DC9-4FB7340FA6B3}"/>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7">
            <a:extLst>
              <a:ext uri="{FF2B5EF4-FFF2-40B4-BE49-F238E27FC236}">
                <a16:creationId xmlns:a16="http://schemas.microsoft.com/office/drawing/2014/main" id="{7052AC63-0465-D119-30C2-26547CEBEA66}"/>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5"/>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74F23010-96CE-FFFD-F714-27AF90426A87}"/>
              </a:ext>
            </a:extLst>
          </p:cNvPr>
          <p:cNvSpPr>
            <a:spLocks noGrp="1"/>
          </p:cNvSpPr>
          <p:nvPr>
            <p:ph type="sldNum" sz="quarter" idx="12"/>
          </p:nvPr>
        </p:nvSpPr>
        <p:spPr>
          <a:xfrm>
            <a:off x="8622100" y="6515663"/>
            <a:ext cx="2743200" cy="365125"/>
          </a:xfrm>
        </p:spPr>
        <p:txBody>
          <a:bodyPr/>
          <a:lstStyle/>
          <a:p>
            <a:fld id="{46DBE0DA-A6B8-4445-8C66-3FABEA9B0B86}" type="slidenum">
              <a:rPr lang="en-US" smtClean="0">
                <a:solidFill>
                  <a:srgbClr val="FFFFFF"/>
                </a:solidFill>
              </a:rPr>
              <a:t>12</a:t>
            </a:fld>
            <a:endParaRPr lang="en-US" dirty="0">
              <a:solidFill>
                <a:srgbClr val="FFFFFF"/>
              </a:solidFill>
            </a:endParaRPr>
          </a:p>
        </p:txBody>
      </p:sp>
    </p:spTree>
    <p:extLst>
      <p:ext uri="{BB962C8B-B14F-4D97-AF65-F5344CB8AC3E}">
        <p14:creationId xmlns:p14="http://schemas.microsoft.com/office/powerpoint/2010/main" val="134545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a:extLst>
            <a:ext uri="{FF2B5EF4-FFF2-40B4-BE49-F238E27FC236}">
              <a16:creationId xmlns:a16="http://schemas.microsoft.com/office/drawing/2014/main" id="{B731BFE1-4287-5D2A-40FF-C0B798FAB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3AE1A-36B4-2504-1070-0206245F86D2}"/>
              </a:ext>
            </a:extLst>
          </p:cNvPr>
          <p:cNvSpPr>
            <a:spLocks noGrp="1"/>
          </p:cNvSpPr>
          <p:nvPr>
            <p:ph type="title"/>
          </p:nvPr>
        </p:nvSpPr>
        <p:spPr>
          <a:xfrm>
            <a:off x="3635341" y="316985"/>
            <a:ext cx="6944174" cy="979596"/>
          </a:xfrm>
        </p:spPr>
        <p:txBody>
          <a:bodyPr vert="horz" lIns="91440" tIns="45720" rIns="91440" bIns="45720" rtlCol="0" anchor="b">
            <a:normAutofit/>
          </a:bodyPr>
          <a:lstStyle/>
          <a:p>
            <a:r>
              <a:rPr lang="en-US" sz="2700" kern="1200" dirty="0">
                <a:solidFill>
                  <a:srgbClr val="FFFFFF"/>
                </a:solidFill>
                <a:latin typeface="Century Gothic"/>
              </a:rPr>
              <a:t>Shared Waste &amp; Chemical Storage Room </a:t>
            </a:r>
            <a:r>
              <a:rPr lang="en-US" sz="2700" dirty="0">
                <a:solidFill>
                  <a:srgbClr val="FFFFFF"/>
                </a:solidFill>
                <a:latin typeface="Century Gothic"/>
              </a:rPr>
              <a:t>Policies- Storage</a:t>
            </a:r>
            <a:endParaRPr lang="en-US" sz="2700" kern="1200" dirty="0">
              <a:solidFill>
                <a:srgbClr val="FFFFFF"/>
              </a:solidFill>
              <a:latin typeface="Century Gothic" panose="020B0502020202020204" pitchFamily="34" charset="0"/>
            </a:endParaRPr>
          </a:p>
        </p:txBody>
      </p:sp>
      <p:pic>
        <p:nvPicPr>
          <p:cNvPr id="11" name="Picture 10" descr="A yellow metal cabinet with stickers&#10;&#10;AI-generated content may be incorrect.">
            <a:extLst>
              <a:ext uri="{FF2B5EF4-FFF2-40B4-BE49-F238E27FC236}">
                <a16:creationId xmlns:a16="http://schemas.microsoft.com/office/drawing/2014/main" id="{B7BBC784-F41A-D22B-850E-0E2E85762C6A}"/>
              </a:ext>
            </a:extLst>
          </p:cNvPr>
          <p:cNvPicPr>
            <a:picLocks noChangeAspect="1"/>
          </p:cNvPicPr>
          <p:nvPr/>
        </p:nvPicPr>
        <p:blipFill>
          <a:blip r:embed="rId2">
            <a:extLst>
              <a:ext uri="{28A0092B-C50C-407E-A947-70E740481C1C}">
                <a14:useLocalDpi xmlns:a14="http://schemas.microsoft.com/office/drawing/2010/main" val="0"/>
              </a:ext>
            </a:extLst>
          </a:blip>
          <a:srcRect r="17008" b="-3"/>
          <a:stretch>
            <a:fillRect/>
          </a:stretch>
        </p:blipFill>
        <p:spPr>
          <a:xfrm rot="5400000">
            <a:off x="-161972" y="165961"/>
            <a:ext cx="3447832" cy="3115907"/>
          </a:xfrm>
          <a:prstGeom prst="rect">
            <a:avLst/>
          </a:prstGeom>
        </p:spPr>
      </p:pic>
      <p:pic>
        <p:nvPicPr>
          <p:cNvPr id="9" name="Picture 8" descr="A shelf with red boxes and tags&#10;&#10;AI-generated content may be incorrect.">
            <a:extLst>
              <a:ext uri="{FF2B5EF4-FFF2-40B4-BE49-F238E27FC236}">
                <a16:creationId xmlns:a16="http://schemas.microsoft.com/office/drawing/2014/main" id="{FEEA79BF-9031-E287-69FF-7E3436F0EE46}"/>
              </a:ext>
            </a:extLst>
          </p:cNvPr>
          <p:cNvPicPr>
            <a:picLocks noChangeAspect="1"/>
          </p:cNvPicPr>
          <p:nvPr/>
        </p:nvPicPr>
        <p:blipFill>
          <a:blip r:embed="rId3">
            <a:extLst>
              <a:ext uri="{28A0092B-C50C-407E-A947-70E740481C1C}">
                <a14:useLocalDpi xmlns:a14="http://schemas.microsoft.com/office/drawing/2010/main" val="0"/>
              </a:ext>
            </a:extLst>
          </a:blip>
          <a:srcRect r="17914" b="-3"/>
          <a:stretch>
            <a:fillRect/>
          </a:stretch>
        </p:blipFill>
        <p:spPr>
          <a:xfrm rot="5400000">
            <a:off x="-162434" y="3199494"/>
            <a:ext cx="3487334" cy="3154488"/>
          </a:xfrm>
          <a:prstGeom prst="rect">
            <a:avLst/>
          </a:prstGeom>
        </p:spPr>
      </p:pic>
      <p:sp>
        <p:nvSpPr>
          <p:cNvPr id="12" name="TextBox 11">
            <a:extLst>
              <a:ext uri="{FF2B5EF4-FFF2-40B4-BE49-F238E27FC236}">
                <a16:creationId xmlns:a16="http://schemas.microsoft.com/office/drawing/2014/main" id="{10977998-2455-9EFF-4A41-BC9F3FE29273}"/>
              </a:ext>
            </a:extLst>
          </p:cNvPr>
          <p:cNvSpPr txBox="1"/>
          <p:nvPr/>
        </p:nvSpPr>
        <p:spPr>
          <a:xfrm>
            <a:off x="3712505" y="1607501"/>
            <a:ext cx="7609718" cy="3447832"/>
          </a:xfrm>
          <a:prstGeom prst="rect">
            <a:avLst/>
          </a:prstGeom>
        </p:spPr>
        <p:txBody>
          <a:bodyPr vert="horz" lIns="91440" tIns="45720" rIns="91440" bIns="45720" rtlCol="0" anchor="t">
            <a:normAutofit/>
          </a:bodyPr>
          <a:lstStyle/>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Chemical storage should be done in lab when possible</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Store and segregate chemicals appropriately according to their SDS</a:t>
            </a:r>
            <a:endParaRPr lang="en-US" sz="1600" dirty="0">
              <a:latin typeface="Century Gothic"/>
            </a:endParaRP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Label all chemicals with provided stickers and company/institution name</a:t>
            </a:r>
          </a:p>
          <a:p>
            <a:pPr marL="742950" lvl="1" indent="-228600" defTabSz="914400">
              <a:lnSpc>
                <a:spcPct val="90000"/>
              </a:lnSpc>
              <a:spcAft>
                <a:spcPts val="600"/>
              </a:spcAft>
              <a:buFont typeface="Courier New" panose="020B0604020202020204" pitchFamily="34" charset="0"/>
              <a:buChar char="o"/>
            </a:pPr>
            <a:r>
              <a:rPr lang="en-US" sz="1600" dirty="0">
                <a:solidFill>
                  <a:srgbClr val="FFFFFF"/>
                </a:solidFill>
                <a:latin typeface="Century Gothic"/>
              </a:rPr>
              <a:t>Ensure it is in the </a:t>
            </a:r>
            <a:r>
              <a:rPr lang="en-US" sz="1600" u="sng" dirty="0">
                <a:solidFill>
                  <a:srgbClr val="FFFFFF"/>
                </a:solidFill>
                <a:latin typeface="Century Gothic"/>
              </a:rPr>
              <a:t>storage</a:t>
            </a:r>
            <a:r>
              <a:rPr lang="en-US" sz="1600" dirty="0">
                <a:solidFill>
                  <a:srgbClr val="FFFFFF"/>
                </a:solidFill>
                <a:latin typeface="Century Gothic"/>
              </a:rPr>
              <a:t> cabinet</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Log all chemical and biohazardous waste in the appropriate binders</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ALWAYS wear PPE in this room. Do not take PPE out of this room</a:t>
            </a:r>
          </a:p>
          <a:p>
            <a:pPr marL="285750" indent="-228600" defTabSz="914400">
              <a:lnSpc>
                <a:spcPct val="90000"/>
              </a:lnSpc>
              <a:spcAft>
                <a:spcPts val="600"/>
              </a:spcAft>
              <a:buFont typeface="Arial" panose="020B0604020202020204" pitchFamily="34" charset="0"/>
              <a:buChar char="•"/>
            </a:pPr>
            <a:r>
              <a:rPr lang="en-US" sz="1600" dirty="0">
                <a:solidFill>
                  <a:srgbClr val="FFFFFF"/>
                </a:solidFill>
                <a:latin typeface="Century Gothic"/>
              </a:rPr>
              <a:t>NO PPE IN THE HALLS!</a:t>
            </a:r>
            <a:endParaRPr lang="en-US" sz="1600" dirty="0">
              <a:solidFill>
                <a:srgbClr val="FFFFFF"/>
              </a:solidFill>
              <a:latin typeface="Century Gothic" panose="020B0502020202020204" pitchFamily="34" charset="0"/>
            </a:endParaRPr>
          </a:p>
        </p:txBody>
      </p:sp>
      <p:sp>
        <p:nvSpPr>
          <p:cNvPr id="13" name="Rectangle 12">
            <a:extLst>
              <a:ext uri="{FF2B5EF4-FFF2-40B4-BE49-F238E27FC236}">
                <a16:creationId xmlns:a16="http://schemas.microsoft.com/office/drawing/2014/main" id="{A8E49409-29FE-C010-A005-75021375FCF7}"/>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7">
            <a:extLst>
              <a:ext uri="{FF2B5EF4-FFF2-40B4-BE49-F238E27FC236}">
                <a16:creationId xmlns:a16="http://schemas.microsoft.com/office/drawing/2014/main" id="{16B55165-C0C7-D7C3-F7CB-43141CB5161B}"/>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30E05FEC-9EE1-D2FE-7BCE-0B49DD9A0357}"/>
              </a:ext>
            </a:extLst>
          </p:cNvPr>
          <p:cNvSpPr>
            <a:spLocks noGrp="1"/>
          </p:cNvSpPr>
          <p:nvPr>
            <p:ph type="sldNum" sz="quarter" idx="12"/>
          </p:nvPr>
        </p:nvSpPr>
        <p:spPr>
          <a:xfrm>
            <a:off x="8674608" y="6538452"/>
            <a:ext cx="2743200" cy="365125"/>
          </a:xfrm>
        </p:spPr>
        <p:txBody>
          <a:bodyPr/>
          <a:lstStyle/>
          <a:p>
            <a:fld id="{46DBE0DA-A6B8-4445-8C66-3FABEA9B0B86}" type="slidenum">
              <a:rPr lang="en-US" smtClean="0">
                <a:solidFill>
                  <a:srgbClr val="FFFFFF"/>
                </a:solidFill>
              </a:rPr>
              <a:t>13</a:t>
            </a:fld>
            <a:endParaRPr lang="en-US" dirty="0">
              <a:solidFill>
                <a:srgbClr val="FFFFFF"/>
              </a:solidFill>
            </a:endParaRPr>
          </a:p>
        </p:txBody>
      </p:sp>
    </p:spTree>
    <p:extLst>
      <p:ext uri="{BB962C8B-B14F-4D97-AF65-F5344CB8AC3E}">
        <p14:creationId xmlns:p14="http://schemas.microsoft.com/office/powerpoint/2010/main" val="3912630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629C-331B-9299-0DB0-3487FD8359D6}"/>
              </a:ext>
            </a:extLst>
          </p:cNvPr>
          <p:cNvSpPr>
            <a:spLocks noGrp="1"/>
          </p:cNvSpPr>
          <p:nvPr>
            <p:ph type="title"/>
          </p:nvPr>
        </p:nvSpPr>
        <p:spPr>
          <a:xfrm>
            <a:off x="411480" y="987552"/>
            <a:ext cx="4485861" cy="1088136"/>
          </a:xfrm>
        </p:spPr>
        <p:txBody>
          <a:bodyPr anchor="b">
            <a:normAutofit/>
          </a:bodyPr>
          <a:lstStyle/>
          <a:p>
            <a:r>
              <a:rPr lang="en-US" sz="3400" dirty="0">
                <a:solidFill>
                  <a:srgbClr val="FFFFFF"/>
                </a:solidFill>
                <a:latin typeface="Century Gothic" panose="020B0502020202020204" pitchFamily="34" charset="0"/>
              </a:rPr>
              <a:t>Shared Equipment Policies</a:t>
            </a:r>
          </a:p>
        </p:txBody>
      </p:sp>
      <p:sp>
        <p:nvSpPr>
          <p:cNvPr id="3" name="Content Placeholder 2">
            <a:extLst>
              <a:ext uri="{FF2B5EF4-FFF2-40B4-BE49-F238E27FC236}">
                <a16:creationId xmlns:a16="http://schemas.microsoft.com/office/drawing/2014/main" id="{A482B5AB-9D6D-080E-95CC-0667C390020F}"/>
              </a:ext>
            </a:extLst>
          </p:cNvPr>
          <p:cNvSpPr>
            <a:spLocks noGrp="1"/>
          </p:cNvSpPr>
          <p:nvPr>
            <p:ph idx="1"/>
          </p:nvPr>
        </p:nvSpPr>
        <p:spPr>
          <a:xfrm>
            <a:off x="411479" y="2688336"/>
            <a:ext cx="4498848" cy="3584448"/>
          </a:xfrm>
        </p:spPr>
        <p:txBody>
          <a:bodyPr anchor="t">
            <a:normAutofit/>
          </a:bodyPr>
          <a:lstStyle/>
          <a:p>
            <a:r>
              <a:rPr lang="en-US" sz="1800" dirty="0">
                <a:solidFill>
                  <a:srgbClr val="FFFFFF"/>
                </a:solidFill>
                <a:latin typeface="Century Gothic" panose="020B0502020202020204" pitchFamily="34" charset="0"/>
              </a:rPr>
              <a:t>Book shared equipment through </a:t>
            </a:r>
            <a:r>
              <a:rPr lang="en-US" sz="1800" dirty="0" err="1">
                <a:solidFill>
                  <a:srgbClr val="FFFFFF"/>
                </a:solidFill>
                <a:latin typeface="Century Gothic" panose="020B0502020202020204" pitchFamily="34" charset="0"/>
              </a:rPr>
              <a:t>Coworks</a:t>
            </a:r>
            <a:endParaRPr lang="en-US" sz="1800" dirty="0">
              <a:solidFill>
                <a:srgbClr val="FFFFFF"/>
              </a:solidFill>
              <a:latin typeface="Century Gothic" panose="020B0502020202020204" pitchFamily="34" charset="0"/>
            </a:endParaRPr>
          </a:p>
          <a:p>
            <a:r>
              <a:rPr lang="en-US" sz="1800" dirty="0">
                <a:solidFill>
                  <a:srgbClr val="FFFFFF"/>
                </a:solidFill>
                <a:latin typeface="Century Gothic" panose="020B0502020202020204" pitchFamily="34" charset="0"/>
              </a:rPr>
              <a:t>Do not leave items for long-term storage. Anything left for over 48hrs will be confiscated</a:t>
            </a:r>
          </a:p>
          <a:p>
            <a:r>
              <a:rPr lang="en-US" sz="1800" dirty="0">
                <a:solidFill>
                  <a:srgbClr val="FFFFFF"/>
                </a:solidFill>
                <a:latin typeface="Century Gothic" panose="020B0502020202020204" pitchFamily="34" charset="0"/>
              </a:rPr>
              <a:t>Training by BioLabs staff is required before using this equipment. Please email </a:t>
            </a:r>
            <a:r>
              <a:rPr lang="en-US" sz="1800"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adubrow@biolabs.io</a:t>
            </a:r>
            <a:r>
              <a:rPr lang="en-US" sz="1800" dirty="0">
                <a:solidFill>
                  <a:srgbClr val="AED307"/>
                </a:solidFill>
                <a:latin typeface="Century Gothic" panose="020B0502020202020204" pitchFamily="34" charset="0"/>
              </a:rPr>
              <a:t> </a:t>
            </a:r>
            <a:r>
              <a:rPr lang="en-US" sz="1800" dirty="0">
                <a:solidFill>
                  <a:srgbClr val="FFFFFF"/>
                </a:solidFill>
                <a:latin typeface="Century Gothic" panose="020B0502020202020204" pitchFamily="34" charset="0"/>
              </a:rPr>
              <a:t>to schedule a training session</a:t>
            </a:r>
          </a:p>
          <a:p>
            <a:r>
              <a:rPr lang="en-US" sz="1800" dirty="0">
                <a:solidFill>
                  <a:srgbClr val="FFFFFF"/>
                </a:solidFill>
                <a:latin typeface="Century Gothic" panose="020B0502020202020204" pitchFamily="34" charset="0"/>
              </a:rPr>
              <a:t>PPE is required in this room. Do not take PPE out of this room</a:t>
            </a:r>
          </a:p>
        </p:txBody>
      </p:sp>
      <p:pic>
        <p:nvPicPr>
          <p:cNvPr id="5" name="Picture 4" descr="Several stainless steel refrigerators&#10;&#10;AI-generated content may be incorrect.">
            <a:extLst>
              <a:ext uri="{FF2B5EF4-FFF2-40B4-BE49-F238E27FC236}">
                <a16:creationId xmlns:a16="http://schemas.microsoft.com/office/drawing/2014/main" id="{CE4E3593-94B5-AC7E-1BCE-35E41D620596}"/>
              </a:ext>
            </a:extLst>
          </p:cNvPr>
          <p:cNvPicPr>
            <a:picLocks noChangeAspect="1"/>
          </p:cNvPicPr>
          <p:nvPr/>
        </p:nvPicPr>
        <p:blipFill>
          <a:blip r:embed="rId3">
            <a:extLst>
              <a:ext uri="{28A0092B-C50C-407E-A947-70E740481C1C}">
                <a14:useLocalDpi xmlns:a14="http://schemas.microsoft.com/office/drawing/2010/main" val="0"/>
              </a:ext>
            </a:extLst>
          </a:blip>
          <a:srcRect l="2151" r="22565"/>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cxnSp>
        <p:nvCxnSpPr>
          <p:cNvPr id="7" name="Straight Connector 6">
            <a:extLst>
              <a:ext uri="{FF2B5EF4-FFF2-40B4-BE49-F238E27FC236}">
                <a16:creationId xmlns:a16="http://schemas.microsoft.com/office/drawing/2014/main" id="{759CA4F4-61AE-403D-93A3-E9BCC2A39873}"/>
              </a:ext>
            </a:extLst>
          </p:cNvPr>
          <p:cNvCxnSpPr/>
          <p:nvPr/>
        </p:nvCxnSpPr>
        <p:spPr>
          <a:xfrm>
            <a:off x="411479" y="2362200"/>
            <a:ext cx="4485862" cy="0"/>
          </a:xfrm>
          <a:prstGeom prst="line">
            <a:avLst/>
          </a:prstGeom>
          <a:ln>
            <a:solidFill>
              <a:srgbClr val="AED307"/>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59BA93AB-FCBB-837D-F103-955B21EA1571}"/>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0375AF64-A84D-F0A0-4EDD-2F2B4D99F184}"/>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D897F956-0C13-366F-349C-776DC83680D3}"/>
              </a:ext>
            </a:extLst>
          </p:cNvPr>
          <p:cNvSpPr>
            <a:spLocks noGrp="1"/>
          </p:cNvSpPr>
          <p:nvPr>
            <p:ph type="sldNum" sz="quarter" idx="12"/>
          </p:nvPr>
        </p:nvSpPr>
        <p:spPr>
          <a:xfrm>
            <a:off x="8619744" y="6515663"/>
            <a:ext cx="2743200" cy="365125"/>
          </a:xfrm>
        </p:spPr>
        <p:txBody>
          <a:bodyPr/>
          <a:lstStyle/>
          <a:p>
            <a:fld id="{46DBE0DA-A6B8-4445-8C66-3FABEA9B0B86}" type="slidenum">
              <a:rPr lang="en-US" smtClean="0">
                <a:solidFill>
                  <a:srgbClr val="FFFFFF"/>
                </a:solidFill>
              </a:rPr>
              <a:t>14</a:t>
            </a:fld>
            <a:endParaRPr lang="en-US" dirty="0">
              <a:solidFill>
                <a:srgbClr val="FFFFFF"/>
              </a:solidFill>
            </a:endParaRPr>
          </a:p>
        </p:txBody>
      </p:sp>
    </p:spTree>
    <p:extLst>
      <p:ext uri="{BB962C8B-B14F-4D97-AF65-F5344CB8AC3E}">
        <p14:creationId xmlns:p14="http://schemas.microsoft.com/office/powerpoint/2010/main" val="1430438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81A7-7A1F-840F-F31F-DD3F755E3EDD}"/>
              </a:ext>
            </a:extLst>
          </p:cNvPr>
          <p:cNvSpPr>
            <a:spLocks noGrp="1"/>
          </p:cNvSpPr>
          <p:nvPr>
            <p:ph type="title"/>
          </p:nvPr>
        </p:nvSpPr>
        <p:spPr>
          <a:xfrm>
            <a:off x="838200" y="56884"/>
            <a:ext cx="10515600" cy="1325563"/>
          </a:xfrm>
        </p:spPr>
        <p:txBody>
          <a:bodyPr/>
          <a:lstStyle/>
          <a:p>
            <a:r>
              <a:rPr lang="en-US" dirty="0">
                <a:solidFill>
                  <a:srgbClr val="FFFFFF"/>
                </a:solidFill>
                <a:latin typeface="Century Gothic" panose="020B0502020202020204" pitchFamily="34" charset="0"/>
              </a:rPr>
              <a:t>Waste Generation</a:t>
            </a:r>
          </a:p>
        </p:txBody>
      </p:sp>
      <p:graphicFrame>
        <p:nvGraphicFramePr>
          <p:cNvPr id="6" name="Diagram 5">
            <a:extLst>
              <a:ext uri="{FF2B5EF4-FFF2-40B4-BE49-F238E27FC236}">
                <a16:creationId xmlns:a16="http://schemas.microsoft.com/office/drawing/2014/main" id="{C7D50548-4358-6DB2-7F49-8E0CB5D85C8C}"/>
              </a:ext>
            </a:extLst>
          </p:cNvPr>
          <p:cNvGraphicFramePr/>
          <p:nvPr>
            <p:extLst>
              <p:ext uri="{D42A27DB-BD31-4B8C-83A1-F6EECF244321}">
                <p14:modId xmlns:p14="http://schemas.microsoft.com/office/powerpoint/2010/main" val="2870875178"/>
              </p:ext>
            </p:extLst>
          </p:nvPr>
        </p:nvGraphicFramePr>
        <p:xfrm>
          <a:off x="2032000" y="20243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F7ED1C90-86A3-2372-632B-BE14697632E3}"/>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1605CC-1CAB-9F8A-3CFB-BBDF6FA1F456}"/>
              </a:ext>
            </a:extLst>
          </p:cNvPr>
          <p:cNvSpPr txBox="1"/>
          <p:nvPr/>
        </p:nvSpPr>
        <p:spPr>
          <a:xfrm>
            <a:off x="461818"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10" name="Rectangle 9">
            <a:extLst>
              <a:ext uri="{FF2B5EF4-FFF2-40B4-BE49-F238E27FC236}">
                <a16:creationId xmlns:a16="http://schemas.microsoft.com/office/drawing/2014/main" id="{68D52CE7-B118-0548-8089-55AECBBF25DA}"/>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7">
            <a:extLst>
              <a:ext uri="{FF2B5EF4-FFF2-40B4-BE49-F238E27FC236}">
                <a16:creationId xmlns:a16="http://schemas.microsoft.com/office/drawing/2014/main" id="{16B9133E-D75D-ACA5-FBAB-BA417E10368A}"/>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7"/>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4" name="Picture 13" descr="A blue background with white text&#10;&#10;AI-generated content may be incorrect.">
            <a:extLst>
              <a:ext uri="{FF2B5EF4-FFF2-40B4-BE49-F238E27FC236}">
                <a16:creationId xmlns:a16="http://schemas.microsoft.com/office/drawing/2014/main" id="{0CB508B9-5F35-FD9B-F6E7-68B660B171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3" name="Slide Number Placeholder 2">
            <a:extLst>
              <a:ext uri="{FF2B5EF4-FFF2-40B4-BE49-F238E27FC236}">
                <a16:creationId xmlns:a16="http://schemas.microsoft.com/office/drawing/2014/main" id="{AFAC8156-E3DB-198B-A8F2-04B161DB19ED}"/>
              </a:ext>
            </a:extLst>
          </p:cNvPr>
          <p:cNvSpPr>
            <a:spLocks noGrp="1"/>
          </p:cNvSpPr>
          <p:nvPr>
            <p:ph type="sldNum" sz="quarter" idx="12"/>
          </p:nvPr>
        </p:nvSpPr>
        <p:spPr>
          <a:xfrm>
            <a:off x="8610600" y="6513561"/>
            <a:ext cx="2743200" cy="365125"/>
          </a:xfrm>
        </p:spPr>
        <p:txBody>
          <a:bodyPr/>
          <a:lstStyle/>
          <a:p>
            <a:fld id="{46DBE0DA-A6B8-4445-8C66-3FABEA9B0B86}" type="slidenum">
              <a:rPr lang="en-US" smtClean="0">
                <a:solidFill>
                  <a:srgbClr val="FFFFFF"/>
                </a:solidFill>
              </a:rPr>
              <a:t>15</a:t>
            </a:fld>
            <a:endParaRPr lang="en-US" dirty="0">
              <a:solidFill>
                <a:srgbClr val="FFFFFF"/>
              </a:solidFill>
            </a:endParaRPr>
          </a:p>
        </p:txBody>
      </p:sp>
    </p:spTree>
    <p:extLst>
      <p:ext uri="{BB962C8B-B14F-4D97-AF65-F5344CB8AC3E}">
        <p14:creationId xmlns:p14="http://schemas.microsoft.com/office/powerpoint/2010/main" val="15206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39588-1E89-6D67-D72A-B27160DDE892}"/>
              </a:ext>
            </a:extLst>
          </p:cNvPr>
          <p:cNvSpPr>
            <a:spLocks noGrp="1"/>
          </p:cNvSpPr>
          <p:nvPr>
            <p:ph type="title"/>
          </p:nvPr>
        </p:nvSpPr>
        <p:spPr/>
        <p:txBody>
          <a:bodyPr/>
          <a:lstStyle/>
          <a:p>
            <a:r>
              <a:rPr lang="en-US" dirty="0">
                <a:solidFill>
                  <a:srgbClr val="FFFFFF"/>
                </a:solidFill>
                <a:latin typeface="Century Gothic" panose="020B0502020202020204" pitchFamily="34" charset="0"/>
              </a:rPr>
              <a:t>Non-Hazardous Waste</a:t>
            </a:r>
          </a:p>
        </p:txBody>
      </p:sp>
      <p:sp>
        <p:nvSpPr>
          <p:cNvPr id="3" name="Content Placeholder 2">
            <a:extLst>
              <a:ext uri="{FF2B5EF4-FFF2-40B4-BE49-F238E27FC236}">
                <a16:creationId xmlns:a16="http://schemas.microsoft.com/office/drawing/2014/main" id="{CC7097DA-24F8-019D-424B-4D342B449D06}"/>
              </a:ext>
            </a:extLst>
          </p:cNvPr>
          <p:cNvSpPr>
            <a:spLocks noGrp="1"/>
          </p:cNvSpPr>
          <p:nvPr>
            <p:ph idx="1"/>
          </p:nvPr>
        </p:nvSpPr>
        <p:spPr/>
        <p:txBody>
          <a:bodyPr/>
          <a:lstStyle/>
          <a:p>
            <a:r>
              <a:rPr lang="en-US" dirty="0">
                <a:solidFill>
                  <a:srgbClr val="AED307"/>
                </a:solidFill>
                <a:latin typeface="Century Gothic" panose="020B0502020202020204" pitchFamily="34" charset="0"/>
              </a:rPr>
              <a:t>Can go down the drain or in the trash</a:t>
            </a:r>
          </a:p>
          <a:p>
            <a:r>
              <a:rPr lang="en-US" dirty="0">
                <a:solidFill>
                  <a:srgbClr val="FFFFFF"/>
                </a:solidFill>
                <a:latin typeface="Century Gothic" panose="020B0502020202020204" pitchFamily="34" charset="0"/>
              </a:rPr>
              <a:t>Includes:</a:t>
            </a:r>
          </a:p>
          <a:p>
            <a:pPr lvl="1"/>
            <a:r>
              <a:rPr lang="en-US" dirty="0">
                <a:solidFill>
                  <a:srgbClr val="FFFFFF"/>
                </a:solidFill>
                <a:latin typeface="Century Gothic" panose="020B0502020202020204" pitchFamily="34" charset="0"/>
              </a:rPr>
              <a:t>Bleached biohazards</a:t>
            </a:r>
          </a:p>
          <a:p>
            <a:pPr lvl="1"/>
            <a:r>
              <a:rPr lang="en-US" dirty="0">
                <a:solidFill>
                  <a:srgbClr val="FFFFFF"/>
                </a:solidFill>
                <a:latin typeface="Century Gothic" panose="020B0502020202020204" pitchFamily="34" charset="0"/>
              </a:rPr>
              <a:t>Neutral buffers</a:t>
            </a:r>
          </a:p>
          <a:p>
            <a:pPr lvl="1"/>
            <a:r>
              <a:rPr lang="en-US" dirty="0">
                <a:solidFill>
                  <a:srgbClr val="FFFFFF"/>
                </a:solidFill>
                <a:latin typeface="Century Gothic" panose="020B0502020202020204" pitchFamily="34" charset="0"/>
              </a:rPr>
              <a:t>Uncontaminated media</a:t>
            </a:r>
          </a:p>
        </p:txBody>
      </p:sp>
      <p:grpSp>
        <p:nvGrpSpPr>
          <p:cNvPr id="10" name="Group 9">
            <a:extLst>
              <a:ext uri="{FF2B5EF4-FFF2-40B4-BE49-F238E27FC236}">
                <a16:creationId xmlns:a16="http://schemas.microsoft.com/office/drawing/2014/main" id="{6C1F3571-2E91-678E-17FE-4F24C5AC47EF}"/>
              </a:ext>
            </a:extLst>
          </p:cNvPr>
          <p:cNvGrpSpPr/>
          <p:nvPr/>
        </p:nvGrpSpPr>
        <p:grpSpPr>
          <a:xfrm>
            <a:off x="9203024" y="1027906"/>
            <a:ext cx="1662974" cy="3402998"/>
            <a:chOff x="9278439" y="1341892"/>
            <a:chExt cx="1662974" cy="3402998"/>
          </a:xfrm>
        </p:grpSpPr>
        <p:pic>
          <p:nvPicPr>
            <p:cNvPr id="5" name="Graphic 4" descr="No Littering with solid fill">
              <a:extLst>
                <a:ext uri="{FF2B5EF4-FFF2-40B4-BE49-F238E27FC236}">
                  <a16:creationId xmlns:a16="http://schemas.microsoft.com/office/drawing/2014/main" id="{C72768B3-ED44-E92D-55BB-6D657713C4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78439" y="1341892"/>
              <a:ext cx="1662974" cy="1538562"/>
            </a:xfrm>
            <a:prstGeom prst="rect">
              <a:avLst/>
            </a:prstGeom>
          </p:spPr>
        </p:pic>
        <p:pic>
          <p:nvPicPr>
            <p:cNvPr id="7" name="Graphic 6" descr="Sink with solid fill">
              <a:extLst>
                <a:ext uri="{FF2B5EF4-FFF2-40B4-BE49-F238E27FC236}">
                  <a16:creationId xmlns:a16="http://schemas.microsoft.com/office/drawing/2014/main" id="{156114E9-65F7-F8AD-82BA-C402EE1D2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439" y="3206328"/>
              <a:ext cx="1662974" cy="1538562"/>
            </a:xfrm>
            <a:prstGeom prst="rect">
              <a:avLst/>
            </a:prstGeom>
          </p:spPr>
        </p:pic>
      </p:grpSp>
      <p:sp>
        <p:nvSpPr>
          <p:cNvPr id="9" name="Rectangle 8">
            <a:extLst>
              <a:ext uri="{FF2B5EF4-FFF2-40B4-BE49-F238E27FC236}">
                <a16:creationId xmlns:a16="http://schemas.microsoft.com/office/drawing/2014/main" id="{C18B0581-362B-D853-91C1-E1FC815FD792}"/>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F12D08D-3445-9973-6658-AF224ED488CE}"/>
              </a:ext>
            </a:extLst>
          </p:cNvPr>
          <p:cNvSpPr txBox="1"/>
          <p:nvPr/>
        </p:nvSpPr>
        <p:spPr>
          <a:xfrm>
            <a:off x="461818"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12" name="Rectangle 11">
            <a:extLst>
              <a:ext uri="{FF2B5EF4-FFF2-40B4-BE49-F238E27FC236}">
                <a16:creationId xmlns:a16="http://schemas.microsoft.com/office/drawing/2014/main" id="{85A9D80D-4B0C-3C80-AC7D-EDE97E997DD3}"/>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7">
            <a:extLst>
              <a:ext uri="{FF2B5EF4-FFF2-40B4-BE49-F238E27FC236}">
                <a16:creationId xmlns:a16="http://schemas.microsoft.com/office/drawing/2014/main" id="{D9FDA9A1-3195-3DE0-142B-033890C96F53}"/>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6"/>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5" name="Picture 14" descr="A blue background with white text&#10;&#10;AI-generated content may be incorrect.">
            <a:extLst>
              <a:ext uri="{FF2B5EF4-FFF2-40B4-BE49-F238E27FC236}">
                <a16:creationId xmlns:a16="http://schemas.microsoft.com/office/drawing/2014/main" id="{07C33ED0-E7CD-3ED8-25D3-4476414E3A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4" name="Slide Number Placeholder 3">
            <a:extLst>
              <a:ext uri="{FF2B5EF4-FFF2-40B4-BE49-F238E27FC236}">
                <a16:creationId xmlns:a16="http://schemas.microsoft.com/office/drawing/2014/main" id="{2D8AB51D-282C-D67B-F586-5E151BCA2E96}"/>
              </a:ext>
            </a:extLst>
          </p:cNvPr>
          <p:cNvSpPr>
            <a:spLocks noGrp="1"/>
          </p:cNvSpPr>
          <p:nvPr>
            <p:ph type="sldNum" sz="quarter" idx="12"/>
          </p:nvPr>
        </p:nvSpPr>
        <p:spPr>
          <a:xfrm>
            <a:off x="8610600" y="6492875"/>
            <a:ext cx="2743200" cy="365125"/>
          </a:xfrm>
        </p:spPr>
        <p:txBody>
          <a:bodyPr/>
          <a:lstStyle/>
          <a:p>
            <a:fld id="{46DBE0DA-A6B8-4445-8C66-3FABEA9B0B86}" type="slidenum">
              <a:rPr lang="en-US" smtClean="0">
                <a:solidFill>
                  <a:srgbClr val="FFFFFF"/>
                </a:solidFill>
              </a:rPr>
              <a:t>16</a:t>
            </a:fld>
            <a:endParaRPr lang="en-US" dirty="0">
              <a:solidFill>
                <a:srgbClr val="FFFFFF"/>
              </a:solidFill>
            </a:endParaRPr>
          </a:p>
        </p:txBody>
      </p:sp>
    </p:spTree>
    <p:extLst>
      <p:ext uri="{BB962C8B-B14F-4D97-AF65-F5344CB8AC3E}">
        <p14:creationId xmlns:p14="http://schemas.microsoft.com/office/powerpoint/2010/main" val="4244003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F456-DBCD-A7D8-4CDA-BB57B60C6ADD}"/>
              </a:ext>
            </a:extLst>
          </p:cNvPr>
          <p:cNvSpPr>
            <a:spLocks noGrp="1"/>
          </p:cNvSpPr>
          <p:nvPr>
            <p:ph type="title"/>
          </p:nvPr>
        </p:nvSpPr>
        <p:spPr/>
        <p:txBody>
          <a:bodyPr/>
          <a:lstStyle/>
          <a:p>
            <a:r>
              <a:rPr lang="en-US" dirty="0">
                <a:solidFill>
                  <a:srgbClr val="FFFFFF"/>
                </a:solidFill>
                <a:latin typeface="Century Gothic" panose="020B0502020202020204" pitchFamily="34" charset="0"/>
              </a:rPr>
              <a:t>Liquid &amp; Solid Biohazardous Waste</a:t>
            </a:r>
          </a:p>
        </p:txBody>
      </p:sp>
      <p:sp>
        <p:nvSpPr>
          <p:cNvPr id="4" name="Content Placeholder 3">
            <a:extLst>
              <a:ext uri="{FF2B5EF4-FFF2-40B4-BE49-F238E27FC236}">
                <a16:creationId xmlns:a16="http://schemas.microsoft.com/office/drawing/2014/main" id="{448536CF-9FC4-6D3B-4E57-60861C7BEBA6}"/>
              </a:ext>
            </a:extLst>
          </p:cNvPr>
          <p:cNvSpPr>
            <a:spLocks noGrp="1"/>
          </p:cNvSpPr>
          <p:nvPr>
            <p:ph sz="half" idx="1"/>
          </p:nvPr>
        </p:nvSpPr>
        <p:spPr>
          <a:xfrm>
            <a:off x="169067" y="1690688"/>
            <a:ext cx="3978725" cy="4351338"/>
          </a:xfrm>
        </p:spPr>
        <p:txBody>
          <a:bodyPr vert="horz" lIns="91440" tIns="45720" rIns="91440" bIns="45720" rtlCol="0" anchor="t">
            <a:normAutofit/>
          </a:bodyPr>
          <a:lstStyle/>
          <a:p>
            <a:pPr marL="0" indent="0">
              <a:buNone/>
            </a:pPr>
            <a:r>
              <a:rPr lang="en-US" sz="2000" dirty="0">
                <a:solidFill>
                  <a:srgbClr val="FFFFFF"/>
                </a:solidFill>
                <a:latin typeface="Century Gothic" panose="020B0502020202020204" pitchFamily="34" charset="0"/>
              </a:rPr>
              <a:t>Liquid Biohazardous Waste</a:t>
            </a:r>
          </a:p>
          <a:p>
            <a:r>
              <a:rPr lang="en-US" sz="2000" dirty="0">
                <a:solidFill>
                  <a:srgbClr val="FFFFFF"/>
                </a:solidFill>
                <a:latin typeface="Century Gothic" panose="020B0502020202020204" pitchFamily="34" charset="0"/>
              </a:rPr>
              <a:t>Add enough bleach to create a 10% solution</a:t>
            </a:r>
          </a:p>
          <a:p>
            <a:r>
              <a:rPr lang="en-US" sz="2000" dirty="0">
                <a:solidFill>
                  <a:srgbClr val="FFFFFF"/>
                </a:solidFill>
                <a:latin typeface="Century Gothic"/>
              </a:rPr>
              <a:t>Let it sit for 15 min-30 min</a:t>
            </a:r>
            <a:endParaRPr lang="en-US" sz="2000" dirty="0">
              <a:solidFill>
                <a:srgbClr val="FFFFFF"/>
              </a:solidFill>
              <a:latin typeface="Century Gothic" panose="020B0502020202020204" pitchFamily="34" charset="0"/>
            </a:endParaRPr>
          </a:p>
          <a:p>
            <a:r>
              <a:rPr lang="en-US" sz="2000" dirty="0">
                <a:solidFill>
                  <a:srgbClr val="FFFFFF"/>
                </a:solidFill>
                <a:latin typeface="Century Gothic"/>
              </a:rPr>
              <a:t>Disinfected contents can be poured down the sink. Flush with water for at least 5 min</a:t>
            </a:r>
            <a:endParaRPr lang="en-US" sz="2000" dirty="0">
              <a:solidFill>
                <a:srgbClr val="FFFFFF"/>
              </a:solidFill>
              <a:latin typeface="Century Gothic" panose="020B0502020202020204" pitchFamily="34" charset="0"/>
            </a:endParaRPr>
          </a:p>
        </p:txBody>
      </p:sp>
      <p:sp>
        <p:nvSpPr>
          <p:cNvPr id="5" name="Content Placeholder 4">
            <a:extLst>
              <a:ext uri="{FF2B5EF4-FFF2-40B4-BE49-F238E27FC236}">
                <a16:creationId xmlns:a16="http://schemas.microsoft.com/office/drawing/2014/main" id="{3C6ECC44-7828-4228-50DC-979C25F93390}"/>
              </a:ext>
            </a:extLst>
          </p:cNvPr>
          <p:cNvSpPr>
            <a:spLocks noGrp="1"/>
          </p:cNvSpPr>
          <p:nvPr>
            <p:ph sz="half" idx="2"/>
          </p:nvPr>
        </p:nvSpPr>
        <p:spPr>
          <a:xfrm>
            <a:off x="8053854" y="1445061"/>
            <a:ext cx="3978725" cy="4351338"/>
          </a:xfrm>
        </p:spPr>
        <p:txBody>
          <a:bodyPr vert="horz" lIns="91440" tIns="45720" rIns="91440" bIns="45720" rtlCol="0" anchor="t">
            <a:normAutofit/>
          </a:bodyPr>
          <a:lstStyle/>
          <a:p>
            <a:pPr marL="0" indent="0">
              <a:buNone/>
            </a:pPr>
            <a:r>
              <a:rPr lang="en-US" sz="2000" dirty="0">
                <a:solidFill>
                  <a:srgbClr val="FFFFFF"/>
                </a:solidFill>
                <a:latin typeface="Century Gothic" panose="020B0502020202020204" pitchFamily="34" charset="0"/>
              </a:rPr>
              <a:t>Solid Biohazardous Waste</a:t>
            </a:r>
          </a:p>
          <a:p>
            <a:r>
              <a:rPr lang="en-US" sz="2000" dirty="0">
                <a:solidFill>
                  <a:srgbClr val="FFFFFF"/>
                </a:solidFill>
                <a:latin typeface="Century Gothic"/>
              </a:rPr>
              <a:t>Use a cart to transport boxed biohazardous waste into the waste room</a:t>
            </a:r>
            <a:endParaRPr lang="en-US" sz="2000" dirty="0">
              <a:solidFill>
                <a:srgbClr val="FFFFFF"/>
              </a:solidFill>
              <a:latin typeface="Century Gothic" panose="020B0502020202020204" pitchFamily="34" charset="0"/>
            </a:endParaRPr>
          </a:p>
          <a:p>
            <a:r>
              <a:rPr lang="en-US" sz="2000" dirty="0">
                <a:solidFill>
                  <a:srgbClr val="FFFFFF"/>
                </a:solidFill>
                <a:latin typeface="Century Gothic"/>
              </a:rPr>
              <a:t>Companies are responsible for purchasing their own biohazard bins</a:t>
            </a:r>
          </a:p>
          <a:p>
            <a:r>
              <a:rPr lang="en-US" sz="2000" dirty="0">
                <a:solidFill>
                  <a:srgbClr val="FFFFFF"/>
                </a:solidFill>
                <a:latin typeface="Century Gothic"/>
              </a:rPr>
              <a:t>Residents CANNOT autoclave biohazardous waste. Biohazardous waste is sent out for incineration.</a:t>
            </a:r>
          </a:p>
        </p:txBody>
      </p:sp>
      <p:sp>
        <p:nvSpPr>
          <p:cNvPr id="7" name="Rectangle 6">
            <a:extLst>
              <a:ext uri="{FF2B5EF4-FFF2-40B4-BE49-F238E27FC236}">
                <a16:creationId xmlns:a16="http://schemas.microsoft.com/office/drawing/2014/main" id="{192B26E4-8120-2C28-9703-D1FFAD4DDC5C}"/>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ject 9">
            <a:extLst>
              <a:ext uri="{FF2B5EF4-FFF2-40B4-BE49-F238E27FC236}">
                <a16:creationId xmlns:a16="http://schemas.microsoft.com/office/drawing/2014/main" id="{9CA97CE8-D999-F20E-BF12-5131EA33ECCF}"/>
              </a:ext>
            </a:extLst>
          </p:cNvPr>
          <p:cNvPicPr/>
          <p:nvPr/>
        </p:nvPicPr>
        <p:blipFill>
          <a:blip r:embed="rId2" cstate="print"/>
          <a:stretch>
            <a:fillRect/>
          </a:stretch>
        </p:blipFill>
        <p:spPr>
          <a:xfrm>
            <a:off x="4723035" y="2401605"/>
            <a:ext cx="2745929" cy="2054789"/>
          </a:xfrm>
          <a:prstGeom prst="rect">
            <a:avLst/>
          </a:prstGeom>
        </p:spPr>
      </p:pic>
      <p:sp>
        <p:nvSpPr>
          <p:cNvPr id="8" name="Rectangle 7">
            <a:extLst>
              <a:ext uri="{FF2B5EF4-FFF2-40B4-BE49-F238E27FC236}">
                <a16:creationId xmlns:a16="http://schemas.microsoft.com/office/drawing/2014/main" id="{6272C663-4FCB-16FB-8856-A23B5B305E4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1BE650-7EB5-CBDF-B4A9-9A8988DD7245}"/>
              </a:ext>
            </a:extLst>
          </p:cNvPr>
          <p:cNvSpPr txBox="1"/>
          <p:nvPr/>
        </p:nvSpPr>
        <p:spPr>
          <a:xfrm>
            <a:off x="500401"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10" name="object 7">
            <a:extLst>
              <a:ext uri="{FF2B5EF4-FFF2-40B4-BE49-F238E27FC236}">
                <a16:creationId xmlns:a16="http://schemas.microsoft.com/office/drawing/2014/main" id="{723C1625-7702-1009-FD7B-14D3B44353F3}"/>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2" name="Picture 11" descr="A blue background with white text&#10;&#10;AI-generated content may be incorrect.">
            <a:extLst>
              <a:ext uri="{FF2B5EF4-FFF2-40B4-BE49-F238E27FC236}">
                <a16:creationId xmlns:a16="http://schemas.microsoft.com/office/drawing/2014/main" id="{9AAF63D1-C0F8-A97E-FF74-173089E23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3" name="Slide Number Placeholder 2">
            <a:extLst>
              <a:ext uri="{FF2B5EF4-FFF2-40B4-BE49-F238E27FC236}">
                <a16:creationId xmlns:a16="http://schemas.microsoft.com/office/drawing/2014/main" id="{A29154E8-CE82-5759-5CB9-3DF8745B7F39}"/>
              </a:ext>
            </a:extLst>
          </p:cNvPr>
          <p:cNvSpPr>
            <a:spLocks noGrp="1"/>
          </p:cNvSpPr>
          <p:nvPr>
            <p:ph type="sldNum" sz="quarter" idx="12"/>
          </p:nvPr>
        </p:nvSpPr>
        <p:spPr>
          <a:xfrm>
            <a:off x="8610600" y="6528893"/>
            <a:ext cx="2743200" cy="365125"/>
          </a:xfrm>
        </p:spPr>
        <p:txBody>
          <a:bodyPr/>
          <a:lstStyle/>
          <a:p>
            <a:fld id="{46DBE0DA-A6B8-4445-8C66-3FABEA9B0B86}" type="slidenum">
              <a:rPr lang="en-US" smtClean="0">
                <a:solidFill>
                  <a:srgbClr val="FFFFFF"/>
                </a:solidFill>
              </a:rPr>
              <a:t>17</a:t>
            </a:fld>
            <a:endParaRPr lang="en-US" dirty="0">
              <a:solidFill>
                <a:srgbClr val="FFFFFF"/>
              </a:solidFill>
            </a:endParaRPr>
          </a:p>
        </p:txBody>
      </p:sp>
    </p:spTree>
    <p:extLst>
      <p:ext uri="{BB962C8B-B14F-4D97-AF65-F5344CB8AC3E}">
        <p14:creationId xmlns:p14="http://schemas.microsoft.com/office/powerpoint/2010/main" val="1931218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B3A9-C5FC-D57A-B2EC-972EC898C4CF}"/>
              </a:ext>
            </a:extLst>
          </p:cNvPr>
          <p:cNvSpPr>
            <a:spLocks noGrp="1"/>
          </p:cNvSpPr>
          <p:nvPr>
            <p:ph type="title"/>
          </p:nvPr>
        </p:nvSpPr>
        <p:spPr>
          <a:xfrm>
            <a:off x="237639" y="429000"/>
            <a:ext cx="10515600" cy="1325563"/>
          </a:xfrm>
        </p:spPr>
        <p:txBody>
          <a:bodyPr/>
          <a:lstStyle/>
          <a:p>
            <a:r>
              <a:rPr lang="en-US" dirty="0">
                <a:solidFill>
                  <a:srgbClr val="FFFFFF"/>
                </a:solidFill>
                <a:latin typeface="Century Gothic" panose="020B0502020202020204" pitchFamily="34" charset="0"/>
              </a:rPr>
              <a:t>Hazardous Chemical Waste</a:t>
            </a:r>
          </a:p>
        </p:txBody>
      </p:sp>
      <p:sp>
        <p:nvSpPr>
          <p:cNvPr id="5" name="Content Placeholder 4">
            <a:extLst>
              <a:ext uri="{FF2B5EF4-FFF2-40B4-BE49-F238E27FC236}">
                <a16:creationId xmlns:a16="http://schemas.microsoft.com/office/drawing/2014/main" id="{650B31E4-346F-CA0C-C22E-00ACFCE2681C}"/>
              </a:ext>
            </a:extLst>
          </p:cNvPr>
          <p:cNvSpPr>
            <a:spLocks noGrp="1"/>
          </p:cNvSpPr>
          <p:nvPr>
            <p:ph idx="1"/>
          </p:nvPr>
        </p:nvSpPr>
        <p:spPr>
          <a:xfrm>
            <a:off x="237639" y="1825625"/>
            <a:ext cx="7667805" cy="4351338"/>
          </a:xfrm>
        </p:spPr>
        <p:txBody>
          <a:bodyPr>
            <a:normAutofit/>
          </a:bodyPr>
          <a:lstStyle/>
          <a:p>
            <a:r>
              <a:rPr lang="en-US" sz="1600" dirty="0">
                <a:solidFill>
                  <a:srgbClr val="FFFFFF"/>
                </a:solidFill>
                <a:latin typeface="Century Gothic" panose="020B0502020202020204" pitchFamily="34" charset="0"/>
              </a:rPr>
              <a:t>Anything labeled “</a:t>
            </a:r>
            <a:r>
              <a:rPr lang="en-US" sz="1600" dirty="0">
                <a:solidFill>
                  <a:srgbClr val="AED307"/>
                </a:solidFill>
                <a:latin typeface="Century Gothic" panose="020B0502020202020204" pitchFamily="34" charset="0"/>
              </a:rPr>
              <a:t>Warning</a:t>
            </a:r>
            <a:r>
              <a:rPr lang="en-US" sz="1600" dirty="0">
                <a:solidFill>
                  <a:srgbClr val="FFFFFF"/>
                </a:solidFill>
                <a:latin typeface="Century Gothic" panose="020B0502020202020204" pitchFamily="34" charset="0"/>
              </a:rPr>
              <a:t>”, “</a:t>
            </a:r>
            <a:r>
              <a:rPr lang="en-US" sz="1600" dirty="0">
                <a:solidFill>
                  <a:srgbClr val="AED307"/>
                </a:solidFill>
                <a:latin typeface="Century Gothic" panose="020B0502020202020204" pitchFamily="34" charset="0"/>
              </a:rPr>
              <a:t>Danger</a:t>
            </a:r>
            <a:r>
              <a:rPr lang="en-US" sz="1600" dirty="0">
                <a:solidFill>
                  <a:srgbClr val="FFFFFF"/>
                </a:solidFill>
                <a:latin typeface="Century Gothic" panose="020B0502020202020204" pitchFamily="34" charset="0"/>
              </a:rPr>
              <a:t>”, etc. on the SDS</a:t>
            </a:r>
          </a:p>
          <a:p>
            <a:pPr lvl="1"/>
            <a:r>
              <a:rPr lang="en-US" sz="1400" dirty="0">
                <a:solidFill>
                  <a:srgbClr val="FFFFFF"/>
                </a:solidFill>
                <a:latin typeface="Century Gothic" panose="020B0502020202020204" pitchFamily="34" charset="0"/>
              </a:rPr>
              <a:t>Have a plan for safe use, storage, and disposal.</a:t>
            </a:r>
          </a:p>
          <a:p>
            <a:r>
              <a:rPr lang="en-US" sz="1600" dirty="0">
                <a:solidFill>
                  <a:srgbClr val="FFFFFF"/>
                </a:solidFill>
                <a:latin typeface="Century Gothic" panose="020B0502020202020204" pitchFamily="34" charset="0"/>
              </a:rPr>
              <a:t>You </a:t>
            </a:r>
            <a:r>
              <a:rPr lang="en-US" sz="1600" dirty="0">
                <a:solidFill>
                  <a:srgbClr val="AED307"/>
                </a:solidFill>
                <a:latin typeface="Century Gothic" panose="020B0502020202020204" pitchFamily="34" charset="0"/>
              </a:rPr>
              <a:t>MUST</a:t>
            </a:r>
            <a:r>
              <a:rPr lang="en-US" sz="1600" dirty="0">
                <a:solidFill>
                  <a:srgbClr val="FFFFFF"/>
                </a:solidFill>
                <a:latin typeface="Century Gothic" panose="020B0502020202020204" pitchFamily="34" charset="0"/>
              </a:rPr>
              <a:t> notify BioLabs staff of any chemical waste being produced</a:t>
            </a:r>
          </a:p>
          <a:p>
            <a:pPr lvl="1"/>
            <a:r>
              <a:rPr lang="en-US" sz="1400" dirty="0">
                <a:solidFill>
                  <a:srgbClr val="FFFFFF"/>
                </a:solidFill>
                <a:latin typeface="Century Gothic" panose="020B0502020202020204" pitchFamily="34" charset="0"/>
              </a:rPr>
              <a:t>Typically stored in compatible container for liquid, Ziploc bag for solids. Separate solid and liquid chemical waste</a:t>
            </a:r>
          </a:p>
          <a:p>
            <a:pPr lvl="1"/>
            <a:r>
              <a:rPr lang="en-US" sz="1400" dirty="0">
                <a:solidFill>
                  <a:srgbClr val="FFFFFF"/>
                </a:solidFill>
                <a:latin typeface="Century Gothic" panose="020B0502020202020204" pitchFamily="34" charset="0"/>
              </a:rPr>
              <a:t>Label all chemical waste with chemical compounds, full name, and company name</a:t>
            </a:r>
          </a:p>
          <a:p>
            <a:pPr lvl="1"/>
            <a:r>
              <a:rPr lang="en-US" sz="1400" dirty="0">
                <a:solidFill>
                  <a:srgbClr val="FFFFFF"/>
                </a:solidFill>
                <a:latin typeface="Century Gothic" panose="020B0502020202020204" pitchFamily="34" charset="0"/>
              </a:rPr>
              <a:t>Log all chemical waste in the Chemical Waste Log binder</a:t>
            </a:r>
          </a:p>
          <a:p>
            <a:r>
              <a:rPr lang="en-US" sz="1600" dirty="0">
                <a:solidFill>
                  <a:srgbClr val="FFFFFF"/>
                </a:solidFill>
                <a:latin typeface="Century Gothic" panose="020B0502020202020204" pitchFamily="34" charset="0"/>
              </a:rPr>
              <a:t>Do </a:t>
            </a:r>
            <a:r>
              <a:rPr lang="en-US" sz="1600" dirty="0">
                <a:solidFill>
                  <a:srgbClr val="AED307"/>
                </a:solidFill>
                <a:latin typeface="Century Gothic" panose="020B0502020202020204" pitchFamily="34" charset="0"/>
              </a:rPr>
              <a:t>NOT</a:t>
            </a:r>
            <a:r>
              <a:rPr lang="en-US" sz="1600" dirty="0">
                <a:solidFill>
                  <a:srgbClr val="FFFFFF"/>
                </a:solidFill>
                <a:latin typeface="Century Gothic" panose="020B0502020202020204" pitchFamily="34" charset="0"/>
              </a:rPr>
              <a:t> combine chemicals!</a:t>
            </a:r>
          </a:p>
          <a:p>
            <a:r>
              <a:rPr lang="en-US" sz="1600" dirty="0">
                <a:solidFill>
                  <a:srgbClr val="FFFFFF"/>
                </a:solidFill>
                <a:latin typeface="Century Gothic" panose="020B0502020202020204" pitchFamily="34" charset="0"/>
              </a:rPr>
              <a:t>Do </a:t>
            </a:r>
            <a:r>
              <a:rPr lang="en-US" sz="1600" dirty="0">
                <a:solidFill>
                  <a:srgbClr val="AED307"/>
                </a:solidFill>
                <a:latin typeface="Century Gothic" panose="020B0502020202020204" pitchFamily="34" charset="0"/>
              </a:rPr>
              <a:t>NOT</a:t>
            </a:r>
            <a:r>
              <a:rPr lang="en-US" sz="1600" dirty="0">
                <a:solidFill>
                  <a:srgbClr val="FFFFFF"/>
                </a:solidFill>
                <a:latin typeface="Century Gothic" panose="020B0502020202020204" pitchFamily="34" charset="0"/>
              </a:rPr>
              <a:t> pour chemicals down the drain (including ethanol)!</a:t>
            </a:r>
          </a:p>
        </p:txBody>
      </p:sp>
      <p:pic>
        <p:nvPicPr>
          <p:cNvPr id="6" name="object 9">
            <a:extLst>
              <a:ext uri="{FF2B5EF4-FFF2-40B4-BE49-F238E27FC236}">
                <a16:creationId xmlns:a16="http://schemas.microsoft.com/office/drawing/2014/main" id="{96E6D531-BF31-9B6E-0A19-A42D06BF717F}"/>
              </a:ext>
            </a:extLst>
          </p:cNvPr>
          <p:cNvPicPr/>
          <p:nvPr/>
        </p:nvPicPr>
        <p:blipFill>
          <a:blip r:embed="rId2" cstate="print"/>
          <a:stretch>
            <a:fillRect/>
          </a:stretch>
        </p:blipFill>
        <p:spPr>
          <a:xfrm>
            <a:off x="8008682" y="2083543"/>
            <a:ext cx="3809692" cy="1917751"/>
          </a:xfrm>
          <a:prstGeom prst="rect">
            <a:avLst/>
          </a:prstGeom>
        </p:spPr>
      </p:pic>
      <p:sp>
        <p:nvSpPr>
          <p:cNvPr id="7" name="Rectangle 6">
            <a:extLst>
              <a:ext uri="{FF2B5EF4-FFF2-40B4-BE49-F238E27FC236}">
                <a16:creationId xmlns:a16="http://schemas.microsoft.com/office/drawing/2014/main" id="{019B4D38-DE37-3D2F-28A4-D6E05A8734AA}"/>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17022E-838B-2F6A-9887-57E2B8E6A28C}"/>
              </a:ext>
            </a:extLst>
          </p:cNvPr>
          <p:cNvSpPr txBox="1"/>
          <p:nvPr/>
        </p:nvSpPr>
        <p:spPr>
          <a:xfrm>
            <a:off x="500400" y="537921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9" name="Rectangle 8">
            <a:extLst>
              <a:ext uri="{FF2B5EF4-FFF2-40B4-BE49-F238E27FC236}">
                <a16:creationId xmlns:a16="http://schemas.microsoft.com/office/drawing/2014/main" id="{B843B738-01E3-E551-3A35-5A385D88EF5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7">
            <a:extLst>
              <a:ext uri="{FF2B5EF4-FFF2-40B4-BE49-F238E27FC236}">
                <a16:creationId xmlns:a16="http://schemas.microsoft.com/office/drawing/2014/main" id="{85F1EBDB-FFE0-20AE-9F88-B72818DC7AC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2" name="Picture 11" descr="A blue background with white text&#10;&#10;AI-generated content may be incorrect.">
            <a:extLst>
              <a:ext uri="{FF2B5EF4-FFF2-40B4-BE49-F238E27FC236}">
                <a16:creationId xmlns:a16="http://schemas.microsoft.com/office/drawing/2014/main" id="{6958706B-8903-77A0-6782-ABB489779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3" name="Slide Number Placeholder 2">
            <a:extLst>
              <a:ext uri="{FF2B5EF4-FFF2-40B4-BE49-F238E27FC236}">
                <a16:creationId xmlns:a16="http://schemas.microsoft.com/office/drawing/2014/main" id="{3C30DFD7-C71A-74E3-0B63-49DA50D54A05}"/>
              </a:ext>
            </a:extLst>
          </p:cNvPr>
          <p:cNvSpPr>
            <a:spLocks noGrp="1"/>
          </p:cNvSpPr>
          <p:nvPr>
            <p:ph type="sldNum" sz="quarter" idx="12"/>
          </p:nvPr>
        </p:nvSpPr>
        <p:spPr>
          <a:xfrm>
            <a:off x="8638032" y="6515663"/>
            <a:ext cx="2743200" cy="365125"/>
          </a:xfrm>
        </p:spPr>
        <p:txBody>
          <a:bodyPr/>
          <a:lstStyle/>
          <a:p>
            <a:fld id="{46DBE0DA-A6B8-4445-8C66-3FABEA9B0B86}" type="slidenum">
              <a:rPr lang="en-US" smtClean="0">
                <a:solidFill>
                  <a:srgbClr val="FFFFFF"/>
                </a:solidFill>
              </a:rPr>
              <a:t>18</a:t>
            </a:fld>
            <a:endParaRPr lang="en-US" dirty="0">
              <a:solidFill>
                <a:srgbClr val="FFFFFF"/>
              </a:solidFill>
            </a:endParaRPr>
          </a:p>
        </p:txBody>
      </p:sp>
    </p:spTree>
    <p:extLst>
      <p:ext uri="{BB962C8B-B14F-4D97-AF65-F5344CB8AC3E}">
        <p14:creationId xmlns:p14="http://schemas.microsoft.com/office/powerpoint/2010/main" val="2001548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52CEC-24A0-7E7B-6B92-C50815001038}"/>
              </a:ext>
            </a:extLst>
          </p:cNvPr>
          <p:cNvSpPr>
            <a:spLocks noGrp="1"/>
          </p:cNvSpPr>
          <p:nvPr>
            <p:ph type="title"/>
          </p:nvPr>
        </p:nvSpPr>
        <p:spPr>
          <a:xfrm>
            <a:off x="5596502" y="239675"/>
            <a:ext cx="5754896" cy="1667569"/>
          </a:xfrm>
        </p:spPr>
        <p:txBody>
          <a:bodyPr anchor="b">
            <a:normAutofit/>
          </a:bodyPr>
          <a:lstStyle/>
          <a:p>
            <a:r>
              <a:rPr lang="en-US" sz="4000" dirty="0">
                <a:solidFill>
                  <a:srgbClr val="FFFFFF"/>
                </a:solidFill>
                <a:latin typeface="Century Gothic" panose="020B0502020202020204" pitchFamily="34" charset="0"/>
              </a:rPr>
              <a:t>Hazardous Chemical Waste Cont.</a:t>
            </a:r>
          </a:p>
        </p:txBody>
      </p:sp>
      <p:sp>
        <p:nvSpPr>
          <p:cNvPr id="3" name="Content Placeholder 2">
            <a:extLst>
              <a:ext uri="{FF2B5EF4-FFF2-40B4-BE49-F238E27FC236}">
                <a16:creationId xmlns:a16="http://schemas.microsoft.com/office/drawing/2014/main" id="{F3D939BF-FD67-7145-CE65-82B9B49BFBE8}"/>
              </a:ext>
            </a:extLst>
          </p:cNvPr>
          <p:cNvSpPr>
            <a:spLocks noGrp="1"/>
          </p:cNvSpPr>
          <p:nvPr>
            <p:ph idx="1"/>
          </p:nvPr>
        </p:nvSpPr>
        <p:spPr>
          <a:xfrm>
            <a:off x="5596502" y="1953771"/>
            <a:ext cx="5754896" cy="3197464"/>
          </a:xfrm>
        </p:spPr>
        <p:txBody>
          <a:bodyPr anchor="t">
            <a:normAutofit/>
          </a:bodyPr>
          <a:lstStyle/>
          <a:p>
            <a:r>
              <a:rPr lang="en-US" sz="2000" dirty="0">
                <a:solidFill>
                  <a:srgbClr val="FFFFFF"/>
                </a:solidFill>
                <a:latin typeface="Century Gothic" panose="020B0502020202020204" pitchFamily="34" charset="0"/>
              </a:rPr>
              <a:t>Do NOT dispose of chemical in autoclave bags!</a:t>
            </a:r>
            <a:endParaRPr lang="en-US" sz="2000">
              <a:solidFill>
                <a:srgbClr val="FFFFFF"/>
              </a:solidFill>
              <a:latin typeface="Century Gothic" panose="020B0502020202020204" pitchFamily="34" charset="0"/>
            </a:endParaRPr>
          </a:p>
          <a:p>
            <a:pPr lvl="1"/>
            <a:r>
              <a:rPr lang="en-US" sz="2000" dirty="0">
                <a:solidFill>
                  <a:srgbClr val="FFFFFF"/>
                </a:solidFill>
                <a:latin typeface="Century Gothic" panose="020B0502020202020204" pitchFamily="34" charset="0"/>
              </a:rPr>
              <a:t>These bags get sent out for incineration and can generate harmful fumes</a:t>
            </a:r>
          </a:p>
          <a:p>
            <a:r>
              <a:rPr lang="en-US" sz="2000" dirty="0">
                <a:solidFill>
                  <a:srgbClr val="FFFFFF"/>
                </a:solidFill>
                <a:latin typeface="Century Gothic" panose="020B0502020202020204" pitchFamily="34" charset="0"/>
              </a:rPr>
              <a:t>If your waste contains both chemical and biohazardous waste, it defaults to chemical</a:t>
            </a:r>
            <a:endParaRPr lang="en-US" sz="2000">
              <a:solidFill>
                <a:srgbClr val="FFFFFF"/>
              </a:solidFill>
              <a:latin typeface="Century Gothic" panose="020B0502020202020204" pitchFamily="34" charset="0"/>
            </a:endParaRPr>
          </a:p>
          <a:p>
            <a:pPr lvl="1"/>
            <a:r>
              <a:rPr lang="en-US" sz="2000" dirty="0">
                <a:solidFill>
                  <a:srgbClr val="FFFFFF"/>
                </a:solidFill>
                <a:latin typeface="Century Gothic"/>
              </a:rPr>
              <a:t>Ex: Cells with PFA will default to chemical waste</a:t>
            </a:r>
          </a:p>
        </p:txBody>
      </p:sp>
      <p:pic>
        <p:nvPicPr>
          <p:cNvPr id="5" name="Graphic 4" descr="Warning with solid fill">
            <a:extLst>
              <a:ext uri="{FF2B5EF4-FFF2-40B4-BE49-F238E27FC236}">
                <a16:creationId xmlns:a16="http://schemas.microsoft.com/office/drawing/2014/main" id="{C1FEC57A-BF32-311D-C43B-9599EC8109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3787" y="1008330"/>
            <a:ext cx="3876165" cy="3876165"/>
          </a:xfrm>
          <a:prstGeom prst="rect">
            <a:avLst/>
          </a:prstGeom>
        </p:spPr>
      </p:pic>
      <p:sp>
        <p:nvSpPr>
          <p:cNvPr id="6" name="Rectangle 5">
            <a:extLst>
              <a:ext uri="{FF2B5EF4-FFF2-40B4-BE49-F238E27FC236}">
                <a16:creationId xmlns:a16="http://schemas.microsoft.com/office/drawing/2014/main" id="{BCCAA2F3-7AB0-ECCB-D6AD-930B6AC9929F}"/>
              </a:ext>
            </a:extLst>
          </p:cNvPr>
          <p:cNvSpPr/>
          <p:nvPr/>
        </p:nvSpPr>
        <p:spPr>
          <a:xfrm>
            <a:off x="0" y="5070764"/>
            <a:ext cx="12192000" cy="1787236"/>
          </a:xfrm>
          <a:prstGeom prst="rect">
            <a:avLst/>
          </a:prstGeom>
          <a:solidFill>
            <a:schemeClr val="bg1"/>
          </a:solidFill>
          <a:ln>
            <a:solidFill>
              <a:srgbClr val="AED3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271F01-CF0A-9520-A225-54D6795AE404}"/>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51A8C0-96E1-D003-C48C-B58C68DEF87B}"/>
              </a:ext>
            </a:extLst>
          </p:cNvPr>
          <p:cNvSpPr txBox="1"/>
          <p:nvPr/>
        </p:nvSpPr>
        <p:spPr>
          <a:xfrm>
            <a:off x="461818" y="5205598"/>
            <a:ext cx="8451273" cy="830997"/>
          </a:xfrm>
          <a:prstGeom prst="rect">
            <a:avLst/>
          </a:prstGeom>
          <a:noFill/>
        </p:spPr>
        <p:txBody>
          <a:bodyPr wrap="square" rtlCol="0">
            <a:spAutoFit/>
          </a:bodyPr>
          <a:lstStyle/>
          <a:p>
            <a:r>
              <a:rPr lang="en-US" sz="2400" dirty="0">
                <a:solidFill>
                  <a:srgbClr val="EE0000"/>
                </a:solidFill>
                <a:latin typeface="Century Gothic" panose="020B0502020202020204" pitchFamily="34" charset="0"/>
              </a:rPr>
              <a:t>If you have any uncertainties with chemical disposal, please reach out to BioLabs staff!</a:t>
            </a:r>
          </a:p>
        </p:txBody>
      </p:sp>
      <p:sp>
        <p:nvSpPr>
          <p:cNvPr id="9" name="object 7">
            <a:extLst>
              <a:ext uri="{FF2B5EF4-FFF2-40B4-BE49-F238E27FC236}">
                <a16:creationId xmlns:a16="http://schemas.microsoft.com/office/drawing/2014/main" id="{04684C17-3EE4-9E9D-9806-91FBDAAFBA2A}"/>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pic>
        <p:nvPicPr>
          <p:cNvPr id="13" name="Picture 12" descr="A blue background with white text&#10;&#10;AI-generated content may be incorrect.">
            <a:extLst>
              <a:ext uri="{FF2B5EF4-FFF2-40B4-BE49-F238E27FC236}">
                <a16:creationId xmlns:a16="http://schemas.microsoft.com/office/drawing/2014/main" id="{5DB557AA-5941-ECFC-E88A-B21CAECC1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902" y="5483034"/>
            <a:ext cx="3010996" cy="618257"/>
          </a:xfrm>
          <a:prstGeom prst="rect">
            <a:avLst/>
          </a:prstGeom>
        </p:spPr>
      </p:pic>
      <p:sp>
        <p:nvSpPr>
          <p:cNvPr id="4" name="Slide Number Placeholder 3">
            <a:extLst>
              <a:ext uri="{FF2B5EF4-FFF2-40B4-BE49-F238E27FC236}">
                <a16:creationId xmlns:a16="http://schemas.microsoft.com/office/drawing/2014/main" id="{8F89A2C8-3383-B8C6-A092-30503B6D52CB}"/>
              </a:ext>
            </a:extLst>
          </p:cNvPr>
          <p:cNvSpPr>
            <a:spLocks noGrp="1"/>
          </p:cNvSpPr>
          <p:nvPr>
            <p:ph type="sldNum" sz="quarter" idx="12"/>
          </p:nvPr>
        </p:nvSpPr>
        <p:spPr>
          <a:xfrm>
            <a:off x="8608198" y="6538452"/>
            <a:ext cx="2743200" cy="365125"/>
          </a:xfrm>
        </p:spPr>
        <p:txBody>
          <a:bodyPr/>
          <a:lstStyle/>
          <a:p>
            <a:fld id="{46DBE0DA-A6B8-4445-8C66-3FABEA9B0B86}" type="slidenum">
              <a:rPr lang="en-US" smtClean="0">
                <a:solidFill>
                  <a:srgbClr val="FFFFFF"/>
                </a:solidFill>
              </a:rPr>
              <a:t>19</a:t>
            </a:fld>
            <a:endParaRPr lang="en-US" dirty="0">
              <a:solidFill>
                <a:srgbClr val="FFFFFF"/>
              </a:solidFill>
            </a:endParaRPr>
          </a:p>
        </p:txBody>
      </p:sp>
    </p:spTree>
    <p:extLst>
      <p:ext uri="{BB962C8B-B14F-4D97-AF65-F5344CB8AC3E}">
        <p14:creationId xmlns:p14="http://schemas.microsoft.com/office/powerpoint/2010/main" val="4080644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F9703-B08D-8E67-E071-80B6C8A58BF4}"/>
              </a:ext>
            </a:extLst>
          </p:cNvPr>
          <p:cNvSpPr>
            <a:spLocks noGrp="1"/>
          </p:cNvSpPr>
          <p:nvPr>
            <p:ph type="title"/>
          </p:nvPr>
        </p:nvSpPr>
        <p:spPr>
          <a:xfrm>
            <a:off x="946206" y="1682244"/>
            <a:ext cx="3687041" cy="2368317"/>
          </a:xfrm>
        </p:spPr>
        <p:txBody>
          <a:bodyPr anchor="t">
            <a:normAutofit/>
          </a:bodyPr>
          <a:lstStyle/>
          <a:p>
            <a:r>
              <a:rPr lang="en-US" dirty="0">
                <a:solidFill>
                  <a:srgbClr val="FFFFFF"/>
                </a:solidFill>
                <a:latin typeface="Century Gothic" panose="020B0502020202020204" pitchFamily="34" charset="0"/>
              </a:rPr>
              <a:t>Onboarding Agenda</a:t>
            </a:r>
          </a:p>
        </p:txBody>
      </p:sp>
      <p:sp>
        <p:nvSpPr>
          <p:cNvPr id="3" name="Content Placeholder 2">
            <a:extLst>
              <a:ext uri="{FF2B5EF4-FFF2-40B4-BE49-F238E27FC236}">
                <a16:creationId xmlns:a16="http://schemas.microsoft.com/office/drawing/2014/main" id="{DF7BDD79-8324-BB18-5D72-F3EA3001FF11}"/>
              </a:ext>
            </a:extLst>
          </p:cNvPr>
          <p:cNvSpPr>
            <a:spLocks noGrp="1"/>
          </p:cNvSpPr>
          <p:nvPr>
            <p:ph idx="1"/>
          </p:nvPr>
        </p:nvSpPr>
        <p:spPr>
          <a:xfrm>
            <a:off x="5348086" y="1035843"/>
            <a:ext cx="6005713" cy="4945857"/>
          </a:xfrm>
        </p:spPr>
        <p:txBody>
          <a:bodyPr>
            <a:normAutofit/>
          </a:bodyPr>
          <a:lstStyle/>
          <a:p>
            <a:pPr marL="571500" indent="-571500">
              <a:buAutoNum type="romanUcPeriod"/>
            </a:pPr>
            <a:r>
              <a:rPr lang="en-US" sz="2000" dirty="0">
                <a:solidFill>
                  <a:srgbClr val="FFFFFF"/>
                </a:solidFill>
                <a:latin typeface="Century Gothic" panose="020B0502020202020204" pitchFamily="34" charset="0"/>
              </a:rPr>
              <a:t>About BioLabs/Bridge Labs and Our Staff</a:t>
            </a:r>
          </a:p>
          <a:p>
            <a:pPr marL="571500" indent="-571500">
              <a:buFont typeface="Arial" panose="020B0604020202020204" pitchFamily="34" charset="0"/>
              <a:buAutoNum type="romanUcPeriod"/>
            </a:pPr>
            <a:r>
              <a:rPr lang="en-US" sz="2000" dirty="0">
                <a:solidFill>
                  <a:srgbClr val="FFFFFF"/>
                </a:solidFill>
                <a:latin typeface="Century Gothic" panose="020B0502020202020204" pitchFamily="34" charset="0"/>
              </a:rPr>
              <a:t>Capital Connections</a:t>
            </a:r>
          </a:p>
          <a:p>
            <a:pPr marL="571500" indent="-571500">
              <a:buAutoNum type="romanUcPeriod"/>
            </a:pPr>
            <a:r>
              <a:rPr lang="en-US" sz="2000" dirty="0">
                <a:solidFill>
                  <a:srgbClr val="FFFFFF"/>
                </a:solidFill>
                <a:latin typeface="Century Gothic" panose="020B0502020202020204" pitchFamily="34" charset="0"/>
              </a:rPr>
              <a:t>Virtual Platforms</a:t>
            </a:r>
          </a:p>
          <a:p>
            <a:pPr marL="571500" indent="-571500">
              <a:buAutoNum type="romanUcPeriod"/>
            </a:pPr>
            <a:r>
              <a:rPr lang="en-US" sz="2000" dirty="0">
                <a:solidFill>
                  <a:srgbClr val="FFFFFF"/>
                </a:solidFill>
                <a:latin typeface="Century Gothic" panose="020B0502020202020204" pitchFamily="34" charset="0"/>
              </a:rPr>
              <a:t>Centralized and Group Purchasing</a:t>
            </a:r>
          </a:p>
          <a:p>
            <a:pPr marL="571500" indent="-571500">
              <a:buAutoNum type="romanUcPeriod"/>
            </a:pPr>
            <a:r>
              <a:rPr lang="en-US" sz="2000" dirty="0">
                <a:solidFill>
                  <a:srgbClr val="FFFFFF"/>
                </a:solidFill>
                <a:latin typeface="Century Gothic" panose="020B0502020202020204" pitchFamily="34" charset="0"/>
              </a:rPr>
              <a:t>Shared Space Policies</a:t>
            </a:r>
          </a:p>
          <a:p>
            <a:pPr marL="571500" indent="-571500">
              <a:buAutoNum type="romanUcPeriod"/>
            </a:pPr>
            <a:r>
              <a:rPr lang="en-US" sz="2000" dirty="0">
                <a:solidFill>
                  <a:srgbClr val="FFFFFF"/>
                </a:solidFill>
                <a:latin typeface="Century Gothic" panose="020B0502020202020204" pitchFamily="34" charset="0"/>
              </a:rPr>
              <a:t> Environmental Health and Safety (EH&amp;S)</a:t>
            </a:r>
          </a:p>
          <a:p>
            <a:pPr marL="571500" indent="-571500">
              <a:buAutoNum type="romanUcPeriod"/>
            </a:pPr>
            <a:r>
              <a:rPr lang="en-US" sz="2000" dirty="0">
                <a:solidFill>
                  <a:srgbClr val="FFFFFF"/>
                </a:solidFill>
                <a:latin typeface="Century Gothic" panose="020B0502020202020204" pitchFamily="34" charset="0"/>
              </a:rPr>
              <a:t>Facility Overview and Parking</a:t>
            </a:r>
          </a:p>
        </p:txBody>
      </p:sp>
      <p:pic>
        <p:nvPicPr>
          <p:cNvPr id="5" name="Picture 4" descr="A blue background with white text&#10;&#10;AI-generated content may be incorrect.">
            <a:extLst>
              <a:ext uri="{FF2B5EF4-FFF2-40B4-BE49-F238E27FC236}">
                <a16:creationId xmlns:a16="http://schemas.microsoft.com/office/drawing/2014/main" id="{1D5DE589-7CA2-3199-03EE-3FA4DC883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75937"/>
            <a:ext cx="3648941" cy="749248"/>
          </a:xfrm>
          <a:prstGeom prst="rect">
            <a:avLst/>
          </a:prstGeom>
        </p:spPr>
      </p:pic>
      <p:cxnSp>
        <p:nvCxnSpPr>
          <p:cNvPr id="7" name="Straight Connector 6">
            <a:extLst>
              <a:ext uri="{FF2B5EF4-FFF2-40B4-BE49-F238E27FC236}">
                <a16:creationId xmlns:a16="http://schemas.microsoft.com/office/drawing/2014/main" id="{D2D9641E-6F0E-C5E0-D820-E03192C877CE}"/>
              </a:ext>
            </a:extLst>
          </p:cNvPr>
          <p:cNvCxnSpPr/>
          <p:nvPr/>
        </p:nvCxnSpPr>
        <p:spPr>
          <a:xfrm>
            <a:off x="4917688" y="802888"/>
            <a:ext cx="0" cy="4750419"/>
          </a:xfrm>
          <a:prstGeom prst="line">
            <a:avLst/>
          </a:prstGeom>
          <a:ln>
            <a:solidFill>
              <a:srgbClr val="AED307"/>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0A5B9887-7C4A-849B-E372-64176EE05E6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ject 7">
            <a:extLst>
              <a:ext uri="{FF2B5EF4-FFF2-40B4-BE49-F238E27FC236}">
                <a16:creationId xmlns:a16="http://schemas.microsoft.com/office/drawing/2014/main" id="{232B381E-AE88-FC5C-0FFD-4A7DDF684636}"/>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925E9EC3-7FA7-90C4-87A6-3F293EF76CA1}"/>
              </a:ext>
            </a:extLst>
          </p:cNvPr>
          <p:cNvSpPr>
            <a:spLocks noGrp="1"/>
          </p:cNvSpPr>
          <p:nvPr>
            <p:ph type="sldNum" sz="quarter" idx="12"/>
          </p:nvPr>
        </p:nvSpPr>
        <p:spPr>
          <a:xfrm>
            <a:off x="8610599" y="6515663"/>
            <a:ext cx="2743200" cy="365125"/>
          </a:xfrm>
        </p:spPr>
        <p:txBody>
          <a:bodyPr/>
          <a:lstStyle/>
          <a:p>
            <a:fld id="{46DBE0DA-A6B8-4445-8C66-3FABEA9B0B86}" type="slidenum">
              <a:rPr lang="en-US" smtClean="0">
                <a:solidFill>
                  <a:srgbClr val="FFFFFF"/>
                </a:solidFill>
              </a:rPr>
              <a:t>2</a:t>
            </a:fld>
            <a:endParaRPr lang="en-US" dirty="0">
              <a:solidFill>
                <a:srgbClr val="FFFFFF"/>
              </a:solidFill>
            </a:endParaRPr>
          </a:p>
        </p:txBody>
      </p:sp>
    </p:spTree>
    <p:extLst>
      <p:ext uri="{BB962C8B-B14F-4D97-AF65-F5344CB8AC3E}">
        <p14:creationId xmlns:p14="http://schemas.microsoft.com/office/powerpoint/2010/main" val="593243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EE3B7B3-C0B8-8C1B-E8F1-C0EDDEBCC35C}"/>
              </a:ext>
            </a:extLst>
          </p:cNvPr>
          <p:cNvSpPr/>
          <p:nvPr/>
        </p:nvSpPr>
        <p:spPr>
          <a:xfrm>
            <a:off x="7138219" y="1709894"/>
            <a:ext cx="4021394" cy="3432377"/>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A67522-E676-C8C1-90AE-900350D80E68}"/>
              </a:ext>
            </a:extLst>
          </p:cNvPr>
          <p:cNvSpPr>
            <a:spLocks noGrp="1"/>
          </p:cNvSpPr>
          <p:nvPr>
            <p:ph type="title"/>
          </p:nvPr>
        </p:nvSpPr>
        <p:spPr>
          <a:xfrm>
            <a:off x="876692" y="93691"/>
            <a:ext cx="5219307" cy="1616203"/>
          </a:xfrm>
        </p:spPr>
        <p:txBody>
          <a:bodyPr vert="horz" lIns="91440" tIns="45720" rIns="91440" bIns="45720" rtlCol="0" anchor="b">
            <a:normAutofit/>
          </a:bodyPr>
          <a:lstStyle/>
          <a:p>
            <a:r>
              <a:rPr lang="en-US" sz="4000" kern="1200" dirty="0">
                <a:solidFill>
                  <a:srgbClr val="FFFFFF"/>
                </a:solidFill>
                <a:latin typeface="Century Gothic" panose="020B0502020202020204" pitchFamily="34" charset="0"/>
              </a:rPr>
              <a:t>Safety Officers</a:t>
            </a:r>
          </a:p>
        </p:txBody>
      </p:sp>
      <p:sp>
        <p:nvSpPr>
          <p:cNvPr id="3" name="Content Placeholder 2">
            <a:extLst>
              <a:ext uri="{FF2B5EF4-FFF2-40B4-BE49-F238E27FC236}">
                <a16:creationId xmlns:a16="http://schemas.microsoft.com/office/drawing/2014/main" id="{CC887347-C5E8-D5AE-08B9-C23865778960}"/>
              </a:ext>
            </a:extLst>
          </p:cNvPr>
          <p:cNvSpPr>
            <a:spLocks noGrp="1"/>
          </p:cNvSpPr>
          <p:nvPr>
            <p:ph sz="half" idx="1"/>
          </p:nvPr>
        </p:nvSpPr>
        <p:spPr>
          <a:xfrm>
            <a:off x="876691" y="1953768"/>
            <a:ext cx="5219307" cy="3537410"/>
          </a:xfrm>
        </p:spPr>
        <p:txBody>
          <a:bodyPr vert="horz" lIns="91440" tIns="45720" rIns="91440" bIns="45720" rtlCol="0" anchor="t">
            <a:normAutofit fontScale="85000" lnSpcReduction="10000"/>
          </a:bodyPr>
          <a:lstStyle/>
          <a:p>
            <a:pPr marL="0" indent="0">
              <a:buNone/>
            </a:pPr>
            <a:r>
              <a:rPr lang="en-US" dirty="0">
                <a:solidFill>
                  <a:srgbClr val="FFFFFF"/>
                </a:solidFill>
                <a:latin typeface="Century Gothic" panose="020B0502020202020204" pitchFamily="34" charset="0"/>
              </a:rPr>
              <a:t>Each company/institution has been appointed a safety officer.</a:t>
            </a:r>
          </a:p>
          <a:p>
            <a:pPr lvl="1"/>
            <a:r>
              <a:rPr lang="en-US" sz="2800" dirty="0">
                <a:solidFill>
                  <a:srgbClr val="FFFFFF"/>
                </a:solidFill>
                <a:latin typeface="Century Gothic" panose="020B0502020202020204" pitchFamily="34" charset="0"/>
              </a:rPr>
              <a:t>Role: inform and enforce EH&amp;S policies within their company.</a:t>
            </a:r>
          </a:p>
          <a:p>
            <a:pPr lvl="1"/>
            <a:r>
              <a:rPr lang="en-US" sz="2800" dirty="0">
                <a:solidFill>
                  <a:srgbClr val="FFFFFF"/>
                </a:solidFill>
                <a:latin typeface="Century Gothic" panose="020B0502020202020204" pitchFamily="34" charset="0"/>
              </a:rPr>
              <a:t>They will attend periodic meetings with BioLabs staff to give updates on any changes to workflow or new hazardous waste generation.</a:t>
            </a:r>
          </a:p>
        </p:txBody>
      </p:sp>
      <p:graphicFrame>
        <p:nvGraphicFramePr>
          <p:cNvPr id="6" name="Content Placeholder 5">
            <a:extLst>
              <a:ext uri="{FF2B5EF4-FFF2-40B4-BE49-F238E27FC236}">
                <a16:creationId xmlns:a16="http://schemas.microsoft.com/office/drawing/2014/main" id="{76292B02-AED7-DB3A-A015-393C5F755A17}"/>
              </a:ext>
            </a:extLst>
          </p:cNvPr>
          <p:cNvGraphicFramePr>
            <a:graphicFrameLocks noGrp="1"/>
          </p:cNvGraphicFramePr>
          <p:nvPr>
            <p:ph sz="half" idx="2"/>
            <p:extLst>
              <p:ext uri="{D42A27DB-BD31-4B8C-83A1-F6EECF244321}">
                <p14:modId xmlns:p14="http://schemas.microsoft.com/office/powerpoint/2010/main" val="878743840"/>
              </p:ext>
            </p:extLst>
          </p:nvPr>
        </p:nvGraphicFramePr>
        <p:xfrm>
          <a:off x="7272282" y="1981200"/>
          <a:ext cx="3789844" cy="2950464"/>
        </p:xfrm>
        <a:graphic>
          <a:graphicData uri="http://schemas.openxmlformats.org/drawingml/2006/table">
            <a:tbl>
              <a:tblPr firstRow="1" bandRow="1">
                <a:tableStyleId>{2D5ABB26-0587-4C30-8999-92F81FD0307C}</a:tableStyleId>
              </a:tblPr>
              <a:tblGrid>
                <a:gridCol w="1897036">
                  <a:extLst>
                    <a:ext uri="{9D8B030D-6E8A-4147-A177-3AD203B41FA5}">
                      <a16:colId xmlns:a16="http://schemas.microsoft.com/office/drawing/2014/main" val="2595043031"/>
                    </a:ext>
                  </a:extLst>
                </a:gridCol>
                <a:gridCol w="1892808">
                  <a:extLst>
                    <a:ext uri="{9D8B030D-6E8A-4147-A177-3AD203B41FA5}">
                      <a16:colId xmlns:a16="http://schemas.microsoft.com/office/drawing/2014/main" val="606817426"/>
                    </a:ext>
                  </a:extLst>
                </a:gridCol>
              </a:tblGrid>
              <a:tr h="737616">
                <a:tc>
                  <a:txBody>
                    <a:bodyPr/>
                    <a:lstStyle/>
                    <a:p>
                      <a:pPr algn="l"/>
                      <a:r>
                        <a:rPr lang="en-US" sz="2000" b="1" dirty="0">
                          <a:solidFill>
                            <a:srgbClr val="FFFFFF"/>
                          </a:solidFill>
                          <a:latin typeface="Century Gothic" panose="020B0502020202020204" pitchFamily="34" charset="0"/>
                        </a:rPr>
                        <a:t>UDX</a:t>
                      </a:r>
                    </a:p>
                  </a:txBody>
                  <a:tcPr marL="167640" marR="167640" marT="83820" marB="83820"/>
                </a:tc>
                <a:tc>
                  <a:txBody>
                    <a:bodyPr/>
                    <a:lstStyle/>
                    <a:p>
                      <a:pPr algn="l"/>
                      <a:r>
                        <a:rPr lang="en-US" sz="2000" dirty="0">
                          <a:solidFill>
                            <a:srgbClr val="FFFFFF"/>
                          </a:solidFill>
                          <a:latin typeface="Century Gothic" panose="020B0502020202020204" pitchFamily="34" charset="0"/>
                        </a:rPr>
                        <a:t>Sydni H.</a:t>
                      </a:r>
                    </a:p>
                  </a:txBody>
                  <a:tcPr marL="167640" marR="167640" marT="83820" marB="83820"/>
                </a:tc>
                <a:extLst>
                  <a:ext uri="{0D108BD9-81ED-4DB2-BD59-A6C34878D82A}">
                    <a16:rowId xmlns:a16="http://schemas.microsoft.com/office/drawing/2014/main" val="3909906729"/>
                  </a:ext>
                </a:extLst>
              </a:tr>
              <a:tr h="737616">
                <a:tc>
                  <a:txBody>
                    <a:bodyPr/>
                    <a:lstStyle/>
                    <a:p>
                      <a:pPr algn="l"/>
                      <a:r>
                        <a:rPr lang="en-US" sz="2000" b="1" dirty="0">
                          <a:solidFill>
                            <a:srgbClr val="FFFFFF"/>
                          </a:solidFill>
                          <a:latin typeface="Century Gothic" panose="020B0502020202020204" pitchFamily="34" charset="0"/>
                        </a:rPr>
                        <a:t>Colossal</a:t>
                      </a:r>
                    </a:p>
                  </a:txBody>
                  <a:tcPr marL="167640" marR="167640" marT="83820" marB="83820"/>
                </a:tc>
                <a:tc>
                  <a:txBody>
                    <a:bodyPr/>
                    <a:lstStyle/>
                    <a:p>
                      <a:pPr algn="l"/>
                      <a:r>
                        <a:rPr lang="en-US" sz="2000" dirty="0">
                          <a:solidFill>
                            <a:srgbClr val="FFFFFF"/>
                          </a:solidFill>
                          <a:latin typeface="Century Gothic" panose="020B0502020202020204" pitchFamily="34" charset="0"/>
                        </a:rPr>
                        <a:t>Josh H.</a:t>
                      </a:r>
                    </a:p>
                  </a:txBody>
                  <a:tcPr marL="167640" marR="167640" marT="83820" marB="83820"/>
                </a:tc>
                <a:extLst>
                  <a:ext uri="{0D108BD9-81ED-4DB2-BD59-A6C34878D82A}">
                    <a16:rowId xmlns:a16="http://schemas.microsoft.com/office/drawing/2014/main" val="3604081227"/>
                  </a:ext>
                </a:extLst>
              </a:tr>
              <a:tr h="737616">
                <a:tc>
                  <a:txBody>
                    <a:bodyPr/>
                    <a:lstStyle/>
                    <a:p>
                      <a:pPr algn="l"/>
                      <a:r>
                        <a:rPr lang="en-US" sz="2000" b="1" dirty="0">
                          <a:solidFill>
                            <a:srgbClr val="FFFFFF"/>
                          </a:solidFill>
                          <a:latin typeface="Century Gothic" panose="020B0502020202020204" pitchFamily="34" charset="0"/>
                        </a:rPr>
                        <a:t>NCTM</a:t>
                      </a:r>
                    </a:p>
                  </a:txBody>
                  <a:tcPr marL="167640" marR="167640" marT="83820" marB="83820"/>
                </a:tc>
                <a:tc>
                  <a:txBody>
                    <a:bodyPr/>
                    <a:lstStyle/>
                    <a:p>
                      <a:pPr algn="l"/>
                      <a:r>
                        <a:rPr lang="en-US" sz="2000" dirty="0">
                          <a:solidFill>
                            <a:srgbClr val="FFFFFF"/>
                          </a:solidFill>
                          <a:latin typeface="Century Gothic" panose="020B0502020202020204" pitchFamily="34" charset="0"/>
                        </a:rPr>
                        <a:t>Logan A.</a:t>
                      </a:r>
                    </a:p>
                  </a:txBody>
                  <a:tcPr marL="167640" marR="167640" marT="83820" marB="83820"/>
                </a:tc>
                <a:extLst>
                  <a:ext uri="{0D108BD9-81ED-4DB2-BD59-A6C34878D82A}">
                    <a16:rowId xmlns:a16="http://schemas.microsoft.com/office/drawing/2014/main" val="1399377857"/>
                  </a:ext>
                </a:extLst>
              </a:tr>
              <a:tr h="737616">
                <a:tc>
                  <a:txBody>
                    <a:bodyPr/>
                    <a:lstStyle/>
                    <a:p>
                      <a:pPr algn="l"/>
                      <a:r>
                        <a:rPr lang="en-US" sz="2000" b="1" dirty="0">
                          <a:solidFill>
                            <a:srgbClr val="FFFFFF"/>
                          </a:solidFill>
                          <a:latin typeface="Century Gothic" panose="020B0502020202020204" pitchFamily="34" charset="0"/>
                        </a:rPr>
                        <a:t>Stealth Co.</a:t>
                      </a:r>
                    </a:p>
                  </a:txBody>
                  <a:tcPr marL="167640" marR="167640" marT="83820" marB="83820"/>
                </a:tc>
                <a:tc>
                  <a:txBody>
                    <a:bodyPr/>
                    <a:lstStyle/>
                    <a:p>
                      <a:pPr algn="l"/>
                      <a:r>
                        <a:rPr lang="en-US" sz="2000" dirty="0">
                          <a:solidFill>
                            <a:srgbClr val="FFFFFF"/>
                          </a:solidFill>
                          <a:latin typeface="Century Gothic" panose="020B0502020202020204" pitchFamily="34" charset="0"/>
                        </a:rPr>
                        <a:t>Nick R.</a:t>
                      </a:r>
                    </a:p>
                  </a:txBody>
                  <a:tcPr marL="167640" marR="167640" marT="83820" marB="83820"/>
                </a:tc>
                <a:extLst>
                  <a:ext uri="{0D108BD9-81ED-4DB2-BD59-A6C34878D82A}">
                    <a16:rowId xmlns:a16="http://schemas.microsoft.com/office/drawing/2014/main" val="2849215376"/>
                  </a:ext>
                </a:extLst>
              </a:tr>
            </a:tbl>
          </a:graphicData>
        </a:graphic>
      </p:graphicFrame>
      <p:sp>
        <p:nvSpPr>
          <p:cNvPr id="8" name="Rectangle 7">
            <a:extLst>
              <a:ext uri="{FF2B5EF4-FFF2-40B4-BE49-F238E27FC236}">
                <a16:creationId xmlns:a16="http://schemas.microsoft.com/office/drawing/2014/main" id="{B0F1BAE8-E785-C27D-DE37-C483ED4CC446}"/>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449CF7E9-50FB-CE14-528D-C3443512C8F4}"/>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06F641A5-1AA2-6EF9-93FD-29C374CFB12E}"/>
              </a:ext>
            </a:extLst>
          </p:cNvPr>
          <p:cNvSpPr>
            <a:spLocks noGrp="1"/>
          </p:cNvSpPr>
          <p:nvPr>
            <p:ph type="sldNum" sz="quarter" idx="12"/>
          </p:nvPr>
        </p:nvSpPr>
        <p:spPr>
          <a:xfrm>
            <a:off x="8610600" y="6492875"/>
            <a:ext cx="2743200" cy="365125"/>
          </a:xfrm>
        </p:spPr>
        <p:txBody>
          <a:bodyPr/>
          <a:lstStyle/>
          <a:p>
            <a:fld id="{46DBE0DA-A6B8-4445-8C66-3FABEA9B0B86}" type="slidenum">
              <a:rPr lang="en-US" smtClean="0">
                <a:solidFill>
                  <a:srgbClr val="FFFFFF"/>
                </a:solidFill>
              </a:rPr>
              <a:t>20</a:t>
            </a:fld>
            <a:endParaRPr lang="en-US" dirty="0">
              <a:solidFill>
                <a:srgbClr val="FFFFFF"/>
              </a:solidFill>
            </a:endParaRPr>
          </a:p>
        </p:txBody>
      </p:sp>
    </p:spTree>
    <p:extLst>
      <p:ext uri="{BB962C8B-B14F-4D97-AF65-F5344CB8AC3E}">
        <p14:creationId xmlns:p14="http://schemas.microsoft.com/office/powerpoint/2010/main" val="39435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3CE2C-5F28-C9FF-E22A-8B13C0CDAA39}"/>
              </a:ext>
            </a:extLst>
          </p:cNvPr>
          <p:cNvSpPr>
            <a:spLocks noGrp="1"/>
          </p:cNvSpPr>
          <p:nvPr>
            <p:ph type="title"/>
          </p:nvPr>
        </p:nvSpPr>
        <p:spPr/>
        <p:txBody>
          <a:bodyPr/>
          <a:lstStyle/>
          <a:p>
            <a:r>
              <a:rPr lang="en-US" dirty="0">
                <a:solidFill>
                  <a:srgbClr val="FFFFFF"/>
                </a:solidFill>
                <a:latin typeface="Century Gothic" panose="020B0502020202020204" pitchFamily="34" charset="0"/>
              </a:rPr>
              <a:t>Site-Wide SDS Repository</a:t>
            </a:r>
          </a:p>
        </p:txBody>
      </p:sp>
      <p:sp>
        <p:nvSpPr>
          <p:cNvPr id="3" name="Content Placeholder 2">
            <a:extLst>
              <a:ext uri="{FF2B5EF4-FFF2-40B4-BE49-F238E27FC236}">
                <a16:creationId xmlns:a16="http://schemas.microsoft.com/office/drawing/2014/main" id="{B0CB1A85-2822-C7D4-7FC7-C2F541B9E205}"/>
              </a:ext>
            </a:extLst>
          </p:cNvPr>
          <p:cNvSpPr>
            <a:spLocks noGrp="1"/>
          </p:cNvSpPr>
          <p:nvPr>
            <p:ph idx="1"/>
          </p:nvPr>
        </p:nvSpPr>
        <p:spPr/>
        <p:txBody>
          <a:bodyPr/>
          <a:lstStyle/>
          <a:p>
            <a:r>
              <a:rPr lang="en-US" dirty="0">
                <a:solidFill>
                  <a:srgbClr val="FFFFFF"/>
                </a:solidFill>
                <a:latin typeface="Century Gothic" panose="020B0502020202020204" pitchFamily="34" charset="0"/>
              </a:rPr>
              <a:t>All on-site chemical SDS’s can be found here: </a:t>
            </a:r>
            <a:r>
              <a:rPr lang="en-US" altLang="en-US"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Bridge Labs Site-Wide SDS Repository</a:t>
            </a:r>
            <a:endParaRPr lang="en-US" dirty="0">
              <a:solidFill>
                <a:srgbClr val="AED307"/>
              </a:solidFill>
              <a:latin typeface="Century Gothic" panose="020B0502020202020204" pitchFamily="34" charset="0"/>
            </a:endParaRPr>
          </a:p>
          <a:p>
            <a:r>
              <a:rPr lang="en-US" dirty="0">
                <a:solidFill>
                  <a:srgbClr val="FFFFFF"/>
                </a:solidFill>
                <a:latin typeface="Century Gothic" panose="020B0502020202020204" pitchFamily="34" charset="0"/>
              </a:rPr>
              <a:t>Contact your appointed safety officer for company/institution-specific SDS’s</a:t>
            </a:r>
          </a:p>
        </p:txBody>
      </p:sp>
      <p:sp>
        <p:nvSpPr>
          <p:cNvPr id="4" name="Rectangle 3">
            <a:extLst>
              <a:ext uri="{FF2B5EF4-FFF2-40B4-BE49-F238E27FC236}">
                <a16:creationId xmlns:a16="http://schemas.microsoft.com/office/drawing/2014/main" id="{E68BE467-6820-C620-9BDD-6550AC7C6E5F}"/>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7">
            <a:extLst>
              <a:ext uri="{FF2B5EF4-FFF2-40B4-BE49-F238E27FC236}">
                <a16:creationId xmlns:a16="http://schemas.microsoft.com/office/drawing/2014/main" id="{33F371A1-6B67-0ED2-9EAA-9FBBC8928C6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5" name="Slide Number Placeholder 4">
            <a:extLst>
              <a:ext uri="{FF2B5EF4-FFF2-40B4-BE49-F238E27FC236}">
                <a16:creationId xmlns:a16="http://schemas.microsoft.com/office/drawing/2014/main" id="{E01D742A-06F2-6A20-8712-6AD324AE2B7D}"/>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21</a:t>
            </a:fld>
            <a:endParaRPr lang="en-US" dirty="0">
              <a:solidFill>
                <a:srgbClr val="FFFFFF"/>
              </a:solidFill>
            </a:endParaRPr>
          </a:p>
        </p:txBody>
      </p:sp>
    </p:spTree>
    <p:extLst>
      <p:ext uri="{BB962C8B-B14F-4D97-AF65-F5344CB8AC3E}">
        <p14:creationId xmlns:p14="http://schemas.microsoft.com/office/powerpoint/2010/main" val="1882886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7BA2F-9E8D-7EAC-A906-CB3C2B14EEBC}"/>
              </a:ext>
            </a:extLst>
          </p:cNvPr>
          <p:cNvSpPr>
            <a:spLocks noGrp="1"/>
          </p:cNvSpPr>
          <p:nvPr>
            <p:ph type="title"/>
          </p:nvPr>
        </p:nvSpPr>
        <p:spPr/>
        <p:txBody>
          <a:bodyPr/>
          <a:lstStyle/>
          <a:p>
            <a:r>
              <a:rPr lang="en-US" dirty="0">
                <a:solidFill>
                  <a:srgbClr val="FFFFFF"/>
                </a:solidFill>
                <a:latin typeface="Century Gothic" panose="020B0502020202020204" pitchFamily="34" charset="0"/>
              </a:rPr>
              <a:t>Chemical Inventory Sheets</a:t>
            </a:r>
          </a:p>
        </p:txBody>
      </p:sp>
      <p:sp>
        <p:nvSpPr>
          <p:cNvPr id="3" name="Content Placeholder 2">
            <a:extLst>
              <a:ext uri="{FF2B5EF4-FFF2-40B4-BE49-F238E27FC236}">
                <a16:creationId xmlns:a16="http://schemas.microsoft.com/office/drawing/2014/main" id="{B593A561-66ED-F3A5-1D0F-62B2FE3F1274}"/>
              </a:ext>
            </a:extLst>
          </p:cNvPr>
          <p:cNvSpPr>
            <a:spLocks noGrp="1"/>
          </p:cNvSpPr>
          <p:nvPr>
            <p:ph idx="1"/>
          </p:nvPr>
        </p:nvSpPr>
        <p:spPr/>
        <p:txBody>
          <a:bodyPr>
            <a:normAutofit lnSpcReduction="10000"/>
          </a:bodyPr>
          <a:lstStyle/>
          <a:p>
            <a:r>
              <a:rPr lang="en-US" u="sng" dirty="0">
                <a:solidFill>
                  <a:srgbClr val="AED307"/>
                </a:solidFill>
                <a:latin typeface="Century Gothic" panose="020B0502020202020204" pitchFamily="34" charset="0"/>
              </a:rPr>
              <a:t>ALL</a:t>
            </a:r>
            <a:r>
              <a:rPr lang="en-US" dirty="0">
                <a:solidFill>
                  <a:srgbClr val="FFFFFF"/>
                </a:solidFill>
                <a:latin typeface="Century Gothic" panose="020B0502020202020204" pitchFamily="34" charset="0"/>
              </a:rPr>
              <a:t> chemicals, hazardous or not, must be updated on a chemical inventory sheet</a:t>
            </a:r>
          </a:p>
          <a:p>
            <a:r>
              <a:rPr lang="en-US" dirty="0">
                <a:solidFill>
                  <a:srgbClr val="FFFFFF"/>
                </a:solidFill>
                <a:latin typeface="Century Gothic" panose="020B0502020202020204" pitchFamily="34" charset="0"/>
              </a:rPr>
              <a:t>BioLabs staff will collect these sheets yearly</a:t>
            </a:r>
          </a:p>
          <a:p>
            <a:r>
              <a:rPr lang="en-US" dirty="0">
                <a:solidFill>
                  <a:srgbClr val="FFFFFF"/>
                </a:solidFill>
                <a:latin typeface="Century Gothic" panose="020B0502020202020204" pitchFamily="34" charset="0"/>
              </a:rPr>
              <a:t>Requirements:</a:t>
            </a:r>
          </a:p>
          <a:p>
            <a:pPr lvl="1"/>
            <a:r>
              <a:rPr lang="en-US" dirty="0">
                <a:solidFill>
                  <a:srgbClr val="FFFFFF"/>
                </a:solidFill>
                <a:latin typeface="Century Gothic" panose="020B0502020202020204" pitchFamily="34" charset="0"/>
              </a:rPr>
              <a:t>Chemical Name</a:t>
            </a:r>
          </a:p>
          <a:p>
            <a:pPr lvl="1"/>
            <a:r>
              <a:rPr lang="en-US" dirty="0">
                <a:solidFill>
                  <a:srgbClr val="FFFFFF"/>
                </a:solidFill>
                <a:latin typeface="Century Gothic" panose="020B0502020202020204" pitchFamily="34" charset="0"/>
              </a:rPr>
              <a:t>Manufacturer</a:t>
            </a:r>
          </a:p>
          <a:p>
            <a:pPr lvl="1"/>
            <a:r>
              <a:rPr lang="en-US" dirty="0">
                <a:solidFill>
                  <a:srgbClr val="FFFFFF"/>
                </a:solidFill>
                <a:latin typeface="Century Gothic" panose="020B0502020202020204" pitchFamily="34" charset="0"/>
              </a:rPr>
              <a:t>Vendor</a:t>
            </a:r>
          </a:p>
          <a:p>
            <a:pPr lvl="1"/>
            <a:r>
              <a:rPr lang="en-US" dirty="0">
                <a:solidFill>
                  <a:srgbClr val="FFFFFF"/>
                </a:solidFill>
                <a:latin typeface="Century Gothic" panose="020B0502020202020204" pitchFamily="34" charset="0"/>
              </a:rPr>
              <a:t>Catalogue #</a:t>
            </a:r>
          </a:p>
          <a:p>
            <a:pPr lvl="1"/>
            <a:r>
              <a:rPr lang="en-US" dirty="0">
                <a:solidFill>
                  <a:srgbClr val="FFFFFF"/>
                </a:solidFill>
                <a:latin typeface="Century Gothic" panose="020B0502020202020204" pitchFamily="34" charset="0"/>
              </a:rPr>
              <a:t>Date Received</a:t>
            </a:r>
          </a:p>
          <a:p>
            <a:pPr lvl="1"/>
            <a:r>
              <a:rPr lang="en-US" dirty="0">
                <a:solidFill>
                  <a:srgbClr val="FFFFFF"/>
                </a:solidFill>
                <a:latin typeface="Century Gothic" panose="020B0502020202020204" pitchFamily="34" charset="0"/>
              </a:rPr>
              <a:t>CAS # (if applicable)</a:t>
            </a:r>
          </a:p>
          <a:p>
            <a:pPr lvl="1"/>
            <a:r>
              <a:rPr lang="en-US" dirty="0">
                <a:solidFill>
                  <a:srgbClr val="FFFFFF"/>
                </a:solidFill>
                <a:latin typeface="Century Gothic" panose="020B0502020202020204" pitchFamily="34" charset="0"/>
              </a:rPr>
              <a:t>Peroxide former Y/N (list expiration date/date opened if yes)</a:t>
            </a:r>
          </a:p>
        </p:txBody>
      </p:sp>
      <p:sp>
        <p:nvSpPr>
          <p:cNvPr id="4" name="Rectangle 3">
            <a:extLst>
              <a:ext uri="{FF2B5EF4-FFF2-40B4-BE49-F238E27FC236}">
                <a16:creationId xmlns:a16="http://schemas.microsoft.com/office/drawing/2014/main" id="{3CEC5F23-D2A1-6022-CA55-585363963DB9}"/>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7">
            <a:extLst>
              <a:ext uri="{FF2B5EF4-FFF2-40B4-BE49-F238E27FC236}">
                <a16:creationId xmlns:a16="http://schemas.microsoft.com/office/drawing/2014/main" id="{39FC55D3-5458-8EE3-4C45-4D9748B19364}"/>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7" name="Slide Number Placeholder 6">
            <a:extLst>
              <a:ext uri="{FF2B5EF4-FFF2-40B4-BE49-F238E27FC236}">
                <a16:creationId xmlns:a16="http://schemas.microsoft.com/office/drawing/2014/main" id="{7B7A521C-6D8C-D138-4051-7747241F0D4A}"/>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22</a:t>
            </a:fld>
            <a:endParaRPr lang="en-US" dirty="0">
              <a:solidFill>
                <a:srgbClr val="FFFFFF"/>
              </a:solidFill>
            </a:endParaRPr>
          </a:p>
        </p:txBody>
      </p:sp>
    </p:spTree>
    <p:extLst>
      <p:ext uri="{BB962C8B-B14F-4D97-AF65-F5344CB8AC3E}">
        <p14:creationId xmlns:p14="http://schemas.microsoft.com/office/powerpoint/2010/main" val="16252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F662-8226-06B7-48CF-567537DB6EEC}"/>
              </a:ext>
            </a:extLst>
          </p:cNvPr>
          <p:cNvSpPr>
            <a:spLocks noGrp="1"/>
          </p:cNvSpPr>
          <p:nvPr>
            <p:ph type="title"/>
          </p:nvPr>
        </p:nvSpPr>
        <p:spPr>
          <a:xfrm>
            <a:off x="3576710" y="509831"/>
            <a:ext cx="5037245" cy="613064"/>
          </a:xfrm>
        </p:spPr>
        <p:txBody>
          <a:bodyPr anchor="b">
            <a:normAutofit/>
          </a:bodyPr>
          <a:lstStyle/>
          <a:p>
            <a:r>
              <a:rPr lang="en-US" sz="3200" dirty="0">
                <a:solidFill>
                  <a:srgbClr val="FFFFFF"/>
                </a:solidFill>
                <a:latin typeface="Century Gothic" panose="020B0502020202020204" pitchFamily="34" charset="0"/>
              </a:rPr>
              <a:t>EH&amp;S Event Reporting</a:t>
            </a:r>
          </a:p>
        </p:txBody>
      </p:sp>
      <p:sp>
        <p:nvSpPr>
          <p:cNvPr id="3" name="Content Placeholder 2">
            <a:extLst>
              <a:ext uri="{FF2B5EF4-FFF2-40B4-BE49-F238E27FC236}">
                <a16:creationId xmlns:a16="http://schemas.microsoft.com/office/drawing/2014/main" id="{9854E348-4841-D933-EE68-79E33531C291}"/>
              </a:ext>
            </a:extLst>
          </p:cNvPr>
          <p:cNvSpPr>
            <a:spLocks noGrp="1"/>
          </p:cNvSpPr>
          <p:nvPr>
            <p:ph idx="1"/>
          </p:nvPr>
        </p:nvSpPr>
        <p:spPr>
          <a:xfrm>
            <a:off x="6981597" y="1600789"/>
            <a:ext cx="5035962" cy="3447832"/>
          </a:xfrm>
        </p:spPr>
        <p:txBody>
          <a:bodyPr anchor="t">
            <a:normAutofit/>
          </a:bodyPr>
          <a:lstStyle/>
          <a:p>
            <a:pPr>
              <a:buFont typeface="Calibri" panose="020B0604020202020204" pitchFamily="34" charset="0"/>
              <a:buChar char="-"/>
            </a:pPr>
            <a:r>
              <a:rPr lang="en-US" sz="2000" dirty="0" err="1">
                <a:solidFill>
                  <a:srgbClr val="FFFFFF"/>
                </a:solidFill>
                <a:latin typeface="Century Gothic"/>
              </a:rPr>
              <a:t>BioLabs</a:t>
            </a:r>
            <a:r>
              <a:rPr lang="en-US" sz="2000" dirty="0">
                <a:solidFill>
                  <a:srgbClr val="FFFFFF"/>
                </a:solidFill>
                <a:latin typeface="Century Gothic"/>
              </a:rPr>
              <a:t> staff must be notified of any EHS events</a:t>
            </a:r>
            <a:endParaRPr lang="en-US" sz="2000" dirty="0">
              <a:solidFill>
                <a:srgbClr val="FFFFFF"/>
              </a:solidFill>
              <a:latin typeface="Century Gothic" panose="020B0502020202020204" pitchFamily="34" charset="0"/>
            </a:endParaRPr>
          </a:p>
          <a:p>
            <a:pPr>
              <a:buFont typeface="Calibri" panose="020B0604020202020204" pitchFamily="34" charset="0"/>
              <a:buChar char="-"/>
            </a:pPr>
            <a:r>
              <a:rPr lang="en-US" sz="2000" dirty="0" err="1">
                <a:solidFill>
                  <a:srgbClr val="FFFFFF"/>
                </a:solidFill>
                <a:latin typeface="Century Gothic"/>
              </a:rPr>
              <a:t>BioLabs</a:t>
            </a:r>
            <a:r>
              <a:rPr lang="en-US" sz="2000" dirty="0">
                <a:solidFill>
                  <a:srgbClr val="FFFFFF"/>
                </a:solidFill>
                <a:latin typeface="Century Gothic"/>
              </a:rPr>
              <a:t> staff will conduct monthly EHS audits- Alyssa will contact to schedule</a:t>
            </a:r>
          </a:p>
          <a:p>
            <a:pPr>
              <a:buFont typeface="Calibri" panose="020B0604020202020204" pitchFamily="34" charset="0"/>
              <a:buChar char="-"/>
            </a:pPr>
            <a:r>
              <a:rPr lang="en-US" sz="2000" dirty="0">
                <a:solidFill>
                  <a:srgbClr val="FFFFFF"/>
                </a:solidFill>
                <a:latin typeface="Century Gothic"/>
              </a:rPr>
              <a:t>Find the Bridge Labs EH&amp;S Event Reporting Form on our website under the Bridge Labs tab:</a:t>
            </a:r>
          </a:p>
          <a:p>
            <a:pPr marL="0" indent="0">
              <a:buNone/>
            </a:pPr>
            <a:r>
              <a:rPr lang="en-US" sz="2000" dirty="0">
                <a:solidFill>
                  <a:srgbClr val="FFFFFF"/>
                </a:solidFill>
                <a:latin typeface="Century Gothic" panose="020B0502020202020204" pitchFamily="34" charset="0"/>
              </a:rPr>
              <a:t>	</a:t>
            </a:r>
            <a:r>
              <a:rPr lang="en-US" sz="2000"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www.biolabspegasuspark.com</a:t>
            </a:r>
            <a:endParaRPr lang="en-US" sz="2000" dirty="0">
              <a:solidFill>
                <a:srgbClr val="AED307"/>
              </a:solidFill>
              <a:latin typeface="Century Gothic" panose="020B0502020202020204" pitchFamily="34" charset="0"/>
            </a:endParaRPr>
          </a:p>
          <a:p>
            <a:pPr marL="0" indent="0">
              <a:buNone/>
            </a:pPr>
            <a:r>
              <a:rPr lang="en-US" sz="2000" dirty="0">
                <a:solidFill>
                  <a:srgbClr val="FFFFFF"/>
                </a:solidFill>
                <a:latin typeface="Century Gothic" panose="020B0502020202020204" pitchFamily="34" charset="0"/>
              </a:rPr>
              <a:t>	Access code: 3060</a:t>
            </a:r>
          </a:p>
        </p:txBody>
      </p:sp>
      <p:pic>
        <p:nvPicPr>
          <p:cNvPr id="5" name="Picture 4">
            <a:extLst>
              <a:ext uri="{FF2B5EF4-FFF2-40B4-BE49-F238E27FC236}">
                <a16:creationId xmlns:a16="http://schemas.microsoft.com/office/drawing/2014/main" id="{BA801040-0D48-E6E3-FAE2-93E5545F394A}"/>
              </a:ext>
            </a:extLst>
          </p:cNvPr>
          <p:cNvPicPr>
            <a:picLocks noChangeAspect="1"/>
          </p:cNvPicPr>
          <p:nvPr/>
        </p:nvPicPr>
        <p:blipFill>
          <a:blip r:embed="rId3"/>
          <a:stretch>
            <a:fillRect/>
          </a:stretch>
        </p:blipFill>
        <p:spPr>
          <a:xfrm>
            <a:off x="272764" y="2090718"/>
            <a:ext cx="6449549" cy="2676563"/>
          </a:xfrm>
          <a:prstGeom prst="rect">
            <a:avLst/>
          </a:prstGeom>
          <a:ln w="57150">
            <a:solidFill>
              <a:srgbClr val="AED307"/>
            </a:solidFill>
          </a:ln>
        </p:spPr>
      </p:pic>
      <p:sp>
        <p:nvSpPr>
          <p:cNvPr id="6" name="Rectangle 5">
            <a:extLst>
              <a:ext uri="{FF2B5EF4-FFF2-40B4-BE49-F238E27FC236}">
                <a16:creationId xmlns:a16="http://schemas.microsoft.com/office/drawing/2014/main" id="{D6FFA182-93B2-E8DA-6C69-EFB00BEE991C}"/>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CD0796B8-C2BF-1701-AB6C-A2F6AE50D0F9}"/>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1C9904CE-1E57-D0AF-CEC3-C6C03E1DD9D7}"/>
              </a:ext>
            </a:extLst>
          </p:cNvPr>
          <p:cNvSpPr>
            <a:spLocks noGrp="1"/>
          </p:cNvSpPr>
          <p:nvPr>
            <p:ph type="sldNum" sz="quarter" idx="12"/>
          </p:nvPr>
        </p:nvSpPr>
        <p:spPr>
          <a:xfrm>
            <a:off x="8613955" y="6515663"/>
            <a:ext cx="2743200" cy="365125"/>
          </a:xfrm>
        </p:spPr>
        <p:txBody>
          <a:bodyPr/>
          <a:lstStyle/>
          <a:p>
            <a:fld id="{46DBE0DA-A6B8-4445-8C66-3FABEA9B0B86}" type="slidenum">
              <a:rPr lang="en-US" smtClean="0">
                <a:solidFill>
                  <a:srgbClr val="FFFFFF"/>
                </a:solidFill>
              </a:rPr>
              <a:t>23</a:t>
            </a:fld>
            <a:endParaRPr lang="en-US" dirty="0">
              <a:solidFill>
                <a:srgbClr val="FFFFFF"/>
              </a:solidFill>
            </a:endParaRPr>
          </a:p>
        </p:txBody>
      </p:sp>
    </p:spTree>
    <p:extLst>
      <p:ext uri="{BB962C8B-B14F-4D97-AF65-F5344CB8AC3E}">
        <p14:creationId xmlns:p14="http://schemas.microsoft.com/office/powerpoint/2010/main" val="2390462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73CD-18BB-3515-0BF6-F6A497492EE2}"/>
              </a:ext>
            </a:extLst>
          </p:cNvPr>
          <p:cNvSpPr>
            <a:spLocks noGrp="1"/>
          </p:cNvSpPr>
          <p:nvPr>
            <p:ph type="title"/>
          </p:nvPr>
        </p:nvSpPr>
        <p:spPr>
          <a:xfrm>
            <a:off x="838199" y="143879"/>
            <a:ext cx="10515600" cy="1325563"/>
          </a:xfrm>
        </p:spPr>
        <p:txBody>
          <a:bodyPr/>
          <a:lstStyle/>
          <a:p>
            <a:r>
              <a:rPr lang="en-US" dirty="0">
                <a:solidFill>
                  <a:srgbClr val="FFFFFF"/>
                </a:solidFill>
                <a:latin typeface="Century Gothic" panose="020B0502020202020204" pitchFamily="34" charset="0"/>
              </a:rPr>
              <a:t>Facility Overview</a:t>
            </a:r>
          </a:p>
        </p:txBody>
      </p:sp>
      <p:pic>
        <p:nvPicPr>
          <p:cNvPr id="7" name="Content Placeholder 6" descr="A diagram of a building&#10;&#10;AI-generated content may be incorrect.">
            <a:extLst>
              <a:ext uri="{FF2B5EF4-FFF2-40B4-BE49-F238E27FC236}">
                <a16:creationId xmlns:a16="http://schemas.microsoft.com/office/drawing/2014/main" id="{2E28BE4D-F1B5-F6C4-B81F-EBBF14E580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419" t="12112" r="4838" b="30098"/>
          <a:stretch>
            <a:fillRect/>
          </a:stretch>
        </p:blipFill>
        <p:spPr>
          <a:xfrm>
            <a:off x="1947862" y="1469442"/>
            <a:ext cx="8296275" cy="5023433"/>
          </a:xfrm>
        </p:spPr>
      </p:pic>
      <p:sp>
        <p:nvSpPr>
          <p:cNvPr id="8" name="Rectangle 7">
            <a:extLst>
              <a:ext uri="{FF2B5EF4-FFF2-40B4-BE49-F238E27FC236}">
                <a16:creationId xmlns:a16="http://schemas.microsoft.com/office/drawing/2014/main" id="{4DCD1DD1-772A-11D7-696D-D26BBFF52D0D}"/>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7">
            <a:extLst>
              <a:ext uri="{FF2B5EF4-FFF2-40B4-BE49-F238E27FC236}">
                <a16:creationId xmlns:a16="http://schemas.microsoft.com/office/drawing/2014/main" id="{2D614830-B1FB-EE7F-F733-0628515D073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7196492F-2C72-6A0F-F6B2-A21979B7DDFB}"/>
              </a:ext>
            </a:extLst>
          </p:cNvPr>
          <p:cNvSpPr>
            <a:spLocks noGrp="1"/>
          </p:cNvSpPr>
          <p:nvPr>
            <p:ph type="sldNum" sz="quarter" idx="12"/>
          </p:nvPr>
        </p:nvSpPr>
        <p:spPr>
          <a:xfrm>
            <a:off x="8610599" y="6531558"/>
            <a:ext cx="2743200" cy="365125"/>
          </a:xfrm>
        </p:spPr>
        <p:txBody>
          <a:bodyPr/>
          <a:lstStyle/>
          <a:p>
            <a:fld id="{46DBE0DA-A6B8-4445-8C66-3FABEA9B0B86}" type="slidenum">
              <a:rPr lang="en-US" smtClean="0">
                <a:solidFill>
                  <a:srgbClr val="FFFFFF"/>
                </a:solidFill>
              </a:rPr>
              <a:t>24</a:t>
            </a:fld>
            <a:endParaRPr lang="en-US" dirty="0">
              <a:solidFill>
                <a:srgbClr val="FFFFFF"/>
              </a:solidFill>
            </a:endParaRPr>
          </a:p>
        </p:txBody>
      </p:sp>
    </p:spTree>
    <p:extLst>
      <p:ext uri="{BB962C8B-B14F-4D97-AF65-F5344CB8AC3E}">
        <p14:creationId xmlns:p14="http://schemas.microsoft.com/office/powerpoint/2010/main" val="415491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7B71-455A-C381-54A6-63F6053AD901}"/>
              </a:ext>
            </a:extLst>
          </p:cNvPr>
          <p:cNvSpPr>
            <a:spLocks noGrp="1"/>
          </p:cNvSpPr>
          <p:nvPr>
            <p:ph type="title"/>
          </p:nvPr>
        </p:nvSpPr>
        <p:spPr>
          <a:xfrm>
            <a:off x="418666" y="365125"/>
            <a:ext cx="10515600" cy="1325563"/>
          </a:xfrm>
        </p:spPr>
        <p:txBody>
          <a:bodyPr/>
          <a:lstStyle/>
          <a:p>
            <a:r>
              <a:rPr lang="en-US" dirty="0">
                <a:solidFill>
                  <a:srgbClr val="FFFFFF"/>
                </a:solidFill>
                <a:latin typeface="Century Gothic" panose="020B0502020202020204" pitchFamily="34" charset="0"/>
              </a:rPr>
              <a:t>Campus Access</a:t>
            </a:r>
          </a:p>
        </p:txBody>
      </p:sp>
      <p:sp>
        <p:nvSpPr>
          <p:cNvPr id="8" name="TextBox 7">
            <a:extLst>
              <a:ext uri="{FF2B5EF4-FFF2-40B4-BE49-F238E27FC236}">
                <a16:creationId xmlns:a16="http://schemas.microsoft.com/office/drawing/2014/main" id="{C9AE6BDB-F1F9-731F-89F0-5B0550E8AE40}"/>
              </a:ext>
            </a:extLst>
          </p:cNvPr>
          <p:cNvSpPr txBox="1"/>
          <p:nvPr/>
        </p:nvSpPr>
        <p:spPr>
          <a:xfrm>
            <a:off x="418666" y="2459504"/>
            <a:ext cx="5014323" cy="1938992"/>
          </a:xfrm>
          <a:prstGeom prst="rect">
            <a:avLst/>
          </a:prstGeom>
          <a:noFill/>
        </p:spPr>
        <p:txBody>
          <a:bodyPr wrap="square" rtlCol="0">
            <a:spAutoFit/>
          </a:bodyPr>
          <a:lstStyle/>
          <a:p>
            <a:r>
              <a:rPr lang="en-US" sz="2400" dirty="0">
                <a:solidFill>
                  <a:srgbClr val="FFFFFF"/>
                </a:solidFill>
                <a:latin typeface="Century Gothic" panose="020B0502020202020204" pitchFamily="34" charset="0"/>
              </a:rPr>
              <a:t>Please email filled out form to </a:t>
            </a:r>
            <a:r>
              <a:rPr lang="en-US" sz="2400"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lstermer@jsmall.com</a:t>
            </a:r>
            <a:r>
              <a:rPr lang="en-US" sz="2400" dirty="0">
                <a:solidFill>
                  <a:srgbClr val="AED307"/>
                </a:solidFill>
                <a:latin typeface="Century Gothic" panose="020B0502020202020204" pitchFamily="34" charset="0"/>
              </a:rPr>
              <a:t> </a:t>
            </a:r>
            <a:r>
              <a:rPr lang="en-US" sz="2400" dirty="0">
                <a:solidFill>
                  <a:srgbClr val="FFFFFF"/>
                </a:solidFill>
                <a:latin typeface="Century Gothic" panose="020B0502020202020204" pitchFamily="34" charset="0"/>
              </a:rPr>
              <a:t>and </a:t>
            </a:r>
            <a:r>
              <a:rPr lang="en-US" sz="2400" dirty="0">
                <a:solidFill>
                  <a:srgbClr val="AED307"/>
                </a:solidFill>
                <a:latin typeface="Century Gothic" panose="020B0502020202020204" pitchFamily="34" charset="0"/>
                <a:hlinkClick r:id="rId3">
                  <a:extLst>
                    <a:ext uri="{A12FA001-AC4F-418D-AE19-62706E023703}">
                      <ahyp:hlinkClr xmlns:ahyp="http://schemas.microsoft.com/office/drawing/2018/hyperlinkcolor" val="tx"/>
                    </a:ext>
                  </a:extLst>
                </a:hlinkClick>
              </a:rPr>
              <a:t>pegasuspark240@gmail.com</a:t>
            </a:r>
            <a:r>
              <a:rPr lang="en-US" sz="2400" dirty="0">
                <a:solidFill>
                  <a:srgbClr val="AED307"/>
                </a:solidFill>
                <a:latin typeface="Century Gothic" panose="020B0502020202020204" pitchFamily="34" charset="0"/>
              </a:rPr>
              <a:t> </a:t>
            </a:r>
            <a:r>
              <a:rPr lang="en-US" sz="2400" dirty="0">
                <a:solidFill>
                  <a:srgbClr val="FFFFFF"/>
                </a:solidFill>
                <a:latin typeface="Century Gothic" panose="020B0502020202020204" pitchFamily="34" charset="0"/>
              </a:rPr>
              <a:t>for after-hours campus access and Bridge Labs access.</a:t>
            </a:r>
          </a:p>
        </p:txBody>
      </p:sp>
      <p:sp>
        <p:nvSpPr>
          <p:cNvPr id="9" name="Rectangle 8">
            <a:extLst>
              <a:ext uri="{FF2B5EF4-FFF2-40B4-BE49-F238E27FC236}">
                <a16:creationId xmlns:a16="http://schemas.microsoft.com/office/drawing/2014/main" id="{8A5B1D44-1EC6-F6CB-2161-4FC403442101}"/>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7">
            <a:extLst>
              <a:ext uri="{FF2B5EF4-FFF2-40B4-BE49-F238E27FC236}">
                <a16:creationId xmlns:a16="http://schemas.microsoft.com/office/drawing/2014/main" id="{95941A9B-C736-8B2E-560F-B71BE356B31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37C99631-F08A-7EAE-4605-341CC634C5C3}"/>
              </a:ext>
            </a:extLst>
          </p:cNvPr>
          <p:cNvSpPr>
            <a:spLocks noGrp="1"/>
          </p:cNvSpPr>
          <p:nvPr>
            <p:ph type="sldNum" sz="quarter" idx="12"/>
          </p:nvPr>
        </p:nvSpPr>
        <p:spPr>
          <a:xfrm>
            <a:off x="8658224" y="6512157"/>
            <a:ext cx="2743200" cy="365125"/>
          </a:xfrm>
        </p:spPr>
        <p:txBody>
          <a:bodyPr/>
          <a:lstStyle/>
          <a:p>
            <a:fld id="{46DBE0DA-A6B8-4445-8C66-3FABEA9B0B86}" type="slidenum">
              <a:rPr lang="en-US" smtClean="0">
                <a:solidFill>
                  <a:srgbClr val="FFFFFF"/>
                </a:solidFill>
              </a:rPr>
              <a:t>25</a:t>
            </a:fld>
            <a:endParaRPr lang="en-US" dirty="0">
              <a:solidFill>
                <a:srgbClr val="FFFFFF"/>
              </a:solidFill>
            </a:endParaRPr>
          </a:p>
        </p:txBody>
      </p:sp>
      <p:pic>
        <p:nvPicPr>
          <p:cNvPr id="5" name="Picture 4">
            <a:extLst>
              <a:ext uri="{FF2B5EF4-FFF2-40B4-BE49-F238E27FC236}">
                <a16:creationId xmlns:a16="http://schemas.microsoft.com/office/drawing/2014/main" id="{F131C032-D059-4260-6E15-4CFB59332E8C}"/>
              </a:ext>
            </a:extLst>
          </p:cNvPr>
          <p:cNvPicPr>
            <a:picLocks noChangeAspect="1"/>
          </p:cNvPicPr>
          <p:nvPr/>
        </p:nvPicPr>
        <p:blipFill>
          <a:blip r:embed="rId5"/>
          <a:stretch>
            <a:fillRect/>
          </a:stretch>
        </p:blipFill>
        <p:spPr>
          <a:xfrm>
            <a:off x="5353745" y="365125"/>
            <a:ext cx="6608957" cy="6005175"/>
          </a:xfrm>
          <a:prstGeom prst="rect">
            <a:avLst/>
          </a:prstGeom>
        </p:spPr>
      </p:pic>
    </p:spTree>
    <p:extLst>
      <p:ext uri="{BB962C8B-B14F-4D97-AF65-F5344CB8AC3E}">
        <p14:creationId xmlns:p14="http://schemas.microsoft.com/office/powerpoint/2010/main" val="4029143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0A05-D7BE-4862-C331-26D8A08D5708}"/>
              </a:ext>
            </a:extLst>
          </p:cNvPr>
          <p:cNvSpPr>
            <a:spLocks noGrp="1"/>
          </p:cNvSpPr>
          <p:nvPr>
            <p:ph type="title"/>
          </p:nvPr>
        </p:nvSpPr>
        <p:spPr>
          <a:xfrm>
            <a:off x="630936" y="640080"/>
            <a:ext cx="4818888" cy="1481328"/>
          </a:xfrm>
        </p:spPr>
        <p:txBody>
          <a:bodyPr anchor="b">
            <a:normAutofit/>
          </a:bodyPr>
          <a:lstStyle/>
          <a:p>
            <a:r>
              <a:rPr lang="en-US" sz="5000" dirty="0">
                <a:solidFill>
                  <a:srgbClr val="FFFFFF"/>
                </a:solidFill>
                <a:latin typeface="Century Gothic" panose="020B0502020202020204" pitchFamily="34" charset="0"/>
              </a:rPr>
              <a:t>STRANGER DANGER</a:t>
            </a:r>
          </a:p>
        </p:txBody>
      </p:sp>
      <p:sp>
        <p:nvSpPr>
          <p:cNvPr id="3" name="Content Placeholder 2">
            <a:extLst>
              <a:ext uri="{FF2B5EF4-FFF2-40B4-BE49-F238E27FC236}">
                <a16:creationId xmlns:a16="http://schemas.microsoft.com/office/drawing/2014/main" id="{DE916C1A-7E8C-126A-9BE7-E403B53DB549}"/>
              </a:ext>
            </a:extLst>
          </p:cNvPr>
          <p:cNvSpPr>
            <a:spLocks noGrp="1"/>
          </p:cNvSpPr>
          <p:nvPr>
            <p:ph idx="1"/>
          </p:nvPr>
        </p:nvSpPr>
        <p:spPr>
          <a:xfrm>
            <a:off x="630936" y="2660904"/>
            <a:ext cx="4818888" cy="3547872"/>
          </a:xfrm>
        </p:spPr>
        <p:txBody>
          <a:bodyPr anchor="t">
            <a:normAutofit/>
          </a:bodyPr>
          <a:lstStyle/>
          <a:p>
            <a:r>
              <a:rPr lang="en-US" sz="2200" dirty="0">
                <a:solidFill>
                  <a:srgbClr val="FFFFFF"/>
                </a:solidFill>
                <a:latin typeface="Century Gothic" panose="020B0502020202020204" pitchFamily="34" charset="0"/>
              </a:rPr>
              <a:t>Security starts with YOU!</a:t>
            </a:r>
          </a:p>
          <a:p>
            <a:pPr lvl="1"/>
            <a:r>
              <a:rPr lang="en-US" sz="2200" dirty="0">
                <a:solidFill>
                  <a:srgbClr val="FFFFFF"/>
                </a:solidFill>
                <a:latin typeface="Century Gothic" panose="020B0502020202020204" pitchFamily="34" charset="0"/>
              </a:rPr>
              <a:t>Do not let people in you don’t know</a:t>
            </a:r>
          </a:p>
          <a:p>
            <a:pPr lvl="1"/>
            <a:r>
              <a:rPr lang="en-US" sz="2200" dirty="0">
                <a:solidFill>
                  <a:srgbClr val="FFFFFF"/>
                </a:solidFill>
                <a:latin typeface="Century Gothic" panose="020B0502020202020204" pitchFamily="34" charset="0"/>
              </a:rPr>
              <a:t>ALL visitors must sign in at the front desk iPad</a:t>
            </a:r>
          </a:p>
          <a:p>
            <a:r>
              <a:rPr lang="en-US" sz="2200" dirty="0">
                <a:solidFill>
                  <a:srgbClr val="FFFFFF"/>
                </a:solidFill>
                <a:latin typeface="Century Gothic" panose="020B0502020202020204" pitchFamily="34" charset="0"/>
              </a:rPr>
              <a:t>Remember your badges!</a:t>
            </a:r>
          </a:p>
          <a:p>
            <a:r>
              <a:rPr lang="en-US" sz="2200" dirty="0">
                <a:solidFill>
                  <a:srgbClr val="FFFFFF"/>
                </a:solidFill>
                <a:latin typeface="Century Gothic" panose="020B0502020202020204" pitchFamily="34" charset="0"/>
              </a:rPr>
              <a:t>Security concerns?</a:t>
            </a:r>
          </a:p>
          <a:p>
            <a:pPr lvl="1"/>
            <a:r>
              <a:rPr lang="en-US" sz="2200" dirty="0">
                <a:solidFill>
                  <a:srgbClr val="FFFFFF"/>
                </a:solidFill>
                <a:latin typeface="Century Gothic" panose="020B0502020202020204" pitchFamily="34" charset="0"/>
              </a:rPr>
              <a:t>24/7 campus security number: </a:t>
            </a:r>
            <a:r>
              <a:rPr lang="en-US" sz="2200" dirty="0">
                <a:solidFill>
                  <a:srgbClr val="AED307"/>
                </a:solidFill>
                <a:latin typeface="Century Gothic" panose="020B0502020202020204" pitchFamily="34" charset="0"/>
              </a:rPr>
              <a:t>(412) 636-3182</a:t>
            </a:r>
          </a:p>
        </p:txBody>
      </p:sp>
      <p:pic>
        <p:nvPicPr>
          <p:cNvPr id="6" name="object 4">
            <a:extLst>
              <a:ext uri="{FF2B5EF4-FFF2-40B4-BE49-F238E27FC236}">
                <a16:creationId xmlns:a16="http://schemas.microsoft.com/office/drawing/2014/main" id="{9AF0BFDD-7922-A365-32E3-1CD0ACDC6562}"/>
              </a:ext>
            </a:extLst>
          </p:cNvPr>
          <p:cNvPicPr/>
          <p:nvPr/>
        </p:nvPicPr>
        <p:blipFill>
          <a:blip r:embed="rId2" cstate="print"/>
          <a:stretch>
            <a:fillRect/>
          </a:stretch>
        </p:blipFill>
        <p:spPr>
          <a:xfrm>
            <a:off x="6384365" y="1284488"/>
            <a:ext cx="4635860" cy="4932819"/>
          </a:xfrm>
          <a:prstGeom prst="rect">
            <a:avLst/>
          </a:prstGeom>
        </p:spPr>
      </p:pic>
      <p:sp>
        <p:nvSpPr>
          <p:cNvPr id="7" name="Rectangle 6">
            <a:extLst>
              <a:ext uri="{FF2B5EF4-FFF2-40B4-BE49-F238E27FC236}">
                <a16:creationId xmlns:a16="http://schemas.microsoft.com/office/drawing/2014/main" id="{CBE341BA-2BB6-CFA6-7A61-BFC2E7FC25A2}"/>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7">
            <a:extLst>
              <a:ext uri="{FF2B5EF4-FFF2-40B4-BE49-F238E27FC236}">
                <a16:creationId xmlns:a16="http://schemas.microsoft.com/office/drawing/2014/main" id="{61A01E65-A705-F159-3D37-5AD49925A468}"/>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D8DCC044-3DAC-CD64-9E37-D3112F176392}"/>
              </a:ext>
            </a:extLst>
          </p:cNvPr>
          <p:cNvSpPr>
            <a:spLocks noGrp="1"/>
          </p:cNvSpPr>
          <p:nvPr>
            <p:ph type="sldNum" sz="quarter" idx="12"/>
          </p:nvPr>
        </p:nvSpPr>
        <p:spPr>
          <a:xfrm>
            <a:off x="8610600" y="6492875"/>
            <a:ext cx="2743200" cy="365125"/>
          </a:xfrm>
        </p:spPr>
        <p:txBody>
          <a:bodyPr/>
          <a:lstStyle/>
          <a:p>
            <a:fld id="{46DBE0DA-A6B8-4445-8C66-3FABEA9B0B86}" type="slidenum">
              <a:rPr lang="en-US" smtClean="0">
                <a:solidFill>
                  <a:srgbClr val="FFFFFF"/>
                </a:solidFill>
              </a:rPr>
              <a:t>26</a:t>
            </a:fld>
            <a:endParaRPr lang="en-US" dirty="0">
              <a:solidFill>
                <a:srgbClr val="FFFFFF"/>
              </a:solidFill>
            </a:endParaRPr>
          </a:p>
        </p:txBody>
      </p:sp>
    </p:spTree>
    <p:extLst>
      <p:ext uri="{BB962C8B-B14F-4D97-AF65-F5344CB8AC3E}">
        <p14:creationId xmlns:p14="http://schemas.microsoft.com/office/powerpoint/2010/main" val="2764081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8A7A-A8D3-9D29-79A1-E23BA08762E6}"/>
              </a:ext>
            </a:extLst>
          </p:cNvPr>
          <p:cNvSpPr>
            <a:spLocks noGrp="1"/>
          </p:cNvSpPr>
          <p:nvPr>
            <p:ph type="title"/>
          </p:nvPr>
        </p:nvSpPr>
        <p:spPr>
          <a:xfrm>
            <a:off x="435360" y="-158750"/>
            <a:ext cx="10515600" cy="1325563"/>
          </a:xfrm>
        </p:spPr>
        <p:txBody>
          <a:bodyPr/>
          <a:lstStyle/>
          <a:p>
            <a:r>
              <a:rPr lang="en-US" dirty="0">
                <a:solidFill>
                  <a:srgbClr val="FFFFFF"/>
                </a:solidFill>
                <a:latin typeface="Century Gothic" panose="020B0502020202020204" pitchFamily="34" charset="0"/>
              </a:rPr>
              <a:t>Parking Overview</a:t>
            </a:r>
          </a:p>
        </p:txBody>
      </p:sp>
      <p:grpSp>
        <p:nvGrpSpPr>
          <p:cNvPr id="45" name="Group 44">
            <a:extLst>
              <a:ext uri="{FF2B5EF4-FFF2-40B4-BE49-F238E27FC236}">
                <a16:creationId xmlns:a16="http://schemas.microsoft.com/office/drawing/2014/main" id="{56825C85-62AC-FCA6-3CBF-836D78476F3C}"/>
              </a:ext>
            </a:extLst>
          </p:cNvPr>
          <p:cNvGrpSpPr/>
          <p:nvPr/>
        </p:nvGrpSpPr>
        <p:grpSpPr>
          <a:xfrm>
            <a:off x="191216" y="987138"/>
            <a:ext cx="9121231" cy="5525295"/>
            <a:chOff x="1535384" y="923130"/>
            <a:chExt cx="9121231" cy="5525295"/>
          </a:xfrm>
        </p:grpSpPr>
        <p:pic>
          <p:nvPicPr>
            <p:cNvPr id="8" name="Picture 7" descr="An aerial view of a city&#10;&#10;AI-generated content may be incorrect.">
              <a:extLst>
                <a:ext uri="{FF2B5EF4-FFF2-40B4-BE49-F238E27FC236}">
                  <a16:creationId xmlns:a16="http://schemas.microsoft.com/office/drawing/2014/main" id="{34C1EFA5-346B-70AA-DAD0-70FBD0E77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384" y="923130"/>
              <a:ext cx="9121231" cy="5525295"/>
            </a:xfrm>
            <a:prstGeom prst="rect">
              <a:avLst/>
            </a:prstGeom>
          </p:spPr>
        </p:pic>
        <p:cxnSp>
          <p:nvCxnSpPr>
            <p:cNvPr id="12" name="Straight Arrow Connector 11">
              <a:extLst>
                <a:ext uri="{FF2B5EF4-FFF2-40B4-BE49-F238E27FC236}">
                  <a16:creationId xmlns:a16="http://schemas.microsoft.com/office/drawing/2014/main" id="{91FDD974-9A9B-1154-68A2-E3748A388BB2}"/>
                </a:ext>
              </a:extLst>
            </p:cNvPr>
            <p:cNvCxnSpPr/>
            <p:nvPr/>
          </p:nvCxnSpPr>
          <p:spPr>
            <a:xfrm flipV="1">
              <a:off x="3493008" y="1572768"/>
              <a:ext cx="1280160" cy="493776"/>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D14466A-9F48-9C76-76A9-AE77B4E9FB57}"/>
                </a:ext>
              </a:extLst>
            </p:cNvPr>
            <p:cNvCxnSpPr/>
            <p:nvPr/>
          </p:nvCxnSpPr>
          <p:spPr>
            <a:xfrm>
              <a:off x="4754880" y="1572768"/>
              <a:ext cx="658368" cy="0"/>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1B8DA1E-55C2-25AF-67FE-ED9DD9C780D2}"/>
                </a:ext>
              </a:extLst>
            </p:cNvPr>
            <p:cNvCxnSpPr/>
            <p:nvPr/>
          </p:nvCxnSpPr>
          <p:spPr>
            <a:xfrm>
              <a:off x="5422392" y="1572768"/>
              <a:ext cx="64008" cy="493776"/>
            </a:xfrm>
            <a:prstGeom prst="line">
              <a:avLst/>
            </a:prstGeom>
            <a:ln>
              <a:solidFill>
                <a:srgbClr val="EE000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68956E9-A93B-50CD-4695-7C3B17A51E28}"/>
                </a:ext>
              </a:extLst>
            </p:cNvPr>
            <p:cNvCxnSpPr/>
            <p:nvPr/>
          </p:nvCxnSpPr>
          <p:spPr>
            <a:xfrm>
              <a:off x="5486400" y="2066544"/>
              <a:ext cx="704088" cy="384048"/>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C6D1684-D8B4-95F1-D0A4-75974C5B1825}"/>
                </a:ext>
              </a:extLst>
            </p:cNvPr>
            <p:cNvCxnSpPr/>
            <p:nvPr/>
          </p:nvCxnSpPr>
          <p:spPr>
            <a:xfrm flipH="1">
              <a:off x="4562856" y="2441448"/>
              <a:ext cx="1655064" cy="1399032"/>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C7922B3-14AB-9221-51D3-28F5DB97BC7D}"/>
                </a:ext>
              </a:extLst>
            </p:cNvPr>
            <p:cNvCxnSpPr/>
            <p:nvPr/>
          </p:nvCxnSpPr>
          <p:spPr>
            <a:xfrm>
              <a:off x="4544568" y="3849624"/>
              <a:ext cx="228600" cy="429768"/>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7465D37-8879-7B24-FE55-8AB5B0570013}"/>
                </a:ext>
              </a:extLst>
            </p:cNvPr>
            <p:cNvSpPr txBox="1"/>
            <p:nvPr/>
          </p:nvSpPr>
          <p:spPr>
            <a:xfrm>
              <a:off x="5745340" y="1889634"/>
              <a:ext cx="1286700" cy="261610"/>
            </a:xfrm>
            <a:prstGeom prst="rect">
              <a:avLst/>
            </a:prstGeom>
            <a:solidFill>
              <a:schemeClr val="bg1"/>
            </a:solidFill>
          </p:spPr>
          <p:txBody>
            <a:bodyPr wrap="square" lIns="91440" tIns="45720" rIns="91440" bIns="45720" rtlCol="0" anchor="t">
              <a:spAutoFit/>
            </a:bodyPr>
            <a:lstStyle/>
            <a:p>
              <a:r>
                <a:rPr lang="en-US" sz="1100" dirty="0"/>
                <a:t>Pegasus Park Dr.</a:t>
              </a:r>
            </a:p>
          </p:txBody>
        </p:sp>
        <p:sp>
          <p:nvSpPr>
            <p:cNvPr id="26" name="TextBox 25">
              <a:extLst>
                <a:ext uri="{FF2B5EF4-FFF2-40B4-BE49-F238E27FC236}">
                  <a16:creationId xmlns:a16="http://schemas.microsoft.com/office/drawing/2014/main" id="{C75029B6-018E-2EA9-D0ED-7B3692CE2957}"/>
                </a:ext>
              </a:extLst>
            </p:cNvPr>
            <p:cNvSpPr txBox="1"/>
            <p:nvPr/>
          </p:nvSpPr>
          <p:spPr>
            <a:xfrm>
              <a:off x="6966202" y="3004804"/>
              <a:ext cx="795876" cy="261610"/>
            </a:xfrm>
            <a:prstGeom prst="rect">
              <a:avLst/>
            </a:prstGeom>
            <a:solidFill>
              <a:schemeClr val="bg1"/>
            </a:solidFill>
          </p:spPr>
          <p:txBody>
            <a:bodyPr wrap="square" lIns="91440" tIns="45720" rIns="91440" bIns="45720" rtlCol="0" anchor="t">
              <a:spAutoFit/>
            </a:bodyPr>
            <a:lstStyle/>
            <a:p>
              <a:r>
                <a:rPr lang="en-US" sz="1100" dirty="0"/>
                <a:t>The Tower</a:t>
              </a:r>
            </a:p>
          </p:txBody>
        </p:sp>
        <p:sp>
          <p:nvSpPr>
            <p:cNvPr id="27" name="TextBox 26">
              <a:extLst>
                <a:ext uri="{FF2B5EF4-FFF2-40B4-BE49-F238E27FC236}">
                  <a16:creationId xmlns:a16="http://schemas.microsoft.com/office/drawing/2014/main" id="{4AF79840-69B6-9B39-2A25-98B655E599F3}"/>
                </a:ext>
              </a:extLst>
            </p:cNvPr>
            <p:cNvSpPr txBox="1"/>
            <p:nvPr/>
          </p:nvSpPr>
          <p:spPr>
            <a:xfrm>
              <a:off x="7196986" y="3850125"/>
              <a:ext cx="895958" cy="261610"/>
            </a:xfrm>
            <a:prstGeom prst="rect">
              <a:avLst/>
            </a:prstGeom>
            <a:solidFill>
              <a:schemeClr val="bg1"/>
            </a:solidFill>
          </p:spPr>
          <p:txBody>
            <a:bodyPr wrap="square" lIns="91440" tIns="45720" rIns="91440" bIns="45720" rtlCol="0" anchor="t">
              <a:spAutoFit/>
            </a:bodyPr>
            <a:lstStyle/>
            <a:p>
              <a:r>
                <a:rPr lang="en-US" sz="1100" dirty="0"/>
                <a:t>Bridge Labs</a:t>
              </a:r>
            </a:p>
          </p:txBody>
        </p:sp>
        <p:sp>
          <p:nvSpPr>
            <p:cNvPr id="28" name="TextBox 27">
              <a:extLst>
                <a:ext uri="{FF2B5EF4-FFF2-40B4-BE49-F238E27FC236}">
                  <a16:creationId xmlns:a16="http://schemas.microsoft.com/office/drawing/2014/main" id="{54DCB79D-5407-ED1F-9DD7-9C9C8253CCE5}"/>
                </a:ext>
              </a:extLst>
            </p:cNvPr>
            <p:cNvSpPr txBox="1"/>
            <p:nvPr/>
          </p:nvSpPr>
          <p:spPr>
            <a:xfrm>
              <a:off x="6671617" y="4465661"/>
              <a:ext cx="733257" cy="261610"/>
            </a:xfrm>
            <a:prstGeom prst="rect">
              <a:avLst/>
            </a:prstGeom>
            <a:solidFill>
              <a:schemeClr val="bg1"/>
            </a:solidFill>
          </p:spPr>
          <p:txBody>
            <a:bodyPr wrap="square" lIns="91440" tIns="45720" rIns="91440" bIns="45720" rtlCol="0" anchor="t">
              <a:spAutoFit/>
            </a:bodyPr>
            <a:lstStyle/>
            <a:p>
              <a:r>
                <a:rPr lang="en-US" sz="1100" dirty="0"/>
                <a:t>BioLabs</a:t>
              </a:r>
            </a:p>
          </p:txBody>
        </p:sp>
        <p:cxnSp>
          <p:nvCxnSpPr>
            <p:cNvPr id="30" name="Straight Arrow Connector 29">
              <a:extLst>
                <a:ext uri="{FF2B5EF4-FFF2-40B4-BE49-F238E27FC236}">
                  <a16:creationId xmlns:a16="http://schemas.microsoft.com/office/drawing/2014/main" id="{4B030628-8E19-E2B1-AE5C-A8736B5BD8AA}"/>
                </a:ext>
              </a:extLst>
            </p:cNvPr>
            <p:cNvCxnSpPr/>
            <p:nvPr/>
          </p:nvCxnSpPr>
          <p:spPr>
            <a:xfrm flipH="1">
              <a:off x="6428232" y="4103090"/>
              <a:ext cx="712847" cy="1763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D62B04C-3F0D-3C3D-DC63-D2736F4E23B2}"/>
                </a:ext>
              </a:extLst>
            </p:cNvPr>
            <p:cNvCxnSpPr/>
            <p:nvPr/>
          </p:nvCxnSpPr>
          <p:spPr>
            <a:xfrm flipH="1">
              <a:off x="6464808" y="3208761"/>
              <a:ext cx="465857" cy="1023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973C41FA-BA0D-D481-9732-E0F34FA8DD32}"/>
                </a:ext>
              </a:extLst>
            </p:cNvPr>
            <p:cNvCxnSpPr>
              <a:cxnSpLocks/>
            </p:cNvCxnSpPr>
            <p:nvPr/>
          </p:nvCxnSpPr>
          <p:spPr>
            <a:xfrm flipH="1">
              <a:off x="6190488" y="4717846"/>
              <a:ext cx="434907" cy="2290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683D531F-015E-C5F6-ED23-2E1A624B0ED9}"/>
                </a:ext>
              </a:extLst>
            </p:cNvPr>
            <p:cNvSpPr txBox="1"/>
            <p:nvPr/>
          </p:nvSpPr>
          <p:spPr>
            <a:xfrm>
              <a:off x="3586505" y="5115115"/>
              <a:ext cx="1916126" cy="369332"/>
            </a:xfrm>
            <a:prstGeom prst="rect">
              <a:avLst/>
            </a:prstGeom>
            <a:solidFill>
              <a:schemeClr val="bg1"/>
            </a:solidFill>
          </p:spPr>
          <p:txBody>
            <a:bodyPr wrap="square" rtlCol="0">
              <a:spAutoFit/>
            </a:bodyPr>
            <a:lstStyle/>
            <a:p>
              <a:r>
                <a:rPr lang="en-US" dirty="0"/>
                <a:t>Front Parking Lot</a:t>
              </a:r>
            </a:p>
          </p:txBody>
        </p:sp>
        <p:sp>
          <p:nvSpPr>
            <p:cNvPr id="40" name="TextBox 39">
              <a:extLst>
                <a:ext uri="{FF2B5EF4-FFF2-40B4-BE49-F238E27FC236}">
                  <a16:creationId xmlns:a16="http://schemas.microsoft.com/office/drawing/2014/main" id="{3BFE9F62-6B58-9B94-3311-F4F0CECE95A5}"/>
                </a:ext>
              </a:extLst>
            </p:cNvPr>
            <p:cNvSpPr txBox="1"/>
            <p:nvPr/>
          </p:nvSpPr>
          <p:spPr>
            <a:xfrm>
              <a:off x="6631076" y="4865208"/>
              <a:ext cx="1251069" cy="261610"/>
            </a:xfrm>
            <a:prstGeom prst="rect">
              <a:avLst/>
            </a:prstGeom>
            <a:solidFill>
              <a:schemeClr val="bg1"/>
            </a:solidFill>
          </p:spPr>
          <p:txBody>
            <a:bodyPr wrap="square" lIns="91440" tIns="45720" rIns="91440" bIns="45720" rtlCol="0" anchor="t">
              <a:spAutoFit/>
            </a:bodyPr>
            <a:lstStyle/>
            <a:p>
              <a:r>
                <a:rPr lang="en-US" sz="1100" dirty="0"/>
                <a:t>Back Parking Lots</a:t>
              </a:r>
            </a:p>
          </p:txBody>
        </p:sp>
        <p:cxnSp>
          <p:nvCxnSpPr>
            <p:cNvPr id="42" name="Straight Arrow Connector 41">
              <a:extLst>
                <a:ext uri="{FF2B5EF4-FFF2-40B4-BE49-F238E27FC236}">
                  <a16:creationId xmlns:a16="http://schemas.microsoft.com/office/drawing/2014/main" id="{462876BD-1919-3BDF-3E4B-D875184B4A5B}"/>
                </a:ext>
              </a:extLst>
            </p:cNvPr>
            <p:cNvCxnSpPr/>
            <p:nvPr/>
          </p:nvCxnSpPr>
          <p:spPr>
            <a:xfrm flipV="1">
              <a:off x="3739896" y="5650992"/>
              <a:ext cx="3227832" cy="566928"/>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2D5C372-06F0-9F05-5079-08B1492583A4}"/>
                </a:ext>
              </a:extLst>
            </p:cNvPr>
            <p:cNvCxnSpPr/>
            <p:nvPr/>
          </p:nvCxnSpPr>
          <p:spPr>
            <a:xfrm flipH="1" flipV="1">
              <a:off x="6876288" y="5115115"/>
              <a:ext cx="82296" cy="554165"/>
            </a:xfrm>
            <a:prstGeom prst="straightConnector1">
              <a:avLst/>
            </a:prstGeom>
            <a:ln>
              <a:solidFill>
                <a:srgbClr val="EE0000"/>
              </a:solidFill>
              <a:tailEnd type="triangle"/>
            </a:ln>
          </p:spPr>
          <p:style>
            <a:lnRef idx="2">
              <a:schemeClr val="accent1"/>
            </a:lnRef>
            <a:fillRef idx="0">
              <a:schemeClr val="accent1"/>
            </a:fillRef>
            <a:effectRef idx="1">
              <a:schemeClr val="accent1"/>
            </a:effectRef>
            <a:fontRef idx="minor">
              <a:schemeClr val="tx1"/>
            </a:fontRef>
          </p:style>
        </p:cxnSp>
      </p:grpSp>
      <p:sp>
        <p:nvSpPr>
          <p:cNvPr id="46" name="TextBox 45">
            <a:extLst>
              <a:ext uri="{FF2B5EF4-FFF2-40B4-BE49-F238E27FC236}">
                <a16:creationId xmlns:a16="http://schemas.microsoft.com/office/drawing/2014/main" id="{43C7450C-B49F-67CF-BACB-110F208F21F3}"/>
              </a:ext>
            </a:extLst>
          </p:cNvPr>
          <p:cNvSpPr txBox="1"/>
          <p:nvPr/>
        </p:nvSpPr>
        <p:spPr>
          <a:xfrm>
            <a:off x="9623069" y="1284943"/>
            <a:ext cx="2143673" cy="4524315"/>
          </a:xfrm>
          <a:prstGeom prst="rect">
            <a:avLst/>
          </a:prstGeom>
          <a:noFill/>
        </p:spPr>
        <p:txBody>
          <a:bodyPr wrap="square" lIns="91440" tIns="45720" rIns="91440" bIns="45720" rtlCol="0" anchor="t">
            <a:spAutoFit/>
          </a:bodyPr>
          <a:lstStyle/>
          <a:p>
            <a:r>
              <a:rPr lang="en-US" sz="2400" dirty="0">
                <a:solidFill>
                  <a:srgbClr val="FFFFFF"/>
                </a:solidFill>
                <a:latin typeface="Century Gothic" panose="020B0502020202020204" pitchFamily="34" charset="0"/>
              </a:rPr>
              <a:t>Front Parking Lot Address: </a:t>
            </a:r>
            <a:r>
              <a:rPr lang="en-US" sz="2400" dirty="0">
                <a:solidFill>
                  <a:srgbClr val="AED307"/>
                </a:solidFill>
                <a:latin typeface="Century Gothic" panose="020B0502020202020204" pitchFamily="34" charset="0"/>
              </a:rPr>
              <a:t>3020 Pegasus Park Dr.</a:t>
            </a:r>
          </a:p>
          <a:p>
            <a:endParaRPr lang="en-US" sz="2400" dirty="0">
              <a:solidFill>
                <a:srgbClr val="FFFFFF"/>
              </a:solidFill>
              <a:latin typeface="Century Gothic" panose="020B0502020202020204" pitchFamily="34" charset="0"/>
            </a:endParaRPr>
          </a:p>
          <a:p>
            <a:r>
              <a:rPr lang="en-US" sz="2400" dirty="0">
                <a:solidFill>
                  <a:srgbClr val="FFFFFF"/>
                </a:solidFill>
                <a:latin typeface="Century Gothic" panose="020B0502020202020204" pitchFamily="34" charset="0"/>
              </a:rPr>
              <a:t>Back Parking Lot Address: </a:t>
            </a:r>
            <a:r>
              <a:rPr lang="en-US" sz="2400" dirty="0">
                <a:solidFill>
                  <a:srgbClr val="AED307"/>
                </a:solidFill>
                <a:latin typeface="Century Gothic" panose="020B0502020202020204" pitchFamily="34" charset="0"/>
              </a:rPr>
              <a:t>3033 Irving Blvd.</a:t>
            </a:r>
          </a:p>
          <a:p>
            <a:r>
              <a:rPr lang="en-US" sz="2400" dirty="0">
                <a:solidFill>
                  <a:schemeClr val="bg1"/>
                </a:solidFill>
                <a:latin typeface="Century Gothic"/>
              </a:rPr>
              <a:t>You need your badge!</a:t>
            </a:r>
          </a:p>
        </p:txBody>
      </p:sp>
      <p:sp>
        <p:nvSpPr>
          <p:cNvPr id="47" name="Rectangle 46">
            <a:extLst>
              <a:ext uri="{FF2B5EF4-FFF2-40B4-BE49-F238E27FC236}">
                <a16:creationId xmlns:a16="http://schemas.microsoft.com/office/drawing/2014/main" id="{604F151B-07F2-571F-6D55-6A83BF7A6F1E}"/>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bject 7">
            <a:extLst>
              <a:ext uri="{FF2B5EF4-FFF2-40B4-BE49-F238E27FC236}">
                <a16:creationId xmlns:a16="http://schemas.microsoft.com/office/drawing/2014/main" id="{A3FADEEF-C353-EC4E-452E-A32A0A9AB2A5}"/>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 name="Slide Number Placeholder 2">
            <a:extLst>
              <a:ext uri="{FF2B5EF4-FFF2-40B4-BE49-F238E27FC236}">
                <a16:creationId xmlns:a16="http://schemas.microsoft.com/office/drawing/2014/main" id="{55DD4D7A-72B4-0604-50A4-06D7A08C20E7}"/>
              </a:ext>
            </a:extLst>
          </p:cNvPr>
          <p:cNvSpPr>
            <a:spLocks noGrp="1"/>
          </p:cNvSpPr>
          <p:nvPr>
            <p:ph type="sldNum" sz="quarter" idx="12"/>
          </p:nvPr>
        </p:nvSpPr>
        <p:spPr>
          <a:xfrm>
            <a:off x="8638032" y="6511904"/>
            <a:ext cx="2743200" cy="365125"/>
          </a:xfrm>
        </p:spPr>
        <p:txBody>
          <a:bodyPr/>
          <a:lstStyle/>
          <a:p>
            <a:fld id="{46DBE0DA-A6B8-4445-8C66-3FABEA9B0B86}" type="slidenum">
              <a:rPr lang="en-US" smtClean="0">
                <a:solidFill>
                  <a:srgbClr val="FFFFFF"/>
                </a:solidFill>
              </a:rPr>
              <a:t>27</a:t>
            </a:fld>
            <a:endParaRPr lang="en-US" dirty="0">
              <a:solidFill>
                <a:srgbClr val="FFFFFF"/>
              </a:solidFill>
            </a:endParaRPr>
          </a:p>
        </p:txBody>
      </p:sp>
    </p:spTree>
    <p:extLst>
      <p:ext uri="{BB962C8B-B14F-4D97-AF65-F5344CB8AC3E}">
        <p14:creationId xmlns:p14="http://schemas.microsoft.com/office/powerpoint/2010/main" val="314171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pic>
        <p:nvPicPr>
          <p:cNvPr id="1026" name="Picture 2" descr="MROJAS-20240921-24-aspect-ratio-1864-1724">
            <a:extLst>
              <a:ext uri="{FF2B5EF4-FFF2-40B4-BE49-F238E27FC236}">
                <a16:creationId xmlns:a16="http://schemas.microsoft.com/office/drawing/2014/main" id="{1609ED15-C9C9-48A9-27C5-3ED0713A872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31203" b="8002"/>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D7D2C6-7F82-6FAB-616B-04E298268504}"/>
              </a:ext>
            </a:extLst>
          </p:cNvPr>
          <p:cNvSpPr>
            <a:spLocks noGrp="1"/>
          </p:cNvSpPr>
          <p:nvPr>
            <p:ph type="title"/>
          </p:nvPr>
        </p:nvSpPr>
        <p:spPr>
          <a:xfrm>
            <a:off x="2604654" y="1447998"/>
            <a:ext cx="6982692" cy="1325563"/>
          </a:xfrm>
        </p:spPr>
        <p:txBody>
          <a:bodyPr>
            <a:normAutofit/>
          </a:bodyPr>
          <a:lstStyle/>
          <a:p>
            <a:r>
              <a:rPr lang="en-US" sz="8000" dirty="0">
                <a:solidFill>
                  <a:srgbClr val="FFFFFF"/>
                </a:solidFill>
                <a:latin typeface="Century Gothic" panose="020B0502020202020204" pitchFamily="34" charset="0"/>
              </a:rPr>
              <a:t>Thank You </a:t>
            </a:r>
            <a:r>
              <a:rPr lang="en-US" sz="8000" dirty="0">
                <a:solidFill>
                  <a:srgbClr val="FFFFFF"/>
                </a:solidFill>
                <a:latin typeface="Century Gothic" panose="020B0502020202020204" pitchFamily="34" charset="0"/>
                <a:sym typeface="Wingdings" panose="05000000000000000000" pitchFamily="2" charset="2"/>
              </a:rPr>
              <a:t></a:t>
            </a:r>
            <a:endParaRPr lang="en-US" sz="8000" dirty="0">
              <a:solidFill>
                <a:srgbClr val="FFFFFF"/>
              </a:solidFill>
              <a:latin typeface="Century Gothic" panose="020B0502020202020204" pitchFamily="34" charset="0"/>
            </a:endParaRPr>
          </a:p>
        </p:txBody>
      </p:sp>
      <p:grpSp>
        <p:nvGrpSpPr>
          <p:cNvPr id="10" name="Group 9">
            <a:extLst>
              <a:ext uri="{FF2B5EF4-FFF2-40B4-BE49-F238E27FC236}">
                <a16:creationId xmlns:a16="http://schemas.microsoft.com/office/drawing/2014/main" id="{81C8B367-5565-C762-9639-FDEC8F1A1114}"/>
              </a:ext>
            </a:extLst>
          </p:cNvPr>
          <p:cNvGrpSpPr/>
          <p:nvPr/>
        </p:nvGrpSpPr>
        <p:grpSpPr>
          <a:xfrm>
            <a:off x="4060824" y="3196480"/>
            <a:ext cx="4070351" cy="1200329"/>
            <a:chOff x="7022523" y="3260436"/>
            <a:chExt cx="4070351" cy="1200329"/>
          </a:xfrm>
        </p:grpSpPr>
        <p:grpSp>
          <p:nvGrpSpPr>
            <p:cNvPr id="5" name="object 9">
              <a:extLst>
                <a:ext uri="{FF2B5EF4-FFF2-40B4-BE49-F238E27FC236}">
                  <a16:creationId xmlns:a16="http://schemas.microsoft.com/office/drawing/2014/main" id="{71139A3D-56C8-1459-7B64-87836A04984A}"/>
                </a:ext>
              </a:extLst>
            </p:cNvPr>
            <p:cNvGrpSpPr/>
            <p:nvPr/>
          </p:nvGrpSpPr>
          <p:grpSpPr>
            <a:xfrm>
              <a:off x="7022523" y="3429000"/>
              <a:ext cx="238125" cy="933450"/>
              <a:chOff x="4972050" y="2333625"/>
              <a:chExt cx="238125" cy="933450"/>
            </a:xfrm>
          </p:grpSpPr>
          <p:pic>
            <p:nvPicPr>
              <p:cNvPr id="6" name="object 10">
                <a:extLst>
                  <a:ext uri="{FF2B5EF4-FFF2-40B4-BE49-F238E27FC236}">
                    <a16:creationId xmlns:a16="http://schemas.microsoft.com/office/drawing/2014/main" id="{ADB911D0-E175-1749-1B32-7D56DDED7987}"/>
                  </a:ext>
                </a:extLst>
              </p:cNvPr>
              <p:cNvPicPr/>
              <p:nvPr/>
            </p:nvPicPr>
            <p:blipFill>
              <a:blip r:embed="rId3" cstate="print"/>
              <a:stretch>
                <a:fillRect/>
              </a:stretch>
            </p:blipFill>
            <p:spPr>
              <a:xfrm>
                <a:off x="4972050" y="2333625"/>
                <a:ext cx="238125" cy="238125"/>
              </a:xfrm>
              <a:prstGeom prst="rect">
                <a:avLst/>
              </a:prstGeom>
            </p:spPr>
          </p:pic>
          <p:pic>
            <p:nvPicPr>
              <p:cNvPr id="7" name="object 11">
                <a:extLst>
                  <a:ext uri="{FF2B5EF4-FFF2-40B4-BE49-F238E27FC236}">
                    <a16:creationId xmlns:a16="http://schemas.microsoft.com/office/drawing/2014/main" id="{0F68CCD3-9FB8-B867-1211-BFBF1E73E298}"/>
                  </a:ext>
                </a:extLst>
              </p:cNvPr>
              <p:cNvPicPr/>
              <p:nvPr/>
            </p:nvPicPr>
            <p:blipFill>
              <a:blip r:embed="rId4" cstate="print"/>
              <a:stretch>
                <a:fillRect/>
              </a:stretch>
            </p:blipFill>
            <p:spPr>
              <a:xfrm>
                <a:off x="4972050" y="3019425"/>
                <a:ext cx="238125" cy="247650"/>
              </a:xfrm>
              <a:prstGeom prst="rect">
                <a:avLst/>
              </a:prstGeom>
            </p:spPr>
          </p:pic>
        </p:grpSp>
        <p:sp>
          <p:nvSpPr>
            <p:cNvPr id="8" name="TextBox 7">
              <a:extLst>
                <a:ext uri="{FF2B5EF4-FFF2-40B4-BE49-F238E27FC236}">
                  <a16:creationId xmlns:a16="http://schemas.microsoft.com/office/drawing/2014/main" id="{9A93AD57-00C5-951D-4321-197B9086CAD8}"/>
                </a:ext>
              </a:extLst>
            </p:cNvPr>
            <p:cNvSpPr txBox="1"/>
            <p:nvPr/>
          </p:nvSpPr>
          <p:spPr>
            <a:xfrm>
              <a:off x="7342910" y="3260436"/>
              <a:ext cx="3749964" cy="1200329"/>
            </a:xfrm>
            <a:prstGeom prst="rect">
              <a:avLst/>
            </a:prstGeom>
            <a:noFill/>
          </p:spPr>
          <p:txBody>
            <a:bodyPr wrap="square" rtlCol="0">
              <a:spAutoFit/>
            </a:bodyPr>
            <a:lstStyle/>
            <a:p>
              <a:r>
                <a:rPr lang="en-US" dirty="0">
                  <a:solidFill>
                    <a:srgbClr val="FFFFFF"/>
                  </a:solidFill>
                  <a:latin typeface="Century Gothic" panose="020B0502020202020204" pitchFamily="34" charset="0"/>
                </a:rPr>
                <a:t>3020 Pegasus Park Dr.</a:t>
              </a:r>
            </a:p>
            <a:p>
              <a:r>
                <a:rPr lang="en-US" dirty="0">
                  <a:solidFill>
                    <a:srgbClr val="FFFFFF"/>
                  </a:solidFill>
                  <a:latin typeface="Century Gothic" panose="020B0502020202020204" pitchFamily="34" charset="0"/>
                </a:rPr>
                <a:t>Dallas, TX 75247</a:t>
              </a:r>
            </a:p>
            <a:p>
              <a:endParaRPr lang="en-US" dirty="0">
                <a:solidFill>
                  <a:srgbClr val="AED307"/>
                </a:solidFill>
                <a:latin typeface="Century Gothic" panose="020B0502020202020204" pitchFamily="34" charset="0"/>
              </a:endParaRPr>
            </a:p>
            <a:p>
              <a:r>
                <a:rPr lang="en-US" dirty="0">
                  <a:solidFill>
                    <a:srgbClr val="AED307"/>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https://bridgelabsdallas.com</a:t>
              </a:r>
              <a:endParaRPr lang="en-US" dirty="0">
                <a:solidFill>
                  <a:srgbClr val="AED307"/>
                </a:solidFill>
                <a:latin typeface="Century Gothic" panose="020B0502020202020204" pitchFamily="34" charset="0"/>
              </a:endParaRPr>
            </a:p>
          </p:txBody>
        </p:sp>
      </p:grpSp>
    </p:spTree>
    <p:extLst>
      <p:ext uri="{BB962C8B-B14F-4D97-AF65-F5344CB8AC3E}">
        <p14:creationId xmlns:p14="http://schemas.microsoft.com/office/powerpoint/2010/main" val="1500752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3260-BC1D-7758-21F3-4DC3EA595E53}"/>
              </a:ext>
            </a:extLst>
          </p:cNvPr>
          <p:cNvSpPr>
            <a:spLocks noGrp="1"/>
          </p:cNvSpPr>
          <p:nvPr>
            <p:ph type="title"/>
          </p:nvPr>
        </p:nvSpPr>
        <p:spPr>
          <a:xfrm>
            <a:off x="836679" y="723898"/>
            <a:ext cx="6002110" cy="1495425"/>
          </a:xfrm>
        </p:spPr>
        <p:txBody>
          <a:bodyPr>
            <a:normAutofit/>
          </a:bodyPr>
          <a:lstStyle/>
          <a:p>
            <a:r>
              <a:rPr lang="en-US" sz="4000" dirty="0">
                <a:solidFill>
                  <a:srgbClr val="FFFFFF"/>
                </a:solidFill>
                <a:latin typeface="Century Gothic" panose="020B0502020202020204" pitchFamily="34" charset="0"/>
              </a:rPr>
              <a:t>What is Bridge Labs?</a:t>
            </a:r>
          </a:p>
        </p:txBody>
      </p:sp>
      <p:sp>
        <p:nvSpPr>
          <p:cNvPr id="3" name="Content Placeholder 2">
            <a:extLst>
              <a:ext uri="{FF2B5EF4-FFF2-40B4-BE49-F238E27FC236}">
                <a16:creationId xmlns:a16="http://schemas.microsoft.com/office/drawing/2014/main" id="{384787B1-2269-9FF7-4985-27045575C8A2}"/>
              </a:ext>
            </a:extLst>
          </p:cNvPr>
          <p:cNvSpPr>
            <a:spLocks noGrp="1"/>
          </p:cNvSpPr>
          <p:nvPr>
            <p:ph idx="1"/>
          </p:nvPr>
        </p:nvSpPr>
        <p:spPr>
          <a:xfrm>
            <a:off x="836680" y="2405067"/>
            <a:ext cx="6002110" cy="3729034"/>
          </a:xfrm>
        </p:spPr>
        <p:txBody>
          <a:bodyPr>
            <a:normAutofit/>
          </a:bodyPr>
          <a:lstStyle/>
          <a:p>
            <a:pPr marL="0" indent="0">
              <a:buNone/>
            </a:pPr>
            <a:r>
              <a:rPr lang="en-US" sz="2000" dirty="0">
                <a:solidFill>
                  <a:srgbClr val="FFFFFF"/>
                </a:solidFill>
                <a:latin typeface="Century Gothic" panose="020B0502020202020204" pitchFamily="34" charset="0"/>
              </a:rPr>
              <a:t>Bridge Labs is a biotech hub that convenes North Texas’ ecosystem of companies, accelerators, investors, universities and talents. This facility is the first institutional-quality lab space in the region!</a:t>
            </a:r>
          </a:p>
        </p:txBody>
      </p:sp>
      <p:pic>
        <p:nvPicPr>
          <p:cNvPr id="4" name="Picture 3" descr="A large building in a city&#10;&#10;AI-generated content may be incorrect.">
            <a:extLst>
              <a:ext uri="{FF2B5EF4-FFF2-40B4-BE49-F238E27FC236}">
                <a16:creationId xmlns:a16="http://schemas.microsoft.com/office/drawing/2014/main" id="{C7CF8831-9A21-D02F-2E54-3BA0CDD85545}"/>
              </a:ext>
            </a:extLst>
          </p:cNvPr>
          <p:cNvPicPr>
            <a:picLocks noChangeAspect="1"/>
          </p:cNvPicPr>
          <p:nvPr/>
        </p:nvPicPr>
        <p:blipFill>
          <a:blip r:embed="rId2"/>
          <a:srcRect l="19898" r="34602"/>
          <a:stretch>
            <a:fillRect/>
          </a:stretch>
        </p:blipFill>
        <p:spPr>
          <a:xfrm>
            <a:off x="7199440" y="10"/>
            <a:ext cx="4992560" cy="6857990"/>
          </a:xfrm>
          <a:prstGeom prst="rect">
            <a:avLst/>
          </a:prstGeom>
          <a:effectLst/>
        </p:spPr>
      </p:pic>
      <p:sp>
        <p:nvSpPr>
          <p:cNvPr id="5" name="Rectangle 4">
            <a:extLst>
              <a:ext uri="{FF2B5EF4-FFF2-40B4-BE49-F238E27FC236}">
                <a16:creationId xmlns:a16="http://schemas.microsoft.com/office/drawing/2014/main" id="{112E4258-2D60-B80D-3FBF-04A0C674563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7">
            <a:extLst>
              <a:ext uri="{FF2B5EF4-FFF2-40B4-BE49-F238E27FC236}">
                <a16:creationId xmlns:a16="http://schemas.microsoft.com/office/drawing/2014/main" id="{5ED48DF7-C309-2019-811B-B2BA19B1CBAA}"/>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6" name="Slide Number Placeholder 5">
            <a:extLst>
              <a:ext uri="{FF2B5EF4-FFF2-40B4-BE49-F238E27FC236}">
                <a16:creationId xmlns:a16="http://schemas.microsoft.com/office/drawing/2014/main" id="{CF882B7B-4241-895A-2839-73662EC10159}"/>
              </a:ext>
            </a:extLst>
          </p:cNvPr>
          <p:cNvSpPr>
            <a:spLocks noGrp="1"/>
          </p:cNvSpPr>
          <p:nvPr>
            <p:ph type="sldNum" sz="quarter" idx="12"/>
          </p:nvPr>
        </p:nvSpPr>
        <p:spPr>
          <a:xfrm>
            <a:off x="8628888" y="6515663"/>
            <a:ext cx="2743200" cy="365125"/>
          </a:xfrm>
        </p:spPr>
        <p:txBody>
          <a:bodyPr/>
          <a:lstStyle/>
          <a:p>
            <a:fld id="{46DBE0DA-A6B8-4445-8C66-3FABEA9B0B86}" type="slidenum">
              <a:rPr lang="en-US" smtClean="0">
                <a:solidFill>
                  <a:srgbClr val="FFFFFF"/>
                </a:solidFill>
              </a:rPr>
              <a:t>3</a:t>
            </a:fld>
            <a:endParaRPr lang="en-US" dirty="0">
              <a:solidFill>
                <a:srgbClr val="FFFFFF"/>
              </a:solidFill>
            </a:endParaRPr>
          </a:p>
        </p:txBody>
      </p:sp>
    </p:spTree>
    <p:extLst>
      <p:ext uri="{BB962C8B-B14F-4D97-AF65-F5344CB8AC3E}">
        <p14:creationId xmlns:p14="http://schemas.microsoft.com/office/powerpoint/2010/main" val="151228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D0724-B69B-9B9D-1BC7-E16BA03ED10E}"/>
              </a:ext>
            </a:extLst>
          </p:cNvPr>
          <p:cNvSpPr>
            <a:spLocks noGrp="1"/>
          </p:cNvSpPr>
          <p:nvPr>
            <p:ph type="title"/>
          </p:nvPr>
        </p:nvSpPr>
        <p:spPr>
          <a:xfrm>
            <a:off x="830583" y="24287"/>
            <a:ext cx="10515600" cy="1325563"/>
          </a:xfrm>
        </p:spPr>
        <p:txBody>
          <a:bodyPr/>
          <a:lstStyle/>
          <a:p>
            <a:r>
              <a:rPr lang="en-US" dirty="0"/>
              <a:t>Meet Our Staff</a:t>
            </a:r>
          </a:p>
        </p:txBody>
      </p:sp>
      <p:grpSp>
        <p:nvGrpSpPr>
          <p:cNvPr id="6" name="object 10">
            <a:extLst>
              <a:ext uri="{FF2B5EF4-FFF2-40B4-BE49-F238E27FC236}">
                <a16:creationId xmlns:a16="http://schemas.microsoft.com/office/drawing/2014/main" id="{4A48C003-5B00-6DEE-18AC-7D299C015CAD}"/>
              </a:ext>
            </a:extLst>
          </p:cNvPr>
          <p:cNvGrpSpPr/>
          <p:nvPr/>
        </p:nvGrpSpPr>
        <p:grpSpPr>
          <a:xfrm>
            <a:off x="1054087" y="1337384"/>
            <a:ext cx="1895475" cy="1809654"/>
            <a:chOff x="628637" y="1066736"/>
            <a:chExt cx="1115060" cy="1115060"/>
          </a:xfrm>
        </p:grpSpPr>
        <p:pic>
          <p:nvPicPr>
            <p:cNvPr id="7" name="object 11">
              <a:extLst>
                <a:ext uri="{FF2B5EF4-FFF2-40B4-BE49-F238E27FC236}">
                  <a16:creationId xmlns:a16="http://schemas.microsoft.com/office/drawing/2014/main" id="{FAD649DB-27E7-C2ED-14B1-174B59497B24}"/>
                </a:ext>
              </a:extLst>
            </p:cNvPr>
            <p:cNvPicPr/>
            <p:nvPr/>
          </p:nvPicPr>
          <p:blipFill>
            <a:blip r:embed="rId2" cstate="print"/>
            <a:stretch>
              <a:fillRect/>
            </a:stretch>
          </p:blipFill>
          <p:spPr>
            <a:xfrm>
              <a:off x="657225" y="1095375"/>
              <a:ext cx="1057275" cy="1057275"/>
            </a:xfrm>
            <a:prstGeom prst="rect">
              <a:avLst/>
            </a:prstGeom>
          </p:spPr>
        </p:pic>
        <p:sp>
          <p:nvSpPr>
            <p:cNvPr id="8" name="object 12">
              <a:extLst>
                <a:ext uri="{FF2B5EF4-FFF2-40B4-BE49-F238E27FC236}">
                  <a16:creationId xmlns:a16="http://schemas.microsoft.com/office/drawing/2014/main" id="{27EEDC04-107D-7477-7618-452D40347B46}"/>
                </a:ext>
              </a:extLst>
            </p:cNvPr>
            <p:cNvSpPr/>
            <p:nvPr/>
          </p:nvSpPr>
          <p:spPr>
            <a:xfrm>
              <a:off x="642924" y="1081024"/>
              <a:ext cx="1086485" cy="1086485"/>
            </a:xfrm>
            <a:custGeom>
              <a:avLst/>
              <a:gdLst/>
              <a:ahLst/>
              <a:cxnLst/>
              <a:rect l="l" t="t" r="r" b="b"/>
              <a:pathLst>
                <a:path w="1086485" h="1086485">
                  <a:moveTo>
                    <a:pt x="542937" y="0"/>
                  </a:moveTo>
                  <a:lnTo>
                    <a:pt x="598424" y="2793"/>
                  </a:lnTo>
                  <a:lnTo>
                    <a:pt x="652348" y="11049"/>
                  </a:lnTo>
                  <a:lnTo>
                    <a:pt x="704418" y="24511"/>
                  </a:lnTo>
                  <a:lnTo>
                    <a:pt x="754329" y="42672"/>
                  </a:lnTo>
                  <a:lnTo>
                    <a:pt x="801700" y="65531"/>
                  </a:lnTo>
                  <a:lnTo>
                    <a:pt x="846531" y="92837"/>
                  </a:lnTo>
                  <a:lnTo>
                    <a:pt x="888314" y="124078"/>
                  </a:lnTo>
                  <a:lnTo>
                    <a:pt x="926795" y="159130"/>
                  </a:lnTo>
                  <a:lnTo>
                    <a:pt x="961847" y="197612"/>
                  </a:lnTo>
                  <a:lnTo>
                    <a:pt x="993089" y="239395"/>
                  </a:lnTo>
                  <a:lnTo>
                    <a:pt x="1020394" y="284225"/>
                  </a:lnTo>
                  <a:lnTo>
                    <a:pt x="1043254" y="331597"/>
                  </a:lnTo>
                  <a:lnTo>
                    <a:pt x="1061415" y="381508"/>
                  </a:lnTo>
                  <a:lnTo>
                    <a:pt x="1074877" y="433577"/>
                  </a:lnTo>
                  <a:lnTo>
                    <a:pt x="1083132" y="487552"/>
                  </a:lnTo>
                  <a:lnTo>
                    <a:pt x="1085926" y="542925"/>
                  </a:lnTo>
                  <a:lnTo>
                    <a:pt x="1083132" y="598424"/>
                  </a:lnTo>
                  <a:lnTo>
                    <a:pt x="1074877" y="652399"/>
                  </a:lnTo>
                  <a:lnTo>
                    <a:pt x="1061415" y="704468"/>
                  </a:lnTo>
                  <a:lnTo>
                    <a:pt x="1043254" y="754379"/>
                  </a:lnTo>
                  <a:lnTo>
                    <a:pt x="1020394" y="801751"/>
                  </a:lnTo>
                  <a:lnTo>
                    <a:pt x="993089" y="846582"/>
                  </a:lnTo>
                  <a:lnTo>
                    <a:pt x="961847" y="888364"/>
                  </a:lnTo>
                  <a:lnTo>
                    <a:pt x="926795" y="926845"/>
                  </a:lnTo>
                  <a:lnTo>
                    <a:pt x="888314" y="961898"/>
                  </a:lnTo>
                  <a:lnTo>
                    <a:pt x="846531" y="993139"/>
                  </a:lnTo>
                  <a:lnTo>
                    <a:pt x="801700" y="1020444"/>
                  </a:lnTo>
                  <a:lnTo>
                    <a:pt x="754329" y="1043305"/>
                  </a:lnTo>
                  <a:lnTo>
                    <a:pt x="704418" y="1061465"/>
                  </a:lnTo>
                  <a:lnTo>
                    <a:pt x="652348" y="1074927"/>
                  </a:lnTo>
                  <a:lnTo>
                    <a:pt x="598424" y="1083183"/>
                  </a:lnTo>
                  <a:lnTo>
                    <a:pt x="542937" y="1085977"/>
                  </a:lnTo>
                  <a:lnTo>
                    <a:pt x="487451" y="1083183"/>
                  </a:lnTo>
                  <a:lnTo>
                    <a:pt x="433539" y="1074927"/>
                  </a:lnTo>
                  <a:lnTo>
                    <a:pt x="381495" y="1061465"/>
                  </a:lnTo>
                  <a:lnTo>
                    <a:pt x="331596" y="1043305"/>
                  </a:lnTo>
                  <a:lnTo>
                    <a:pt x="284137" y="1020444"/>
                  </a:lnTo>
                  <a:lnTo>
                    <a:pt x="239369" y="993139"/>
                  </a:lnTo>
                  <a:lnTo>
                    <a:pt x="197573" y="961898"/>
                  </a:lnTo>
                  <a:lnTo>
                    <a:pt x="159016" y="926845"/>
                  </a:lnTo>
                  <a:lnTo>
                    <a:pt x="123977" y="888364"/>
                  </a:lnTo>
                  <a:lnTo>
                    <a:pt x="92735" y="846582"/>
                  </a:lnTo>
                  <a:lnTo>
                    <a:pt x="65531" y="801751"/>
                  </a:lnTo>
                  <a:lnTo>
                    <a:pt x="42671" y="754379"/>
                  </a:lnTo>
                  <a:lnTo>
                    <a:pt x="24409" y="704468"/>
                  </a:lnTo>
                  <a:lnTo>
                    <a:pt x="11023" y="652399"/>
                  </a:lnTo>
                  <a:lnTo>
                    <a:pt x="2793" y="598424"/>
                  </a:lnTo>
                  <a:lnTo>
                    <a:pt x="0" y="542925"/>
                  </a:lnTo>
                  <a:lnTo>
                    <a:pt x="2793" y="487552"/>
                  </a:lnTo>
                  <a:lnTo>
                    <a:pt x="11023" y="433577"/>
                  </a:lnTo>
                  <a:lnTo>
                    <a:pt x="24409" y="381508"/>
                  </a:lnTo>
                  <a:lnTo>
                    <a:pt x="42671" y="331597"/>
                  </a:lnTo>
                  <a:lnTo>
                    <a:pt x="65531" y="284225"/>
                  </a:lnTo>
                  <a:lnTo>
                    <a:pt x="92735" y="239395"/>
                  </a:lnTo>
                  <a:lnTo>
                    <a:pt x="123977" y="197612"/>
                  </a:lnTo>
                  <a:lnTo>
                    <a:pt x="159016" y="159130"/>
                  </a:lnTo>
                  <a:lnTo>
                    <a:pt x="197573" y="124078"/>
                  </a:lnTo>
                  <a:lnTo>
                    <a:pt x="239369" y="92837"/>
                  </a:lnTo>
                  <a:lnTo>
                    <a:pt x="284137" y="65531"/>
                  </a:lnTo>
                  <a:lnTo>
                    <a:pt x="331596" y="42672"/>
                  </a:lnTo>
                  <a:lnTo>
                    <a:pt x="381495" y="24511"/>
                  </a:lnTo>
                  <a:lnTo>
                    <a:pt x="433539" y="11049"/>
                  </a:lnTo>
                  <a:lnTo>
                    <a:pt x="487451" y="2793"/>
                  </a:lnTo>
                  <a:lnTo>
                    <a:pt x="542937" y="0"/>
                  </a:lnTo>
                  <a:close/>
                </a:path>
              </a:pathLst>
            </a:custGeom>
            <a:ln w="28575">
              <a:solidFill>
                <a:srgbClr val="FFFFFF"/>
              </a:solidFill>
            </a:ln>
          </p:spPr>
          <p:txBody>
            <a:bodyPr wrap="square" lIns="0" tIns="0" rIns="0" bIns="0" rtlCol="0"/>
            <a:lstStyle/>
            <a:p>
              <a:endParaRPr/>
            </a:p>
          </p:txBody>
        </p:sp>
      </p:grpSp>
      <p:pic>
        <p:nvPicPr>
          <p:cNvPr id="9" name="object 7">
            <a:extLst>
              <a:ext uri="{FF2B5EF4-FFF2-40B4-BE49-F238E27FC236}">
                <a16:creationId xmlns:a16="http://schemas.microsoft.com/office/drawing/2014/main" id="{C900741F-73CD-EAFE-3561-0A7342A3C122}"/>
              </a:ext>
            </a:extLst>
          </p:cNvPr>
          <p:cNvPicPr/>
          <p:nvPr/>
        </p:nvPicPr>
        <p:blipFill>
          <a:blip r:embed="rId3" cstate="print"/>
          <a:stretch>
            <a:fillRect/>
          </a:stretch>
        </p:blipFill>
        <p:spPr>
          <a:xfrm>
            <a:off x="3813124" y="1324343"/>
            <a:ext cx="1846900" cy="1835736"/>
          </a:xfrm>
          <a:prstGeom prst="rect">
            <a:avLst/>
          </a:prstGeom>
        </p:spPr>
      </p:pic>
      <p:grpSp>
        <p:nvGrpSpPr>
          <p:cNvPr id="10" name="object 17">
            <a:extLst>
              <a:ext uri="{FF2B5EF4-FFF2-40B4-BE49-F238E27FC236}">
                <a16:creationId xmlns:a16="http://schemas.microsoft.com/office/drawing/2014/main" id="{6EC8D41D-F3E9-4B4D-D787-492B9C33E71B}"/>
              </a:ext>
            </a:extLst>
          </p:cNvPr>
          <p:cNvGrpSpPr/>
          <p:nvPr/>
        </p:nvGrpSpPr>
        <p:grpSpPr>
          <a:xfrm>
            <a:off x="6559575" y="1285851"/>
            <a:ext cx="2037793" cy="1912721"/>
            <a:chOff x="5191061" y="1066736"/>
            <a:chExt cx="1115060" cy="1115060"/>
          </a:xfrm>
        </p:grpSpPr>
        <p:pic>
          <p:nvPicPr>
            <p:cNvPr id="11" name="object 18">
              <a:extLst>
                <a:ext uri="{FF2B5EF4-FFF2-40B4-BE49-F238E27FC236}">
                  <a16:creationId xmlns:a16="http://schemas.microsoft.com/office/drawing/2014/main" id="{64C649DF-2B88-196A-581D-D58AF46E267A}"/>
                </a:ext>
              </a:extLst>
            </p:cNvPr>
            <p:cNvPicPr/>
            <p:nvPr/>
          </p:nvPicPr>
          <p:blipFill>
            <a:blip r:embed="rId4" cstate="print"/>
            <a:stretch>
              <a:fillRect/>
            </a:stretch>
          </p:blipFill>
          <p:spPr>
            <a:xfrm>
              <a:off x="5219699" y="1095375"/>
              <a:ext cx="1057275" cy="1057275"/>
            </a:xfrm>
            <a:prstGeom prst="rect">
              <a:avLst/>
            </a:prstGeom>
          </p:spPr>
        </p:pic>
        <p:sp>
          <p:nvSpPr>
            <p:cNvPr id="12" name="object 19">
              <a:extLst>
                <a:ext uri="{FF2B5EF4-FFF2-40B4-BE49-F238E27FC236}">
                  <a16:creationId xmlns:a16="http://schemas.microsoft.com/office/drawing/2014/main" id="{480BD010-36DE-5E02-34BC-60C1EC074EE9}"/>
                </a:ext>
              </a:extLst>
            </p:cNvPr>
            <p:cNvSpPr/>
            <p:nvPr/>
          </p:nvSpPr>
          <p:spPr>
            <a:xfrm>
              <a:off x="5205348" y="1081024"/>
              <a:ext cx="1086485" cy="1086485"/>
            </a:xfrm>
            <a:custGeom>
              <a:avLst/>
              <a:gdLst/>
              <a:ahLst/>
              <a:cxnLst/>
              <a:rect l="l" t="t" r="r" b="b"/>
              <a:pathLst>
                <a:path w="1086485" h="1086485">
                  <a:moveTo>
                    <a:pt x="543051" y="0"/>
                  </a:moveTo>
                  <a:lnTo>
                    <a:pt x="598424" y="2793"/>
                  </a:lnTo>
                  <a:lnTo>
                    <a:pt x="652399" y="11049"/>
                  </a:lnTo>
                  <a:lnTo>
                    <a:pt x="704468" y="24511"/>
                  </a:lnTo>
                  <a:lnTo>
                    <a:pt x="754379" y="42672"/>
                  </a:lnTo>
                  <a:lnTo>
                    <a:pt x="801751" y="65531"/>
                  </a:lnTo>
                  <a:lnTo>
                    <a:pt x="846581" y="92837"/>
                  </a:lnTo>
                  <a:lnTo>
                    <a:pt x="888364" y="124078"/>
                  </a:lnTo>
                  <a:lnTo>
                    <a:pt x="926846" y="159130"/>
                  </a:lnTo>
                  <a:lnTo>
                    <a:pt x="961898" y="197612"/>
                  </a:lnTo>
                  <a:lnTo>
                    <a:pt x="993139" y="239395"/>
                  </a:lnTo>
                  <a:lnTo>
                    <a:pt x="1020445" y="284225"/>
                  </a:lnTo>
                  <a:lnTo>
                    <a:pt x="1043304" y="331597"/>
                  </a:lnTo>
                  <a:lnTo>
                    <a:pt x="1061465" y="381508"/>
                  </a:lnTo>
                  <a:lnTo>
                    <a:pt x="1074927" y="433577"/>
                  </a:lnTo>
                  <a:lnTo>
                    <a:pt x="1083183" y="487552"/>
                  </a:lnTo>
                  <a:lnTo>
                    <a:pt x="1085977" y="542925"/>
                  </a:lnTo>
                  <a:lnTo>
                    <a:pt x="1083183" y="598424"/>
                  </a:lnTo>
                  <a:lnTo>
                    <a:pt x="1074927" y="652399"/>
                  </a:lnTo>
                  <a:lnTo>
                    <a:pt x="1061465" y="704468"/>
                  </a:lnTo>
                  <a:lnTo>
                    <a:pt x="1043304" y="754379"/>
                  </a:lnTo>
                  <a:lnTo>
                    <a:pt x="1020445" y="801751"/>
                  </a:lnTo>
                  <a:lnTo>
                    <a:pt x="993139" y="846582"/>
                  </a:lnTo>
                  <a:lnTo>
                    <a:pt x="961898" y="888364"/>
                  </a:lnTo>
                  <a:lnTo>
                    <a:pt x="926846" y="926845"/>
                  </a:lnTo>
                  <a:lnTo>
                    <a:pt x="888364" y="961898"/>
                  </a:lnTo>
                  <a:lnTo>
                    <a:pt x="846581" y="993139"/>
                  </a:lnTo>
                  <a:lnTo>
                    <a:pt x="801751" y="1020444"/>
                  </a:lnTo>
                  <a:lnTo>
                    <a:pt x="754379" y="1043305"/>
                  </a:lnTo>
                  <a:lnTo>
                    <a:pt x="704468" y="1061465"/>
                  </a:lnTo>
                  <a:lnTo>
                    <a:pt x="652399" y="1074927"/>
                  </a:lnTo>
                  <a:lnTo>
                    <a:pt x="598424" y="1083183"/>
                  </a:lnTo>
                  <a:lnTo>
                    <a:pt x="543051" y="1085977"/>
                  </a:lnTo>
                  <a:lnTo>
                    <a:pt x="487552" y="1083183"/>
                  </a:lnTo>
                  <a:lnTo>
                    <a:pt x="433577" y="1074927"/>
                  </a:lnTo>
                  <a:lnTo>
                    <a:pt x="381508" y="1061465"/>
                  </a:lnTo>
                  <a:lnTo>
                    <a:pt x="331597" y="1043305"/>
                  </a:lnTo>
                  <a:lnTo>
                    <a:pt x="284225" y="1020444"/>
                  </a:lnTo>
                  <a:lnTo>
                    <a:pt x="239395" y="993139"/>
                  </a:lnTo>
                  <a:lnTo>
                    <a:pt x="197612" y="961898"/>
                  </a:lnTo>
                  <a:lnTo>
                    <a:pt x="159130" y="926845"/>
                  </a:lnTo>
                  <a:lnTo>
                    <a:pt x="124078" y="888364"/>
                  </a:lnTo>
                  <a:lnTo>
                    <a:pt x="92837" y="846582"/>
                  </a:lnTo>
                  <a:lnTo>
                    <a:pt x="65531" y="801751"/>
                  </a:lnTo>
                  <a:lnTo>
                    <a:pt x="42672" y="754379"/>
                  </a:lnTo>
                  <a:lnTo>
                    <a:pt x="24511" y="704468"/>
                  </a:lnTo>
                  <a:lnTo>
                    <a:pt x="11049" y="652399"/>
                  </a:lnTo>
                  <a:lnTo>
                    <a:pt x="2793" y="598424"/>
                  </a:lnTo>
                  <a:lnTo>
                    <a:pt x="0" y="542925"/>
                  </a:lnTo>
                  <a:lnTo>
                    <a:pt x="2793" y="487552"/>
                  </a:lnTo>
                  <a:lnTo>
                    <a:pt x="11049" y="433577"/>
                  </a:lnTo>
                  <a:lnTo>
                    <a:pt x="24511" y="381508"/>
                  </a:lnTo>
                  <a:lnTo>
                    <a:pt x="42672" y="331597"/>
                  </a:lnTo>
                  <a:lnTo>
                    <a:pt x="65531" y="284225"/>
                  </a:lnTo>
                  <a:lnTo>
                    <a:pt x="92837" y="239395"/>
                  </a:lnTo>
                  <a:lnTo>
                    <a:pt x="124078" y="197612"/>
                  </a:lnTo>
                  <a:lnTo>
                    <a:pt x="159130" y="159130"/>
                  </a:lnTo>
                  <a:lnTo>
                    <a:pt x="197612" y="124078"/>
                  </a:lnTo>
                  <a:lnTo>
                    <a:pt x="239395" y="92837"/>
                  </a:lnTo>
                  <a:lnTo>
                    <a:pt x="284225" y="65531"/>
                  </a:lnTo>
                  <a:lnTo>
                    <a:pt x="331597" y="42672"/>
                  </a:lnTo>
                  <a:lnTo>
                    <a:pt x="381508" y="24511"/>
                  </a:lnTo>
                  <a:lnTo>
                    <a:pt x="433577" y="11049"/>
                  </a:lnTo>
                  <a:lnTo>
                    <a:pt x="487552" y="2793"/>
                  </a:lnTo>
                  <a:lnTo>
                    <a:pt x="543051" y="0"/>
                  </a:lnTo>
                  <a:close/>
                </a:path>
              </a:pathLst>
            </a:custGeom>
            <a:ln w="28575">
              <a:solidFill>
                <a:srgbClr val="FFFFFF"/>
              </a:solidFill>
            </a:ln>
          </p:spPr>
          <p:txBody>
            <a:bodyPr wrap="square" lIns="0" tIns="0" rIns="0" bIns="0" rtlCol="0"/>
            <a:lstStyle/>
            <a:p>
              <a:endParaRPr/>
            </a:p>
          </p:txBody>
        </p:sp>
      </p:grpSp>
      <p:grpSp>
        <p:nvGrpSpPr>
          <p:cNvPr id="13" name="object 21">
            <a:extLst>
              <a:ext uri="{FF2B5EF4-FFF2-40B4-BE49-F238E27FC236}">
                <a16:creationId xmlns:a16="http://schemas.microsoft.com/office/drawing/2014/main" id="{589F1F2A-8A59-BFE2-86BB-5AF92BDA432F}"/>
              </a:ext>
            </a:extLst>
          </p:cNvPr>
          <p:cNvGrpSpPr/>
          <p:nvPr/>
        </p:nvGrpSpPr>
        <p:grpSpPr>
          <a:xfrm>
            <a:off x="9475149" y="1265035"/>
            <a:ext cx="1985572" cy="1954352"/>
            <a:chOff x="7372286" y="1028636"/>
            <a:chExt cx="1191260" cy="1210310"/>
          </a:xfrm>
        </p:grpSpPr>
        <p:pic>
          <p:nvPicPr>
            <p:cNvPr id="14" name="object 22">
              <a:extLst>
                <a:ext uri="{FF2B5EF4-FFF2-40B4-BE49-F238E27FC236}">
                  <a16:creationId xmlns:a16="http://schemas.microsoft.com/office/drawing/2014/main" id="{06BB869F-2452-A124-50C7-35AB7EB9535B}"/>
                </a:ext>
              </a:extLst>
            </p:cNvPr>
            <p:cNvPicPr/>
            <p:nvPr/>
          </p:nvPicPr>
          <p:blipFill>
            <a:blip r:embed="rId5" cstate="print"/>
            <a:stretch>
              <a:fillRect/>
            </a:stretch>
          </p:blipFill>
          <p:spPr>
            <a:xfrm>
              <a:off x="7400924" y="1057275"/>
              <a:ext cx="1133475" cy="1152525"/>
            </a:xfrm>
            <a:prstGeom prst="rect">
              <a:avLst/>
            </a:prstGeom>
          </p:spPr>
        </p:pic>
        <p:sp>
          <p:nvSpPr>
            <p:cNvPr id="15" name="object 23">
              <a:extLst>
                <a:ext uri="{FF2B5EF4-FFF2-40B4-BE49-F238E27FC236}">
                  <a16:creationId xmlns:a16="http://schemas.microsoft.com/office/drawing/2014/main" id="{CBE572BF-BF96-332A-1FBB-441FBDB92743}"/>
                </a:ext>
              </a:extLst>
            </p:cNvPr>
            <p:cNvSpPr/>
            <p:nvPr/>
          </p:nvSpPr>
          <p:spPr>
            <a:xfrm>
              <a:off x="7386573" y="1042924"/>
              <a:ext cx="1162685" cy="1181735"/>
            </a:xfrm>
            <a:custGeom>
              <a:avLst/>
              <a:gdLst/>
              <a:ahLst/>
              <a:cxnLst/>
              <a:rect l="l" t="t" r="r" b="b"/>
              <a:pathLst>
                <a:path w="1162684" h="1181735">
                  <a:moveTo>
                    <a:pt x="581151" y="0"/>
                  </a:moveTo>
                  <a:lnTo>
                    <a:pt x="640460" y="3048"/>
                  </a:lnTo>
                  <a:lnTo>
                    <a:pt x="698246" y="12064"/>
                  </a:lnTo>
                  <a:lnTo>
                    <a:pt x="753872" y="26670"/>
                  </a:lnTo>
                  <a:lnTo>
                    <a:pt x="807339" y="46481"/>
                  </a:lnTo>
                  <a:lnTo>
                    <a:pt x="858139" y="71374"/>
                  </a:lnTo>
                  <a:lnTo>
                    <a:pt x="906018" y="100964"/>
                  </a:lnTo>
                  <a:lnTo>
                    <a:pt x="950722" y="135000"/>
                  </a:lnTo>
                  <a:lnTo>
                    <a:pt x="991997" y="173100"/>
                  </a:lnTo>
                  <a:lnTo>
                    <a:pt x="1029461" y="215011"/>
                  </a:lnTo>
                  <a:lnTo>
                    <a:pt x="1062990" y="260476"/>
                  </a:lnTo>
                  <a:lnTo>
                    <a:pt x="1092073" y="309245"/>
                  </a:lnTo>
                  <a:lnTo>
                    <a:pt x="1116456" y="360806"/>
                  </a:lnTo>
                  <a:lnTo>
                    <a:pt x="1136015" y="415036"/>
                  </a:lnTo>
                  <a:lnTo>
                    <a:pt x="1150366" y="471677"/>
                  </a:lnTo>
                  <a:lnTo>
                    <a:pt x="1159128" y="530225"/>
                  </a:lnTo>
                  <a:lnTo>
                    <a:pt x="1162177" y="590550"/>
                  </a:lnTo>
                  <a:lnTo>
                    <a:pt x="1159128" y="651001"/>
                  </a:lnTo>
                  <a:lnTo>
                    <a:pt x="1150366" y="709549"/>
                  </a:lnTo>
                  <a:lnTo>
                    <a:pt x="1136015" y="766190"/>
                  </a:lnTo>
                  <a:lnTo>
                    <a:pt x="1116456" y="820420"/>
                  </a:lnTo>
                  <a:lnTo>
                    <a:pt x="1092073" y="871982"/>
                  </a:lnTo>
                  <a:lnTo>
                    <a:pt x="1062990" y="920750"/>
                  </a:lnTo>
                  <a:lnTo>
                    <a:pt x="1029461" y="966215"/>
                  </a:lnTo>
                  <a:lnTo>
                    <a:pt x="991997" y="1008126"/>
                  </a:lnTo>
                  <a:lnTo>
                    <a:pt x="950722" y="1046226"/>
                  </a:lnTo>
                  <a:lnTo>
                    <a:pt x="906018" y="1080262"/>
                  </a:lnTo>
                  <a:lnTo>
                    <a:pt x="858139" y="1109852"/>
                  </a:lnTo>
                  <a:lnTo>
                    <a:pt x="807339" y="1134745"/>
                  </a:lnTo>
                  <a:lnTo>
                    <a:pt x="753872" y="1154557"/>
                  </a:lnTo>
                  <a:lnTo>
                    <a:pt x="698246" y="1169162"/>
                  </a:lnTo>
                  <a:lnTo>
                    <a:pt x="640460" y="1178178"/>
                  </a:lnTo>
                  <a:lnTo>
                    <a:pt x="581151" y="1181227"/>
                  </a:lnTo>
                  <a:lnTo>
                    <a:pt x="521716" y="1178178"/>
                  </a:lnTo>
                  <a:lnTo>
                    <a:pt x="463930" y="1169162"/>
                  </a:lnTo>
                  <a:lnTo>
                    <a:pt x="408304" y="1154557"/>
                  </a:lnTo>
                  <a:lnTo>
                    <a:pt x="354837" y="1134745"/>
                  </a:lnTo>
                  <a:lnTo>
                    <a:pt x="304037" y="1109852"/>
                  </a:lnTo>
                  <a:lnTo>
                    <a:pt x="256158" y="1080262"/>
                  </a:lnTo>
                  <a:lnTo>
                    <a:pt x="211454" y="1046226"/>
                  </a:lnTo>
                  <a:lnTo>
                    <a:pt x="170179" y="1008126"/>
                  </a:lnTo>
                  <a:lnTo>
                    <a:pt x="132715" y="966215"/>
                  </a:lnTo>
                  <a:lnTo>
                    <a:pt x="99186" y="920750"/>
                  </a:lnTo>
                  <a:lnTo>
                    <a:pt x="70103" y="871982"/>
                  </a:lnTo>
                  <a:lnTo>
                    <a:pt x="45720" y="820420"/>
                  </a:lnTo>
                  <a:lnTo>
                    <a:pt x="26161" y="766190"/>
                  </a:lnTo>
                  <a:lnTo>
                    <a:pt x="11810" y="709549"/>
                  </a:lnTo>
                  <a:lnTo>
                    <a:pt x="3048" y="651001"/>
                  </a:lnTo>
                  <a:lnTo>
                    <a:pt x="0" y="590550"/>
                  </a:lnTo>
                  <a:lnTo>
                    <a:pt x="3048" y="530225"/>
                  </a:lnTo>
                  <a:lnTo>
                    <a:pt x="11810" y="471677"/>
                  </a:lnTo>
                  <a:lnTo>
                    <a:pt x="26161" y="415036"/>
                  </a:lnTo>
                  <a:lnTo>
                    <a:pt x="45720" y="360806"/>
                  </a:lnTo>
                  <a:lnTo>
                    <a:pt x="70103" y="309245"/>
                  </a:lnTo>
                  <a:lnTo>
                    <a:pt x="99186" y="260476"/>
                  </a:lnTo>
                  <a:lnTo>
                    <a:pt x="132715" y="215011"/>
                  </a:lnTo>
                  <a:lnTo>
                    <a:pt x="170179" y="173100"/>
                  </a:lnTo>
                  <a:lnTo>
                    <a:pt x="211454" y="135000"/>
                  </a:lnTo>
                  <a:lnTo>
                    <a:pt x="256158" y="100964"/>
                  </a:lnTo>
                  <a:lnTo>
                    <a:pt x="304037" y="71374"/>
                  </a:lnTo>
                  <a:lnTo>
                    <a:pt x="354837" y="46481"/>
                  </a:lnTo>
                  <a:lnTo>
                    <a:pt x="408304" y="26670"/>
                  </a:lnTo>
                  <a:lnTo>
                    <a:pt x="463930" y="12064"/>
                  </a:lnTo>
                  <a:lnTo>
                    <a:pt x="521716" y="3048"/>
                  </a:lnTo>
                  <a:lnTo>
                    <a:pt x="581151" y="0"/>
                  </a:lnTo>
                  <a:close/>
                </a:path>
              </a:pathLst>
            </a:custGeom>
            <a:ln w="28575">
              <a:solidFill>
                <a:srgbClr val="FFFFFF"/>
              </a:solidFill>
            </a:ln>
          </p:spPr>
          <p:txBody>
            <a:bodyPr wrap="square" lIns="0" tIns="0" rIns="0" bIns="0" rtlCol="0"/>
            <a:lstStyle/>
            <a:p>
              <a:endParaRPr/>
            </a:p>
          </p:txBody>
        </p:sp>
      </p:grpSp>
      <p:sp>
        <p:nvSpPr>
          <p:cNvPr id="3" name="Rectangle 2">
            <a:extLst>
              <a:ext uri="{FF2B5EF4-FFF2-40B4-BE49-F238E27FC236}">
                <a16:creationId xmlns:a16="http://schemas.microsoft.com/office/drawing/2014/main" id="{A9011460-4CFE-83D7-1927-6EB6CFFFB5A5}"/>
              </a:ext>
            </a:extLst>
          </p:cNvPr>
          <p:cNvSpPr/>
          <p:nvPr/>
        </p:nvSpPr>
        <p:spPr>
          <a:xfrm>
            <a:off x="0" y="3331029"/>
            <a:ext cx="12192000" cy="3526971"/>
          </a:xfrm>
          <a:prstGeom prst="rect">
            <a:avLst/>
          </a:prstGeom>
          <a:solidFill>
            <a:srgbClr val="1817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B41DC1-8ACA-9F0E-9998-8FE82DE7A8DA}"/>
              </a:ext>
            </a:extLst>
          </p:cNvPr>
          <p:cNvSpPr txBox="1"/>
          <p:nvPr/>
        </p:nvSpPr>
        <p:spPr>
          <a:xfrm>
            <a:off x="1053568" y="3541934"/>
            <a:ext cx="1895475" cy="2862322"/>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Gabby Everett</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Biolabs Regional Site Director, Southwest</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Texas A&amp;M</a:t>
            </a:r>
          </a:p>
          <a:p>
            <a:pPr algn="ctr"/>
            <a:r>
              <a:rPr lang="en-US" dirty="0">
                <a:solidFill>
                  <a:srgbClr val="FFFFFF"/>
                </a:solidFill>
                <a:latin typeface="Century Gothic" panose="020B0502020202020204" pitchFamily="34" charset="0"/>
              </a:rPr>
              <a:t>PhD in Biochemistry</a:t>
            </a:r>
          </a:p>
        </p:txBody>
      </p:sp>
      <p:sp>
        <p:nvSpPr>
          <p:cNvPr id="17" name="TextBox 16">
            <a:extLst>
              <a:ext uri="{FF2B5EF4-FFF2-40B4-BE49-F238E27FC236}">
                <a16:creationId xmlns:a16="http://schemas.microsoft.com/office/drawing/2014/main" id="{9CEEF075-26C7-590B-740B-63F9760EBBED}"/>
              </a:ext>
            </a:extLst>
          </p:cNvPr>
          <p:cNvSpPr txBox="1"/>
          <p:nvPr/>
        </p:nvSpPr>
        <p:spPr>
          <a:xfrm>
            <a:off x="3788836" y="3541934"/>
            <a:ext cx="1895475" cy="2585323"/>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Alyssa Dubrow</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BioLabs Lab Operations Manager</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Texas A&amp;M</a:t>
            </a:r>
          </a:p>
          <a:p>
            <a:pPr algn="ctr"/>
            <a:r>
              <a:rPr lang="en-US" dirty="0">
                <a:solidFill>
                  <a:srgbClr val="FFFFFF"/>
                </a:solidFill>
                <a:latin typeface="Century Gothic" panose="020B0502020202020204" pitchFamily="34" charset="0"/>
              </a:rPr>
              <a:t>B.S. in Biochemistry</a:t>
            </a:r>
          </a:p>
        </p:txBody>
      </p:sp>
      <p:sp>
        <p:nvSpPr>
          <p:cNvPr id="18" name="TextBox 17">
            <a:extLst>
              <a:ext uri="{FF2B5EF4-FFF2-40B4-BE49-F238E27FC236}">
                <a16:creationId xmlns:a16="http://schemas.microsoft.com/office/drawing/2014/main" id="{B8FF07AE-EA5A-623D-D028-B16650E1FF1D}"/>
              </a:ext>
            </a:extLst>
          </p:cNvPr>
          <p:cNvSpPr txBox="1"/>
          <p:nvPr/>
        </p:nvSpPr>
        <p:spPr>
          <a:xfrm>
            <a:off x="6630268" y="3541934"/>
            <a:ext cx="1895475" cy="2862322"/>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Camille Shuey</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BioLabs Lab Operations Associate</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UT Arlington</a:t>
            </a:r>
          </a:p>
          <a:p>
            <a:pPr algn="ctr"/>
            <a:r>
              <a:rPr lang="en-US" dirty="0">
                <a:solidFill>
                  <a:srgbClr val="FFFFFF"/>
                </a:solidFill>
                <a:latin typeface="Century Gothic" panose="020B0502020202020204" pitchFamily="34" charset="0"/>
              </a:rPr>
              <a:t>B.S. in Biomedical Engineering</a:t>
            </a:r>
          </a:p>
        </p:txBody>
      </p:sp>
      <p:sp>
        <p:nvSpPr>
          <p:cNvPr id="19" name="TextBox 18">
            <a:extLst>
              <a:ext uri="{FF2B5EF4-FFF2-40B4-BE49-F238E27FC236}">
                <a16:creationId xmlns:a16="http://schemas.microsoft.com/office/drawing/2014/main" id="{DE9DD6CF-31C3-6403-8E92-8635BA01221C}"/>
              </a:ext>
            </a:extLst>
          </p:cNvPr>
          <p:cNvSpPr txBox="1"/>
          <p:nvPr/>
        </p:nvSpPr>
        <p:spPr>
          <a:xfrm>
            <a:off x="9579311" y="3541934"/>
            <a:ext cx="1895475" cy="2585323"/>
          </a:xfrm>
          <a:prstGeom prst="rect">
            <a:avLst/>
          </a:prstGeom>
          <a:noFill/>
        </p:spPr>
        <p:txBody>
          <a:bodyPr wrap="square" rtlCol="0">
            <a:spAutoFit/>
          </a:bodyPr>
          <a:lstStyle/>
          <a:p>
            <a:pPr algn="ctr"/>
            <a:r>
              <a:rPr lang="en-US" dirty="0">
                <a:solidFill>
                  <a:srgbClr val="FFFFFF"/>
                </a:solidFill>
                <a:latin typeface="Century Gothic" panose="020B0502020202020204" pitchFamily="34" charset="0"/>
              </a:rPr>
              <a:t>Kathryn Sheaffer</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BioLabs Lab Operations Associate</a:t>
            </a:r>
          </a:p>
          <a:p>
            <a:pPr algn="ctr"/>
            <a:endParaRPr lang="en-US" dirty="0">
              <a:solidFill>
                <a:srgbClr val="FFFFFF"/>
              </a:solidFill>
              <a:latin typeface="Century Gothic" panose="020B0502020202020204" pitchFamily="34" charset="0"/>
            </a:endParaRPr>
          </a:p>
          <a:p>
            <a:pPr algn="ctr"/>
            <a:r>
              <a:rPr lang="en-US" dirty="0">
                <a:solidFill>
                  <a:srgbClr val="FFFFFF"/>
                </a:solidFill>
                <a:latin typeface="Century Gothic" panose="020B0502020202020204" pitchFamily="34" charset="0"/>
              </a:rPr>
              <a:t>Texas A&amp;M</a:t>
            </a:r>
          </a:p>
          <a:p>
            <a:pPr algn="ctr"/>
            <a:r>
              <a:rPr lang="en-US" dirty="0">
                <a:solidFill>
                  <a:srgbClr val="FFFFFF"/>
                </a:solidFill>
                <a:latin typeface="Century Gothic" panose="020B0502020202020204" pitchFamily="34" charset="0"/>
              </a:rPr>
              <a:t>B.S. in Biology</a:t>
            </a:r>
          </a:p>
        </p:txBody>
      </p:sp>
      <p:sp>
        <p:nvSpPr>
          <p:cNvPr id="4" name="Rectangle 3">
            <a:extLst>
              <a:ext uri="{FF2B5EF4-FFF2-40B4-BE49-F238E27FC236}">
                <a16:creationId xmlns:a16="http://schemas.microsoft.com/office/drawing/2014/main" id="{D8FCE439-AA0B-5A6D-66CE-6180A614F3A0}"/>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7">
            <a:extLst>
              <a:ext uri="{FF2B5EF4-FFF2-40B4-BE49-F238E27FC236}">
                <a16:creationId xmlns:a16="http://schemas.microsoft.com/office/drawing/2014/main" id="{AE7CF541-7953-2122-B325-DA5B9C97211C}"/>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6"/>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21" name="Slide Number Placeholder 20">
            <a:extLst>
              <a:ext uri="{FF2B5EF4-FFF2-40B4-BE49-F238E27FC236}">
                <a16:creationId xmlns:a16="http://schemas.microsoft.com/office/drawing/2014/main" id="{0DFE3803-07D2-1188-F48A-6A6B97479244}"/>
              </a:ext>
            </a:extLst>
          </p:cNvPr>
          <p:cNvSpPr>
            <a:spLocks noGrp="1"/>
          </p:cNvSpPr>
          <p:nvPr>
            <p:ph type="sldNum" sz="quarter" idx="12"/>
          </p:nvPr>
        </p:nvSpPr>
        <p:spPr>
          <a:xfrm>
            <a:off x="8602983" y="6515663"/>
            <a:ext cx="2743200" cy="365125"/>
          </a:xfrm>
        </p:spPr>
        <p:txBody>
          <a:bodyPr/>
          <a:lstStyle/>
          <a:p>
            <a:fld id="{46DBE0DA-A6B8-4445-8C66-3FABEA9B0B86}" type="slidenum">
              <a:rPr lang="en-US" smtClean="0">
                <a:solidFill>
                  <a:srgbClr val="FFFFFF"/>
                </a:solidFill>
              </a:rPr>
              <a:t>4</a:t>
            </a:fld>
            <a:endParaRPr lang="en-US" dirty="0">
              <a:solidFill>
                <a:srgbClr val="FFFFFF"/>
              </a:solidFill>
            </a:endParaRPr>
          </a:p>
        </p:txBody>
      </p:sp>
    </p:spTree>
    <p:extLst>
      <p:ext uri="{BB962C8B-B14F-4D97-AF65-F5344CB8AC3E}">
        <p14:creationId xmlns:p14="http://schemas.microsoft.com/office/powerpoint/2010/main" val="3227173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a:extLst>
            <a:ext uri="{FF2B5EF4-FFF2-40B4-BE49-F238E27FC236}">
              <a16:creationId xmlns:a16="http://schemas.microsoft.com/office/drawing/2014/main" id="{675787A1-067F-EC69-E18F-DCB88A113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21DC5-3529-A2EB-E5E8-527EDCF887E7}"/>
              </a:ext>
            </a:extLst>
          </p:cNvPr>
          <p:cNvSpPr>
            <a:spLocks noGrp="1"/>
          </p:cNvSpPr>
          <p:nvPr>
            <p:ph type="title"/>
          </p:nvPr>
        </p:nvSpPr>
        <p:spPr/>
        <p:txBody>
          <a:bodyPr/>
          <a:lstStyle/>
          <a:p>
            <a:r>
              <a:rPr lang="en-US" dirty="0">
                <a:solidFill>
                  <a:srgbClr val="FFFFFF"/>
                </a:solidFill>
                <a:latin typeface="Century Gothic"/>
              </a:rPr>
              <a:t>New Resident Members</a:t>
            </a:r>
            <a:endParaRPr lang="en-US" dirty="0">
              <a:solidFill>
                <a:srgbClr val="FFFFFF"/>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A31DDC97-7E62-8726-7E54-A97A8D7D413A}"/>
              </a:ext>
            </a:extLst>
          </p:cNvPr>
          <p:cNvSpPr>
            <a:spLocks noGrp="1"/>
          </p:cNvSpPr>
          <p:nvPr>
            <p:ph sz="half" idx="1"/>
          </p:nvPr>
        </p:nvSpPr>
        <p:spPr>
          <a:xfrm>
            <a:off x="840812" y="1534477"/>
            <a:ext cx="10698865" cy="4351338"/>
          </a:xfrm>
        </p:spPr>
        <p:txBody>
          <a:bodyPr vert="horz" lIns="91440" tIns="45720" rIns="91440" bIns="45720" rtlCol="0" anchor="t">
            <a:normAutofit/>
          </a:bodyPr>
          <a:lstStyle/>
          <a:p>
            <a:pPr>
              <a:buFont typeface="Calibri" panose="020B0604020202020204" pitchFamily="34" charset="0"/>
              <a:buChar char="-"/>
            </a:pPr>
            <a:r>
              <a:rPr lang="en-US" dirty="0">
                <a:solidFill>
                  <a:srgbClr val="FFFFFF"/>
                </a:solidFill>
                <a:latin typeface="Century Gothic"/>
              </a:rPr>
              <a:t>Staff must be notified of all new on-site members so they can be sent training &amp; added to virtual platforms</a:t>
            </a:r>
          </a:p>
          <a:p>
            <a:pPr marL="0" indent="0">
              <a:buNone/>
            </a:pPr>
            <a:endParaRPr lang="en-US" dirty="0">
              <a:solidFill>
                <a:srgbClr val="FFFFFF"/>
              </a:solidFill>
              <a:latin typeface="Century Gothic"/>
            </a:endParaRPr>
          </a:p>
          <a:p>
            <a:pPr>
              <a:buFont typeface="Calibri" panose="020B0604020202020204" pitchFamily="34" charset="0"/>
              <a:buChar char="-"/>
            </a:pPr>
            <a:r>
              <a:rPr lang="en-US" dirty="0">
                <a:solidFill>
                  <a:srgbClr val="FFFFFF"/>
                </a:solidFill>
                <a:latin typeface="Century Gothic"/>
              </a:rPr>
              <a:t>4 parts:</a:t>
            </a:r>
            <a:endParaRPr lang="en-US" dirty="0">
              <a:solidFill>
                <a:srgbClr val="FFFFFF"/>
              </a:solidFill>
              <a:latin typeface="Century Gothic" panose="020B0502020202020204" pitchFamily="34" charset="0"/>
            </a:endParaRPr>
          </a:p>
          <a:p>
            <a:pPr marL="914400" lvl="1" indent="-457200">
              <a:buAutoNum type="arabicPeriod"/>
            </a:pPr>
            <a:r>
              <a:rPr lang="en-US" dirty="0">
                <a:solidFill>
                  <a:srgbClr val="FFFFFF"/>
                </a:solidFill>
                <a:latin typeface="Century Gothic"/>
              </a:rPr>
              <a:t>MediaLab video trainings</a:t>
            </a:r>
          </a:p>
          <a:p>
            <a:pPr marL="914400" lvl="1" indent="-457200">
              <a:buAutoNum type="arabicPeriod"/>
            </a:pPr>
            <a:r>
              <a:rPr lang="en-US">
                <a:solidFill>
                  <a:srgbClr val="FFFFFF"/>
                </a:solidFill>
                <a:latin typeface="Century Gothic"/>
              </a:rPr>
              <a:t>Rules and Regulations</a:t>
            </a:r>
          </a:p>
          <a:p>
            <a:pPr marL="914400" lvl="1" indent="-457200">
              <a:buAutoNum type="arabicPeriod"/>
            </a:pPr>
            <a:r>
              <a:rPr lang="en-US" dirty="0">
                <a:solidFill>
                  <a:srgbClr val="FFFFFF"/>
                </a:solidFill>
                <a:latin typeface="Century Gothic"/>
              </a:rPr>
              <a:t>Emergency contacts</a:t>
            </a:r>
          </a:p>
          <a:p>
            <a:pPr marL="914400" lvl="1" indent="-457200">
              <a:buAutoNum type="arabicPeriod"/>
            </a:pPr>
            <a:r>
              <a:rPr lang="en-US" dirty="0">
                <a:solidFill>
                  <a:srgbClr val="FFFFFF"/>
                </a:solidFill>
                <a:latin typeface="Century Gothic"/>
              </a:rPr>
              <a:t>Parking Permit</a:t>
            </a:r>
            <a:endParaRPr lang="en-US" dirty="0">
              <a:solidFill>
                <a:srgbClr val="FFFFFF"/>
              </a:solidFill>
              <a:latin typeface="Century Gothic" panose="020B0502020202020204" pitchFamily="34" charset="0"/>
            </a:endParaRPr>
          </a:p>
          <a:p>
            <a:pPr marL="914400" lvl="1" indent="-457200">
              <a:buAutoNum type="arabicPeriod"/>
            </a:pPr>
            <a:endParaRPr lang="en-US"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98C58287-61AF-A5E5-9DAE-FF667C6461B7}"/>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7">
            <a:extLst>
              <a:ext uri="{FF2B5EF4-FFF2-40B4-BE49-F238E27FC236}">
                <a16:creationId xmlns:a16="http://schemas.microsoft.com/office/drawing/2014/main" id="{4BF69A36-C248-2677-41EF-8BD5FB4C3491}"/>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5" name="Slide Number Placeholder 4">
            <a:extLst>
              <a:ext uri="{FF2B5EF4-FFF2-40B4-BE49-F238E27FC236}">
                <a16:creationId xmlns:a16="http://schemas.microsoft.com/office/drawing/2014/main" id="{4F82E0B0-D5AB-D2D7-3136-A14BDCCBD36A}"/>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5</a:t>
            </a:fld>
            <a:endParaRPr lang="en-US">
              <a:solidFill>
                <a:srgbClr val="FFFFFF"/>
              </a:solidFill>
            </a:endParaRPr>
          </a:p>
        </p:txBody>
      </p:sp>
    </p:spTree>
    <p:extLst>
      <p:ext uri="{BB962C8B-B14F-4D97-AF65-F5344CB8AC3E}">
        <p14:creationId xmlns:p14="http://schemas.microsoft.com/office/powerpoint/2010/main" val="235994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98584-208A-DCF1-1D61-D649F7CBE5C2}"/>
              </a:ext>
            </a:extLst>
          </p:cNvPr>
          <p:cNvSpPr>
            <a:spLocks noGrp="1"/>
          </p:cNvSpPr>
          <p:nvPr>
            <p:ph type="title"/>
          </p:nvPr>
        </p:nvSpPr>
        <p:spPr/>
        <p:txBody>
          <a:bodyPr/>
          <a:lstStyle/>
          <a:p>
            <a:r>
              <a:rPr lang="en-US" dirty="0">
                <a:solidFill>
                  <a:srgbClr val="FFFFFF"/>
                </a:solidFill>
                <a:latin typeface="Century Gothic" panose="020B0502020202020204" pitchFamily="34" charset="0"/>
              </a:rPr>
              <a:t>Capital Connections</a:t>
            </a:r>
          </a:p>
        </p:txBody>
      </p:sp>
      <p:sp>
        <p:nvSpPr>
          <p:cNvPr id="3" name="Content Placeholder 2">
            <a:extLst>
              <a:ext uri="{FF2B5EF4-FFF2-40B4-BE49-F238E27FC236}">
                <a16:creationId xmlns:a16="http://schemas.microsoft.com/office/drawing/2014/main" id="{85C1C367-BB0D-2EA6-FD36-B1D2F656032A}"/>
              </a:ext>
            </a:extLst>
          </p:cNvPr>
          <p:cNvSpPr>
            <a:spLocks noGrp="1"/>
          </p:cNvSpPr>
          <p:nvPr>
            <p:ph sz="half" idx="1"/>
          </p:nvPr>
        </p:nvSpPr>
        <p:spPr>
          <a:xfrm>
            <a:off x="821521" y="1534477"/>
            <a:ext cx="5181600" cy="4351338"/>
          </a:xfrm>
        </p:spPr>
        <p:txBody>
          <a:bodyPr/>
          <a:lstStyle/>
          <a:p>
            <a:pPr marL="0" indent="0">
              <a:buNone/>
            </a:pPr>
            <a:r>
              <a:rPr lang="en-US" dirty="0">
                <a:solidFill>
                  <a:srgbClr val="FFFFFF"/>
                </a:solidFill>
                <a:latin typeface="Century Gothic" panose="020B0502020202020204" pitchFamily="34" charset="0"/>
              </a:rPr>
              <a:t>If you would like to get in touch with any of these companies, please email </a:t>
            </a:r>
            <a:r>
              <a:rPr lang="en-US" dirty="0">
                <a:solidFill>
                  <a:srgbClr val="FFFFFF"/>
                </a:solidFill>
                <a:latin typeface="Century Gothic" panose="020B0502020202020204" pitchFamily="34" charset="0"/>
                <a:hlinkClick r:id="rId2">
                  <a:extLst>
                    <a:ext uri="{A12FA001-AC4F-418D-AE19-62706E023703}">
                      <ahyp:hlinkClr xmlns:ahyp="http://schemas.microsoft.com/office/drawing/2018/hyperlinkcolor" val="tx"/>
                    </a:ext>
                  </a:extLst>
                </a:hlinkClick>
              </a:rPr>
              <a:t>cshuey@biolabs.io</a:t>
            </a:r>
            <a:r>
              <a:rPr lang="en-US" dirty="0">
                <a:solidFill>
                  <a:srgbClr val="FFFFFF"/>
                </a:solidFill>
                <a:latin typeface="Century Gothic" panose="020B0502020202020204" pitchFamily="34" charset="0"/>
              </a:rPr>
              <a:t> and she can get you in touch with a representative.</a:t>
            </a:r>
          </a:p>
        </p:txBody>
      </p:sp>
      <p:grpSp>
        <p:nvGrpSpPr>
          <p:cNvPr id="5" name="object 13">
            <a:extLst>
              <a:ext uri="{FF2B5EF4-FFF2-40B4-BE49-F238E27FC236}">
                <a16:creationId xmlns:a16="http://schemas.microsoft.com/office/drawing/2014/main" id="{7EA23FCA-61E3-B140-F490-D20C4764C96F}"/>
              </a:ext>
            </a:extLst>
          </p:cNvPr>
          <p:cNvGrpSpPr/>
          <p:nvPr/>
        </p:nvGrpSpPr>
        <p:grpSpPr>
          <a:xfrm>
            <a:off x="6096000" y="949801"/>
            <a:ext cx="5742430" cy="4958398"/>
            <a:chOff x="4648200" y="1285875"/>
            <a:chExt cx="3162300" cy="2828925"/>
          </a:xfrm>
        </p:grpSpPr>
        <p:sp>
          <p:nvSpPr>
            <p:cNvPr id="6" name="object 14">
              <a:extLst>
                <a:ext uri="{FF2B5EF4-FFF2-40B4-BE49-F238E27FC236}">
                  <a16:creationId xmlns:a16="http://schemas.microsoft.com/office/drawing/2014/main" id="{FA5BE6F6-ABA0-B6AB-F22D-E8E2B274591C}"/>
                </a:ext>
              </a:extLst>
            </p:cNvPr>
            <p:cNvSpPr/>
            <p:nvPr/>
          </p:nvSpPr>
          <p:spPr>
            <a:xfrm>
              <a:off x="4648200" y="1590674"/>
              <a:ext cx="2781300" cy="2524125"/>
            </a:xfrm>
            <a:custGeom>
              <a:avLst/>
              <a:gdLst/>
              <a:ahLst/>
              <a:cxnLst/>
              <a:rect l="l" t="t" r="r" b="b"/>
              <a:pathLst>
                <a:path w="2781300" h="2524125">
                  <a:moveTo>
                    <a:pt x="2009775" y="397383"/>
                  </a:moveTo>
                  <a:lnTo>
                    <a:pt x="1749679" y="0"/>
                  </a:lnTo>
                  <a:lnTo>
                    <a:pt x="992632" y="662178"/>
                  </a:lnTo>
                  <a:lnTo>
                    <a:pt x="752475" y="1104900"/>
                  </a:lnTo>
                  <a:lnTo>
                    <a:pt x="2009775" y="397383"/>
                  </a:lnTo>
                  <a:close/>
                </a:path>
                <a:path w="2781300" h="2524125">
                  <a:moveTo>
                    <a:pt x="2390775" y="1100836"/>
                  </a:moveTo>
                  <a:lnTo>
                    <a:pt x="2151380" y="657225"/>
                  </a:lnTo>
                  <a:lnTo>
                    <a:pt x="610870" y="1366139"/>
                  </a:lnTo>
                  <a:lnTo>
                    <a:pt x="371475" y="1809750"/>
                  </a:lnTo>
                  <a:lnTo>
                    <a:pt x="2390775" y="1100836"/>
                  </a:lnTo>
                  <a:close/>
                </a:path>
                <a:path w="2781300" h="2524125">
                  <a:moveTo>
                    <a:pt x="2781300" y="1815211"/>
                  </a:moveTo>
                  <a:lnTo>
                    <a:pt x="2542159" y="1371600"/>
                  </a:lnTo>
                  <a:lnTo>
                    <a:pt x="239141" y="2080514"/>
                  </a:lnTo>
                  <a:lnTo>
                    <a:pt x="0" y="2524125"/>
                  </a:lnTo>
                  <a:lnTo>
                    <a:pt x="2781300" y="1815211"/>
                  </a:lnTo>
                  <a:close/>
                </a:path>
              </a:pathLst>
            </a:custGeom>
            <a:solidFill>
              <a:srgbClr val="D9D9D9"/>
            </a:solidFill>
          </p:spPr>
          <p:txBody>
            <a:bodyPr wrap="square" lIns="0" tIns="0" rIns="0" bIns="0" rtlCol="0"/>
            <a:lstStyle/>
            <a:p>
              <a:endParaRPr/>
            </a:p>
          </p:txBody>
        </p:sp>
        <p:sp>
          <p:nvSpPr>
            <p:cNvPr id="7" name="object 15">
              <a:extLst>
                <a:ext uri="{FF2B5EF4-FFF2-40B4-BE49-F238E27FC236}">
                  <a16:creationId xmlns:a16="http://schemas.microsoft.com/office/drawing/2014/main" id="{BDDCA31F-49B5-5AEA-25EC-E40FFA08846F}"/>
                </a:ext>
              </a:extLst>
            </p:cNvPr>
            <p:cNvSpPr/>
            <p:nvPr/>
          </p:nvSpPr>
          <p:spPr>
            <a:xfrm>
              <a:off x="4648200" y="3676650"/>
              <a:ext cx="3162300" cy="438150"/>
            </a:xfrm>
            <a:custGeom>
              <a:avLst/>
              <a:gdLst/>
              <a:ahLst/>
              <a:cxnLst/>
              <a:rect l="l" t="t" r="r" b="b"/>
              <a:pathLst>
                <a:path w="3162300" h="438150">
                  <a:moveTo>
                    <a:pt x="2923285" y="0"/>
                  </a:moveTo>
                  <a:lnTo>
                    <a:pt x="239013" y="0"/>
                  </a:lnTo>
                  <a:lnTo>
                    <a:pt x="0" y="438150"/>
                  </a:lnTo>
                  <a:lnTo>
                    <a:pt x="3162300" y="438150"/>
                  </a:lnTo>
                  <a:lnTo>
                    <a:pt x="2923285" y="0"/>
                  </a:lnTo>
                  <a:close/>
                </a:path>
              </a:pathLst>
            </a:custGeom>
            <a:solidFill>
              <a:srgbClr val="155E5F"/>
            </a:solidFill>
          </p:spPr>
          <p:txBody>
            <a:bodyPr wrap="square" lIns="0" tIns="0" rIns="0" bIns="0" rtlCol="0"/>
            <a:lstStyle/>
            <a:p>
              <a:endParaRPr/>
            </a:p>
          </p:txBody>
        </p:sp>
        <p:sp>
          <p:nvSpPr>
            <p:cNvPr id="8" name="object 16">
              <a:extLst>
                <a:ext uri="{FF2B5EF4-FFF2-40B4-BE49-F238E27FC236}">
                  <a16:creationId xmlns:a16="http://schemas.microsoft.com/office/drawing/2014/main" id="{6B265CEC-19C1-DA92-ACA6-2B2183A052FE}"/>
                </a:ext>
              </a:extLst>
            </p:cNvPr>
            <p:cNvSpPr/>
            <p:nvPr/>
          </p:nvSpPr>
          <p:spPr>
            <a:xfrm>
              <a:off x="5781675" y="1285875"/>
              <a:ext cx="876300" cy="704850"/>
            </a:xfrm>
            <a:custGeom>
              <a:avLst/>
              <a:gdLst/>
              <a:ahLst/>
              <a:cxnLst/>
              <a:rect l="l" t="t" r="r" b="b"/>
              <a:pathLst>
                <a:path w="876300" h="704850">
                  <a:moveTo>
                    <a:pt x="438150" y="0"/>
                  </a:moveTo>
                  <a:lnTo>
                    <a:pt x="0" y="704850"/>
                  </a:lnTo>
                  <a:lnTo>
                    <a:pt x="876300" y="704850"/>
                  </a:lnTo>
                  <a:lnTo>
                    <a:pt x="438150" y="0"/>
                  </a:lnTo>
                  <a:close/>
                </a:path>
              </a:pathLst>
            </a:custGeom>
            <a:solidFill>
              <a:srgbClr val="96C73B"/>
            </a:solidFill>
          </p:spPr>
          <p:txBody>
            <a:bodyPr wrap="square" lIns="0" tIns="0" rIns="0" bIns="0" rtlCol="0"/>
            <a:lstStyle/>
            <a:p>
              <a:endParaRPr/>
            </a:p>
          </p:txBody>
        </p:sp>
        <p:sp>
          <p:nvSpPr>
            <p:cNvPr id="9" name="object 17">
              <a:extLst>
                <a:ext uri="{FF2B5EF4-FFF2-40B4-BE49-F238E27FC236}">
                  <a16:creationId xmlns:a16="http://schemas.microsoft.com/office/drawing/2014/main" id="{E8F4FE17-1E84-E457-7F68-C4B665E0EDA8}"/>
                </a:ext>
              </a:extLst>
            </p:cNvPr>
            <p:cNvSpPr/>
            <p:nvPr/>
          </p:nvSpPr>
          <p:spPr>
            <a:xfrm>
              <a:off x="5400675" y="2247900"/>
              <a:ext cx="1638300" cy="447675"/>
            </a:xfrm>
            <a:custGeom>
              <a:avLst/>
              <a:gdLst/>
              <a:ahLst/>
              <a:cxnLst/>
              <a:rect l="l" t="t" r="r" b="b"/>
              <a:pathLst>
                <a:path w="1638300" h="447675">
                  <a:moveTo>
                    <a:pt x="1398651" y="0"/>
                  </a:moveTo>
                  <a:lnTo>
                    <a:pt x="239649" y="0"/>
                  </a:lnTo>
                  <a:lnTo>
                    <a:pt x="0" y="447675"/>
                  </a:lnTo>
                  <a:lnTo>
                    <a:pt x="1638300" y="447675"/>
                  </a:lnTo>
                  <a:lnTo>
                    <a:pt x="1398651" y="0"/>
                  </a:lnTo>
                  <a:close/>
                </a:path>
              </a:pathLst>
            </a:custGeom>
            <a:solidFill>
              <a:srgbClr val="30AA68"/>
            </a:solidFill>
          </p:spPr>
          <p:txBody>
            <a:bodyPr wrap="square" lIns="0" tIns="0" rIns="0" bIns="0" rtlCol="0"/>
            <a:lstStyle/>
            <a:p>
              <a:endParaRPr/>
            </a:p>
          </p:txBody>
        </p:sp>
        <p:sp>
          <p:nvSpPr>
            <p:cNvPr id="10" name="object 18">
              <a:extLst>
                <a:ext uri="{FF2B5EF4-FFF2-40B4-BE49-F238E27FC236}">
                  <a16:creationId xmlns:a16="http://schemas.microsoft.com/office/drawing/2014/main" id="{170E9B8B-DC38-A5D7-37F2-13A20F9F657B}"/>
                </a:ext>
              </a:extLst>
            </p:cNvPr>
            <p:cNvSpPr/>
            <p:nvPr/>
          </p:nvSpPr>
          <p:spPr>
            <a:xfrm>
              <a:off x="5019675" y="2962275"/>
              <a:ext cx="2400300" cy="447675"/>
            </a:xfrm>
            <a:custGeom>
              <a:avLst/>
              <a:gdLst/>
              <a:ahLst/>
              <a:cxnLst/>
              <a:rect l="l" t="t" r="r" b="b"/>
              <a:pathLst>
                <a:path w="2400300" h="447675">
                  <a:moveTo>
                    <a:pt x="2161031" y="0"/>
                  </a:moveTo>
                  <a:lnTo>
                    <a:pt x="239267" y="0"/>
                  </a:lnTo>
                  <a:lnTo>
                    <a:pt x="0" y="447675"/>
                  </a:lnTo>
                  <a:lnTo>
                    <a:pt x="2400300" y="447675"/>
                  </a:lnTo>
                  <a:lnTo>
                    <a:pt x="2161031" y="0"/>
                  </a:lnTo>
                  <a:close/>
                </a:path>
              </a:pathLst>
            </a:custGeom>
            <a:solidFill>
              <a:srgbClr val="0D9691"/>
            </a:solidFill>
          </p:spPr>
          <p:txBody>
            <a:bodyPr wrap="square" lIns="0" tIns="0" rIns="0" bIns="0" rtlCol="0"/>
            <a:lstStyle/>
            <a:p>
              <a:endParaRPr/>
            </a:p>
          </p:txBody>
        </p:sp>
        <p:pic>
          <p:nvPicPr>
            <p:cNvPr id="11" name="object 19">
              <a:extLst>
                <a:ext uri="{FF2B5EF4-FFF2-40B4-BE49-F238E27FC236}">
                  <a16:creationId xmlns:a16="http://schemas.microsoft.com/office/drawing/2014/main" id="{22F83F51-1B05-578C-0BA5-CD2A91FCD581}"/>
                </a:ext>
              </a:extLst>
            </p:cNvPr>
            <p:cNvPicPr/>
            <p:nvPr/>
          </p:nvPicPr>
          <p:blipFill>
            <a:blip r:embed="rId3" cstate="print"/>
            <a:stretch>
              <a:fillRect/>
            </a:stretch>
          </p:blipFill>
          <p:spPr>
            <a:xfrm>
              <a:off x="5200650" y="3019425"/>
              <a:ext cx="247650" cy="304800"/>
            </a:xfrm>
            <a:prstGeom prst="rect">
              <a:avLst/>
            </a:prstGeom>
          </p:spPr>
        </p:pic>
        <p:pic>
          <p:nvPicPr>
            <p:cNvPr id="12" name="object 20">
              <a:extLst>
                <a:ext uri="{FF2B5EF4-FFF2-40B4-BE49-F238E27FC236}">
                  <a16:creationId xmlns:a16="http://schemas.microsoft.com/office/drawing/2014/main" id="{89C629AA-7A47-0A59-FBD2-82335750C3C1}"/>
                </a:ext>
              </a:extLst>
            </p:cNvPr>
            <p:cNvPicPr/>
            <p:nvPr/>
          </p:nvPicPr>
          <p:blipFill>
            <a:blip r:embed="rId4" cstate="print"/>
            <a:stretch>
              <a:fillRect/>
            </a:stretch>
          </p:blipFill>
          <p:spPr>
            <a:xfrm>
              <a:off x="6638925" y="2990850"/>
              <a:ext cx="552450" cy="180975"/>
            </a:xfrm>
            <a:prstGeom prst="rect">
              <a:avLst/>
            </a:prstGeom>
          </p:spPr>
        </p:pic>
        <p:pic>
          <p:nvPicPr>
            <p:cNvPr id="13" name="object 21">
              <a:extLst>
                <a:ext uri="{FF2B5EF4-FFF2-40B4-BE49-F238E27FC236}">
                  <a16:creationId xmlns:a16="http://schemas.microsoft.com/office/drawing/2014/main" id="{31876B34-35B5-2B4C-CC61-0B065B606BF4}"/>
                </a:ext>
              </a:extLst>
            </p:cNvPr>
            <p:cNvPicPr/>
            <p:nvPr/>
          </p:nvPicPr>
          <p:blipFill>
            <a:blip r:embed="rId5" cstate="print"/>
            <a:stretch>
              <a:fillRect/>
            </a:stretch>
          </p:blipFill>
          <p:spPr>
            <a:xfrm>
              <a:off x="6096000" y="3000375"/>
              <a:ext cx="504825" cy="133350"/>
            </a:xfrm>
            <a:prstGeom prst="rect">
              <a:avLst/>
            </a:prstGeom>
          </p:spPr>
        </p:pic>
        <p:pic>
          <p:nvPicPr>
            <p:cNvPr id="14" name="object 22">
              <a:extLst>
                <a:ext uri="{FF2B5EF4-FFF2-40B4-BE49-F238E27FC236}">
                  <a16:creationId xmlns:a16="http://schemas.microsoft.com/office/drawing/2014/main" id="{BD6C4AE7-17B2-CA46-C2C4-FF0260BA365D}"/>
                </a:ext>
              </a:extLst>
            </p:cNvPr>
            <p:cNvPicPr/>
            <p:nvPr/>
          </p:nvPicPr>
          <p:blipFill>
            <a:blip r:embed="rId6" cstate="print"/>
            <a:stretch>
              <a:fillRect/>
            </a:stretch>
          </p:blipFill>
          <p:spPr>
            <a:xfrm>
              <a:off x="5438775" y="3000375"/>
              <a:ext cx="600075" cy="133350"/>
            </a:xfrm>
            <a:prstGeom prst="rect">
              <a:avLst/>
            </a:prstGeom>
          </p:spPr>
        </p:pic>
        <p:pic>
          <p:nvPicPr>
            <p:cNvPr id="15" name="object 23">
              <a:extLst>
                <a:ext uri="{FF2B5EF4-FFF2-40B4-BE49-F238E27FC236}">
                  <a16:creationId xmlns:a16="http://schemas.microsoft.com/office/drawing/2014/main" id="{8A2B360D-F351-8D7F-A32B-90591A38FB6D}"/>
                </a:ext>
              </a:extLst>
            </p:cNvPr>
            <p:cNvPicPr/>
            <p:nvPr/>
          </p:nvPicPr>
          <p:blipFill>
            <a:blip r:embed="rId7" cstate="print"/>
            <a:stretch>
              <a:fillRect/>
            </a:stretch>
          </p:blipFill>
          <p:spPr>
            <a:xfrm>
              <a:off x="6477000" y="3200400"/>
              <a:ext cx="762000" cy="142875"/>
            </a:xfrm>
            <a:prstGeom prst="rect">
              <a:avLst/>
            </a:prstGeom>
          </p:spPr>
        </p:pic>
        <p:pic>
          <p:nvPicPr>
            <p:cNvPr id="16" name="object 24">
              <a:extLst>
                <a:ext uri="{FF2B5EF4-FFF2-40B4-BE49-F238E27FC236}">
                  <a16:creationId xmlns:a16="http://schemas.microsoft.com/office/drawing/2014/main" id="{F4190891-3625-F097-B5F8-94A9CA9A2AEF}"/>
                </a:ext>
              </a:extLst>
            </p:cNvPr>
            <p:cNvPicPr/>
            <p:nvPr/>
          </p:nvPicPr>
          <p:blipFill>
            <a:blip r:embed="rId8" cstate="print"/>
            <a:stretch>
              <a:fillRect/>
            </a:stretch>
          </p:blipFill>
          <p:spPr>
            <a:xfrm>
              <a:off x="4867275" y="3771900"/>
              <a:ext cx="657225" cy="95250"/>
            </a:xfrm>
            <a:prstGeom prst="rect">
              <a:avLst/>
            </a:prstGeom>
          </p:spPr>
        </p:pic>
        <p:pic>
          <p:nvPicPr>
            <p:cNvPr id="17" name="object 25">
              <a:extLst>
                <a:ext uri="{FF2B5EF4-FFF2-40B4-BE49-F238E27FC236}">
                  <a16:creationId xmlns:a16="http://schemas.microsoft.com/office/drawing/2014/main" id="{0055E636-5583-FF63-66D1-6E4288C800FC}"/>
                </a:ext>
              </a:extLst>
            </p:cNvPr>
            <p:cNvPicPr/>
            <p:nvPr/>
          </p:nvPicPr>
          <p:blipFill>
            <a:blip r:embed="rId9" cstate="print"/>
            <a:stretch>
              <a:fillRect/>
            </a:stretch>
          </p:blipFill>
          <p:spPr>
            <a:xfrm>
              <a:off x="4876800" y="3962400"/>
              <a:ext cx="495300" cy="95250"/>
            </a:xfrm>
            <a:prstGeom prst="rect">
              <a:avLst/>
            </a:prstGeom>
          </p:spPr>
        </p:pic>
        <p:pic>
          <p:nvPicPr>
            <p:cNvPr id="18" name="object 26">
              <a:extLst>
                <a:ext uri="{FF2B5EF4-FFF2-40B4-BE49-F238E27FC236}">
                  <a16:creationId xmlns:a16="http://schemas.microsoft.com/office/drawing/2014/main" id="{C23574B4-D818-F794-E835-9256F0208E49}"/>
                </a:ext>
              </a:extLst>
            </p:cNvPr>
            <p:cNvPicPr/>
            <p:nvPr/>
          </p:nvPicPr>
          <p:blipFill>
            <a:blip r:embed="rId10" cstate="print"/>
            <a:stretch>
              <a:fillRect/>
            </a:stretch>
          </p:blipFill>
          <p:spPr>
            <a:xfrm>
              <a:off x="5629275" y="3724275"/>
              <a:ext cx="333375" cy="152400"/>
            </a:xfrm>
            <a:prstGeom prst="rect">
              <a:avLst/>
            </a:prstGeom>
          </p:spPr>
        </p:pic>
        <p:pic>
          <p:nvPicPr>
            <p:cNvPr id="19" name="object 27">
              <a:extLst>
                <a:ext uri="{FF2B5EF4-FFF2-40B4-BE49-F238E27FC236}">
                  <a16:creationId xmlns:a16="http://schemas.microsoft.com/office/drawing/2014/main" id="{C642C31E-0905-66DD-C7E7-3987E8EC079F}"/>
                </a:ext>
              </a:extLst>
            </p:cNvPr>
            <p:cNvPicPr/>
            <p:nvPr/>
          </p:nvPicPr>
          <p:blipFill>
            <a:blip r:embed="rId11" cstate="print"/>
            <a:stretch>
              <a:fillRect/>
            </a:stretch>
          </p:blipFill>
          <p:spPr>
            <a:xfrm>
              <a:off x="7239000" y="3638550"/>
              <a:ext cx="371475" cy="371475"/>
            </a:xfrm>
            <a:prstGeom prst="rect">
              <a:avLst/>
            </a:prstGeom>
          </p:spPr>
        </p:pic>
        <p:pic>
          <p:nvPicPr>
            <p:cNvPr id="20" name="object 28">
              <a:extLst>
                <a:ext uri="{FF2B5EF4-FFF2-40B4-BE49-F238E27FC236}">
                  <a16:creationId xmlns:a16="http://schemas.microsoft.com/office/drawing/2014/main" id="{EAFA29AE-01C5-9A35-09E4-3E7E4B0AA3EC}"/>
                </a:ext>
              </a:extLst>
            </p:cNvPr>
            <p:cNvPicPr/>
            <p:nvPr/>
          </p:nvPicPr>
          <p:blipFill>
            <a:blip r:embed="rId12" cstate="print"/>
            <a:stretch>
              <a:fillRect/>
            </a:stretch>
          </p:blipFill>
          <p:spPr>
            <a:xfrm>
              <a:off x="5495925" y="3971925"/>
              <a:ext cx="638175" cy="85725"/>
            </a:xfrm>
            <a:prstGeom prst="rect">
              <a:avLst/>
            </a:prstGeom>
          </p:spPr>
        </p:pic>
        <p:pic>
          <p:nvPicPr>
            <p:cNvPr id="21" name="object 29">
              <a:extLst>
                <a:ext uri="{FF2B5EF4-FFF2-40B4-BE49-F238E27FC236}">
                  <a16:creationId xmlns:a16="http://schemas.microsoft.com/office/drawing/2014/main" id="{5D4EA3F1-3F1C-CD55-8A10-E544A23A9B37}"/>
                </a:ext>
              </a:extLst>
            </p:cNvPr>
            <p:cNvPicPr/>
            <p:nvPr/>
          </p:nvPicPr>
          <p:blipFill>
            <a:blip r:embed="rId13" cstate="print"/>
            <a:stretch>
              <a:fillRect/>
            </a:stretch>
          </p:blipFill>
          <p:spPr>
            <a:xfrm>
              <a:off x="6086475" y="3714750"/>
              <a:ext cx="466725" cy="190500"/>
            </a:xfrm>
            <a:prstGeom prst="rect">
              <a:avLst/>
            </a:prstGeom>
          </p:spPr>
        </p:pic>
        <p:pic>
          <p:nvPicPr>
            <p:cNvPr id="22" name="object 30">
              <a:extLst>
                <a:ext uri="{FF2B5EF4-FFF2-40B4-BE49-F238E27FC236}">
                  <a16:creationId xmlns:a16="http://schemas.microsoft.com/office/drawing/2014/main" id="{0E95BE59-A728-2321-3421-DBC94AC9C67C}"/>
                </a:ext>
              </a:extLst>
            </p:cNvPr>
            <p:cNvPicPr/>
            <p:nvPr/>
          </p:nvPicPr>
          <p:blipFill>
            <a:blip r:embed="rId14" cstate="print"/>
            <a:stretch>
              <a:fillRect/>
            </a:stretch>
          </p:blipFill>
          <p:spPr>
            <a:xfrm>
              <a:off x="6638925" y="3762375"/>
              <a:ext cx="523875" cy="76200"/>
            </a:xfrm>
            <a:prstGeom prst="rect">
              <a:avLst/>
            </a:prstGeom>
          </p:spPr>
        </p:pic>
        <p:pic>
          <p:nvPicPr>
            <p:cNvPr id="23" name="object 31">
              <a:extLst>
                <a:ext uri="{FF2B5EF4-FFF2-40B4-BE49-F238E27FC236}">
                  <a16:creationId xmlns:a16="http://schemas.microsoft.com/office/drawing/2014/main" id="{46420939-EB6C-9581-AE3B-CB2F11672F05}"/>
                </a:ext>
              </a:extLst>
            </p:cNvPr>
            <p:cNvPicPr/>
            <p:nvPr/>
          </p:nvPicPr>
          <p:blipFill>
            <a:blip r:embed="rId15" cstate="print"/>
            <a:stretch>
              <a:fillRect/>
            </a:stretch>
          </p:blipFill>
          <p:spPr>
            <a:xfrm>
              <a:off x="6762750" y="3886200"/>
              <a:ext cx="381000" cy="152400"/>
            </a:xfrm>
            <a:prstGeom prst="rect">
              <a:avLst/>
            </a:prstGeom>
          </p:spPr>
        </p:pic>
        <p:pic>
          <p:nvPicPr>
            <p:cNvPr id="24" name="object 32">
              <a:extLst>
                <a:ext uri="{FF2B5EF4-FFF2-40B4-BE49-F238E27FC236}">
                  <a16:creationId xmlns:a16="http://schemas.microsoft.com/office/drawing/2014/main" id="{667D0C8E-497E-5D3F-D2AA-2DFE03BE1EBA}"/>
                </a:ext>
              </a:extLst>
            </p:cNvPr>
            <p:cNvPicPr/>
            <p:nvPr/>
          </p:nvPicPr>
          <p:blipFill>
            <a:blip r:embed="rId16" cstate="print"/>
            <a:stretch>
              <a:fillRect/>
            </a:stretch>
          </p:blipFill>
          <p:spPr>
            <a:xfrm>
              <a:off x="5791200" y="2343150"/>
              <a:ext cx="904875" cy="304800"/>
            </a:xfrm>
            <a:prstGeom prst="rect">
              <a:avLst/>
            </a:prstGeom>
          </p:spPr>
        </p:pic>
        <p:pic>
          <p:nvPicPr>
            <p:cNvPr id="25" name="object 33">
              <a:extLst>
                <a:ext uri="{FF2B5EF4-FFF2-40B4-BE49-F238E27FC236}">
                  <a16:creationId xmlns:a16="http://schemas.microsoft.com/office/drawing/2014/main" id="{59E0FDA5-82DF-829A-C9C0-B6980FAE1458}"/>
                </a:ext>
              </a:extLst>
            </p:cNvPr>
            <p:cNvPicPr/>
            <p:nvPr/>
          </p:nvPicPr>
          <p:blipFill>
            <a:blip r:embed="rId17" cstate="print"/>
            <a:stretch>
              <a:fillRect/>
            </a:stretch>
          </p:blipFill>
          <p:spPr>
            <a:xfrm>
              <a:off x="6334125" y="3981450"/>
              <a:ext cx="342900" cy="95250"/>
            </a:xfrm>
            <a:prstGeom prst="rect">
              <a:avLst/>
            </a:prstGeom>
          </p:spPr>
        </p:pic>
        <p:pic>
          <p:nvPicPr>
            <p:cNvPr id="26" name="object 34">
              <a:extLst>
                <a:ext uri="{FF2B5EF4-FFF2-40B4-BE49-F238E27FC236}">
                  <a16:creationId xmlns:a16="http://schemas.microsoft.com/office/drawing/2014/main" id="{1420C214-7AB1-A503-0071-241C470E1559}"/>
                </a:ext>
              </a:extLst>
            </p:cNvPr>
            <p:cNvPicPr/>
            <p:nvPr/>
          </p:nvPicPr>
          <p:blipFill>
            <a:blip r:embed="rId18" cstate="print"/>
            <a:stretch>
              <a:fillRect/>
            </a:stretch>
          </p:blipFill>
          <p:spPr>
            <a:xfrm>
              <a:off x="6057900" y="1609725"/>
              <a:ext cx="342900" cy="342900"/>
            </a:xfrm>
            <a:prstGeom prst="rect">
              <a:avLst/>
            </a:prstGeom>
          </p:spPr>
        </p:pic>
        <p:pic>
          <p:nvPicPr>
            <p:cNvPr id="27" name="object 35">
              <a:extLst>
                <a:ext uri="{FF2B5EF4-FFF2-40B4-BE49-F238E27FC236}">
                  <a16:creationId xmlns:a16="http://schemas.microsoft.com/office/drawing/2014/main" id="{CAE60E63-C243-5772-6210-0F87FCA038B2}"/>
                </a:ext>
              </a:extLst>
            </p:cNvPr>
            <p:cNvPicPr/>
            <p:nvPr/>
          </p:nvPicPr>
          <p:blipFill>
            <a:blip r:embed="rId19" cstate="print"/>
            <a:stretch>
              <a:fillRect/>
            </a:stretch>
          </p:blipFill>
          <p:spPr>
            <a:xfrm>
              <a:off x="6086475" y="3162300"/>
              <a:ext cx="390525" cy="200025"/>
            </a:xfrm>
            <a:prstGeom prst="rect">
              <a:avLst/>
            </a:prstGeom>
          </p:spPr>
        </p:pic>
        <p:pic>
          <p:nvPicPr>
            <p:cNvPr id="28" name="object 36">
              <a:extLst>
                <a:ext uri="{FF2B5EF4-FFF2-40B4-BE49-F238E27FC236}">
                  <a16:creationId xmlns:a16="http://schemas.microsoft.com/office/drawing/2014/main" id="{802EADDD-A6BF-58D2-89AB-BFC0BA0DB6E6}"/>
                </a:ext>
              </a:extLst>
            </p:cNvPr>
            <p:cNvPicPr/>
            <p:nvPr/>
          </p:nvPicPr>
          <p:blipFill>
            <a:blip r:embed="rId20" cstate="print"/>
            <a:stretch>
              <a:fillRect/>
            </a:stretch>
          </p:blipFill>
          <p:spPr>
            <a:xfrm>
              <a:off x="5476875" y="3238500"/>
              <a:ext cx="561975" cy="114300"/>
            </a:xfrm>
            <a:prstGeom prst="rect">
              <a:avLst/>
            </a:prstGeom>
          </p:spPr>
        </p:pic>
        <p:pic>
          <p:nvPicPr>
            <p:cNvPr id="29" name="object 37">
              <a:extLst>
                <a:ext uri="{FF2B5EF4-FFF2-40B4-BE49-F238E27FC236}">
                  <a16:creationId xmlns:a16="http://schemas.microsoft.com/office/drawing/2014/main" id="{214D6C67-762E-2303-D090-DF12EBB45FCF}"/>
                </a:ext>
              </a:extLst>
            </p:cNvPr>
            <p:cNvPicPr/>
            <p:nvPr/>
          </p:nvPicPr>
          <p:blipFill>
            <a:blip r:embed="rId21" cstate="print"/>
            <a:stretch>
              <a:fillRect/>
            </a:stretch>
          </p:blipFill>
          <p:spPr>
            <a:xfrm>
              <a:off x="7239000" y="3981450"/>
              <a:ext cx="447675" cy="66675"/>
            </a:xfrm>
            <a:prstGeom prst="rect">
              <a:avLst/>
            </a:prstGeom>
          </p:spPr>
        </p:pic>
      </p:grpSp>
      <p:sp>
        <p:nvSpPr>
          <p:cNvPr id="4" name="Rectangle 3">
            <a:extLst>
              <a:ext uri="{FF2B5EF4-FFF2-40B4-BE49-F238E27FC236}">
                <a16:creationId xmlns:a16="http://schemas.microsoft.com/office/drawing/2014/main" id="{A18F4801-EA6A-6A50-DDC9-F14251C26585}"/>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ject 7">
            <a:extLst>
              <a:ext uri="{FF2B5EF4-FFF2-40B4-BE49-F238E27FC236}">
                <a16:creationId xmlns:a16="http://schemas.microsoft.com/office/drawing/2014/main" id="{CCAD0E59-69D0-AC15-808F-028113D8A7D9}"/>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22"/>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30" name="Slide Number Placeholder 29">
            <a:extLst>
              <a:ext uri="{FF2B5EF4-FFF2-40B4-BE49-F238E27FC236}">
                <a16:creationId xmlns:a16="http://schemas.microsoft.com/office/drawing/2014/main" id="{8F19E55F-9F94-BDE6-7AB7-230ADC3ABEE2}"/>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6</a:t>
            </a:fld>
            <a:endParaRPr lang="en-US" dirty="0">
              <a:solidFill>
                <a:srgbClr val="FFFFFF"/>
              </a:solidFill>
            </a:endParaRPr>
          </a:p>
        </p:txBody>
      </p:sp>
    </p:spTree>
    <p:extLst>
      <p:ext uri="{BB962C8B-B14F-4D97-AF65-F5344CB8AC3E}">
        <p14:creationId xmlns:p14="http://schemas.microsoft.com/office/powerpoint/2010/main" val="3439022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C9CB1-57F1-8E27-77E3-EAF1538B0E5C}"/>
              </a:ext>
            </a:extLst>
          </p:cNvPr>
          <p:cNvSpPr>
            <a:spLocks noGrp="1"/>
          </p:cNvSpPr>
          <p:nvPr>
            <p:ph type="title"/>
          </p:nvPr>
        </p:nvSpPr>
        <p:spPr/>
        <p:txBody>
          <a:bodyPr/>
          <a:lstStyle/>
          <a:p>
            <a:r>
              <a:rPr lang="en-US" dirty="0">
                <a:solidFill>
                  <a:srgbClr val="FFFFFF"/>
                </a:solidFill>
                <a:latin typeface="Century Gothic" panose="020B0502020202020204" pitchFamily="34" charset="0"/>
              </a:rPr>
              <a:t>Virtual Platforms</a:t>
            </a:r>
          </a:p>
        </p:txBody>
      </p:sp>
      <p:grpSp>
        <p:nvGrpSpPr>
          <p:cNvPr id="7" name="object 5">
            <a:extLst>
              <a:ext uri="{FF2B5EF4-FFF2-40B4-BE49-F238E27FC236}">
                <a16:creationId xmlns:a16="http://schemas.microsoft.com/office/drawing/2014/main" id="{1C182573-A8F8-CAF9-27E7-74F60FEB6197}"/>
              </a:ext>
            </a:extLst>
          </p:cNvPr>
          <p:cNvGrpSpPr/>
          <p:nvPr/>
        </p:nvGrpSpPr>
        <p:grpSpPr>
          <a:xfrm>
            <a:off x="2080831" y="1684750"/>
            <a:ext cx="1333500" cy="1325563"/>
            <a:chOff x="1674876" y="1046225"/>
            <a:chExt cx="774700" cy="774700"/>
          </a:xfrm>
        </p:grpSpPr>
        <p:pic>
          <p:nvPicPr>
            <p:cNvPr id="8" name="object 6">
              <a:extLst>
                <a:ext uri="{FF2B5EF4-FFF2-40B4-BE49-F238E27FC236}">
                  <a16:creationId xmlns:a16="http://schemas.microsoft.com/office/drawing/2014/main" id="{E6A2120A-C825-0DF6-99A8-03409D5A0DDF}"/>
                </a:ext>
              </a:extLst>
            </p:cNvPr>
            <p:cNvPicPr/>
            <p:nvPr/>
          </p:nvPicPr>
          <p:blipFill>
            <a:blip r:embed="rId2" cstate="print"/>
            <a:stretch>
              <a:fillRect/>
            </a:stretch>
          </p:blipFill>
          <p:spPr>
            <a:xfrm>
              <a:off x="1681226" y="1052575"/>
              <a:ext cx="762000" cy="761873"/>
            </a:xfrm>
            <a:prstGeom prst="rect">
              <a:avLst/>
            </a:prstGeom>
            <a:ln>
              <a:noFill/>
            </a:ln>
          </p:spPr>
        </p:pic>
        <p:sp>
          <p:nvSpPr>
            <p:cNvPr id="9" name="object 7">
              <a:extLst>
                <a:ext uri="{FF2B5EF4-FFF2-40B4-BE49-F238E27FC236}">
                  <a16:creationId xmlns:a16="http://schemas.microsoft.com/office/drawing/2014/main" id="{202F9D31-22A4-8EB7-2BC1-AB0CABE20386}"/>
                </a:ext>
              </a:extLst>
            </p:cNvPr>
            <p:cNvSpPr/>
            <p:nvPr/>
          </p:nvSpPr>
          <p:spPr>
            <a:xfrm>
              <a:off x="1681226" y="1052575"/>
              <a:ext cx="762000" cy="762000"/>
            </a:xfrm>
            <a:custGeom>
              <a:avLst/>
              <a:gdLst/>
              <a:ahLst/>
              <a:cxnLst/>
              <a:rect l="l" t="t" r="r" b="b"/>
              <a:pathLst>
                <a:path w="762000" h="762000">
                  <a:moveTo>
                    <a:pt x="0" y="381000"/>
                  </a:moveTo>
                  <a:lnTo>
                    <a:pt x="2968" y="333204"/>
                  </a:lnTo>
                  <a:lnTo>
                    <a:pt x="11634" y="287181"/>
                  </a:lnTo>
                  <a:lnTo>
                    <a:pt x="25643" y="243288"/>
                  </a:lnTo>
                  <a:lnTo>
                    <a:pt x="44636" y="201881"/>
                  </a:lnTo>
                  <a:lnTo>
                    <a:pt x="68257" y="163318"/>
                  </a:lnTo>
                  <a:lnTo>
                    <a:pt x="96149" y="127955"/>
                  </a:lnTo>
                  <a:lnTo>
                    <a:pt x="127955" y="96149"/>
                  </a:lnTo>
                  <a:lnTo>
                    <a:pt x="163318" y="68257"/>
                  </a:lnTo>
                  <a:lnTo>
                    <a:pt x="201881" y="44636"/>
                  </a:lnTo>
                  <a:lnTo>
                    <a:pt x="243288" y="25643"/>
                  </a:lnTo>
                  <a:lnTo>
                    <a:pt x="287181" y="11634"/>
                  </a:lnTo>
                  <a:lnTo>
                    <a:pt x="333204" y="2968"/>
                  </a:lnTo>
                  <a:lnTo>
                    <a:pt x="381000" y="0"/>
                  </a:lnTo>
                  <a:lnTo>
                    <a:pt x="428770" y="2968"/>
                  </a:lnTo>
                  <a:lnTo>
                    <a:pt x="474776" y="11634"/>
                  </a:lnTo>
                  <a:lnTo>
                    <a:pt x="518659" y="25643"/>
                  </a:lnTo>
                  <a:lnTo>
                    <a:pt x="560062" y="44636"/>
                  </a:lnTo>
                  <a:lnTo>
                    <a:pt x="598626" y="68257"/>
                  </a:lnTo>
                  <a:lnTo>
                    <a:pt x="633993" y="96149"/>
                  </a:lnTo>
                  <a:lnTo>
                    <a:pt x="665806" y="127955"/>
                  </a:lnTo>
                  <a:lnTo>
                    <a:pt x="693707" y="163318"/>
                  </a:lnTo>
                  <a:lnTo>
                    <a:pt x="717338" y="201881"/>
                  </a:lnTo>
                  <a:lnTo>
                    <a:pt x="736341" y="243288"/>
                  </a:lnTo>
                  <a:lnTo>
                    <a:pt x="750357" y="287181"/>
                  </a:lnTo>
                  <a:lnTo>
                    <a:pt x="759029" y="333204"/>
                  </a:lnTo>
                  <a:lnTo>
                    <a:pt x="762000" y="381000"/>
                  </a:lnTo>
                  <a:lnTo>
                    <a:pt x="759029" y="428770"/>
                  </a:lnTo>
                  <a:lnTo>
                    <a:pt x="750357" y="474776"/>
                  </a:lnTo>
                  <a:lnTo>
                    <a:pt x="736341" y="518659"/>
                  </a:lnTo>
                  <a:lnTo>
                    <a:pt x="717338" y="560062"/>
                  </a:lnTo>
                  <a:lnTo>
                    <a:pt x="693707" y="598626"/>
                  </a:lnTo>
                  <a:lnTo>
                    <a:pt x="665806" y="633993"/>
                  </a:lnTo>
                  <a:lnTo>
                    <a:pt x="633993" y="665806"/>
                  </a:lnTo>
                  <a:lnTo>
                    <a:pt x="598626" y="693707"/>
                  </a:lnTo>
                  <a:lnTo>
                    <a:pt x="560062" y="717338"/>
                  </a:lnTo>
                  <a:lnTo>
                    <a:pt x="518659" y="736341"/>
                  </a:lnTo>
                  <a:lnTo>
                    <a:pt x="474776" y="750357"/>
                  </a:lnTo>
                  <a:lnTo>
                    <a:pt x="428770" y="759029"/>
                  </a:lnTo>
                  <a:lnTo>
                    <a:pt x="381000" y="762000"/>
                  </a:lnTo>
                  <a:lnTo>
                    <a:pt x="333204" y="759029"/>
                  </a:lnTo>
                  <a:lnTo>
                    <a:pt x="287181" y="750357"/>
                  </a:lnTo>
                  <a:lnTo>
                    <a:pt x="243288" y="736341"/>
                  </a:lnTo>
                  <a:lnTo>
                    <a:pt x="201881" y="717338"/>
                  </a:lnTo>
                  <a:lnTo>
                    <a:pt x="163318" y="693707"/>
                  </a:lnTo>
                  <a:lnTo>
                    <a:pt x="127955" y="665806"/>
                  </a:lnTo>
                  <a:lnTo>
                    <a:pt x="96149" y="633993"/>
                  </a:lnTo>
                  <a:lnTo>
                    <a:pt x="68257" y="598626"/>
                  </a:lnTo>
                  <a:lnTo>
                    <a:pt x="44636" y="560062"/>
                  </a:lnTo>
                  <a:lnTo>
                    <a:pt x="25643" y="518659"/>
                  </a:lnTo>
                  <a:lnTo>
                    <a:pt x="11634" y="474776"/>
                  </a:lnTo>
                  <a:lnTo>
                    <a:pt x="2968" y="428770"/>
                  </a:lnTo>
                  <a:lnTo>
                    <a:pt x="0" y="381000"/>
                  </a:lnTo>
                  <a:close/>
                </a:path>
              </a:pathLst>
            </a:custGeom>
            <a:ln w="12700">
              <a:noFill/>
            </a:ln>
          </p:spPr>
          <p:txBody>
            <a:bodyPr wrap="square" lIns="0" tIns="0" rIns="0" bIns="0" rtlCol="0"/>
            <a:lstStyle/>
            <a:p>
              <a:endParaRPr/>
            </a:p>
          </p:txBody>
        </p:sp>
      </p:grpSp>
      <p:grpSp>
        <p:nvGrpSpPr>
          <p:cNvPr id="10" name="object 10">
            <a:extLst>
              <a:ext uri="{FF2B5EF4-FFF2-40B4-BE49-F238E27FC236}">
                <a16:creationId xmlns:a16="http://schemas.microsoft.com/office/drawing/2014/main" id="{1915EE8E-1030-E0CC-F7B7-B3225DC57947}"/>
              </a:ext>
            </a:extLst>
          </p:cNvPr>
          <p:cNvGrpSpPr/>
          <p:nvPr/>
        </p:nvGrpSpPr>
        <p:grpSpPr>
          <a:xfrm>
            <a:off x="2152362" y="3480450"/>
            <a:ext cx="1190435" cy="1200329"/>
            <a:chOff x="1703451" y="2008251"/>
            <a:chExt cx="708025" cy="708025"/>
          </a:xfrm>
        </p:grpSpPr>
        <p:pic>
          <p:nvPicPr>
            <p:cNvPr id="11" name="object 11">
              <a:hlinkClick r:id="rId3"/>
              <a:extLst>
                <a:ext uri="{FF2B5EF4-FFF2-40B4-BE49-F238E27FC236}">
                  <a16:creationId xmlns:a16="http://schemas.microsoft.com/office/drawing/2014/main" id="{09174C8A-EDE1-F2CF-59EF-E5861A6A3DBF}"/>
                </a:ext>
              </a:extLst>
            </p:cNvPr>
            <p:cNvPicPr/>
            <p:nvPr/>
          </p:nvPicPr>
          <p:blipFill>
            <a:blip r:embed="rId4" cstate="print"/>
            <a:stretch>
              <a:fillRect/>
            </a:stretch>
          </p:blipFill>
          <p:spPr>
            <a:xfrm>
              <a:off x="1709801" y="2035937"/>
              <a:ext cx="695325" cy="673862"/>
            </a:xfrm>
            <a:prstGeom prst="rect">
              <a:avLst/>
            </a:prstGeom>
          </p:spPr>
        </p:pic>
        <p:sp>
          <p:nvSpPr>
            <p:cNvPr id="12" name="object 12">
              <a:hlinkClick r:id="rId3"/>
              <a:extLst>
                <a:ext uri="{FF2B5EF4-FFF2-40B4-BE49-F238E27FC236}">
                  <a16:creationId xmlns:a16="http://schemas.microsoft.com/office/drawing/2014/main" id="{CC901CD3-F0D0-E2D1-884C-51A722D286D1}"/>
                </a:ext>
              </a:extLst>
            </p:cNvPr>
            <p:cNvSpPr/>
            <p:nvPr/>
          </p:nvSpPr>
          <p:spPr>
            <a:xfrm>
              <a:off x="1709801" y="2024126"/>
              <a:ext cx="695325" cy="685800"/>
            </a:xfrm>
            <a:custGeom>
              <a:avLst/>
              <a:gdLst/>
              <a:ahLst/>
              <a:cxnLst/>
              <a:rect l="l" t="t" r="r" b="b"/>
              <a:pathLst>
                <a:path w="695325" h="685800">
                  <a:moveTo>
                    <a:pt x="0" y="342900"/>
                  </a:moveTo>
                  <a:lnTo>
                    <a:pt x="3172" y="296348"/>
                  </a:lnTo>
                  <a:lnTo>
                    <a:pt x="12413" y="251706"/>
                  </a:lnTo>
                  <a:lnTo>
                    <a:pt x="27308" y="209383"/>
                  </a:lnTo>
                  <a:lnTo>
                    <a:pt x="47446" y="169784"/>
                  </a:lnTo>
                  <a:lnTo>
                    <a:pt x="72411" y="133319"/>
                  </a:lnTo>
                  <a:lnTo>
                    <a:pt x="101790" y="100393"/>
                  </a:lnTo>
                  <a:lnTo>
                    <a:pt x="135170" y="71415"/>
                  </a:lnTo>
                  <a:lnTo>
                    <a:pt x="172136" y="46792"/>
                  </a:lnTo>
                  <a:lnTo>
                    <a:pt x="212276" y="26931"/>
                  </a:lnTo>
                  <a:lnTo>
                    <a:pt x="255175" y="12241"/>
                  </a:lnTo>
                  <a:lnTo>
                    <a:pt x="300421" y="3128"/>
                  </a:lnTo>
                  <a:lnTo>
                    <a:pt x="347599" y="0"/>
                  </a:lnTo>
                  <a:lnTo>
                    <a:pt x="394779" y="3128"/>
                  </a:lnTo>
                  <a:lnTo>
                    <a:pt x="440031" y="12241"/>
                  </a:lnTo>
                  <a:lnTo>
                    <a:pt x="482941" y="26931"/>
                  </a:lnTo>
                  <a:lnTo>
                    <a:pt x="523094" y="46792"/>
                  </a:lnTo>
                  <a:lnTo>
                    <a:pt x="560075" y="71415"/>
                  </a:lnTo>
                  <a:lnTo>
                    <a:pt x="593471" y="100393"/>
                  </a:lnTo>
                  <a:lnTo>
                    <a:pt x="622865" y="133319"/>
                  </a:lnTo>
                  <a:lnTo>
                    <a:pt x="647845" y="169784"/>
                  </a:lnTo>
                  <a:lnTo>
                    <a:pt x="667996" y="209383"/>
                  </a:lnTo>
                  <a:lnTo>
                    <a:pt x="682902" y="251706"/>
                  </a:lnTo>
                  <a:lnTo>
                    <a:pt x="692150" y="296348"/>
                  </a:lnTo>
                  <a:lnTo>
                    <a:pt x="695325" y="342900"/>
                  </a:lnTo>
                  <a:lnTo>
                    <a:pt x="692150" y="389424"/>
                  </a:lnTo>
                  <a:lnTo>
                    <a:pt x="682902" y="434048"/>
                  </a:lnTo>
                  <a:lnTo>
                    <a:pt x="667996" y="476363"/>
                  </a:lnTo>
                  <a:lnTo>
                    <a:pt x="647845" y="515958"/>
                  </a:lnTo>
                  <a:lnTo>
                    <a:pt x="622865" y="552426"/>
                  </a:lnTo>
                  <a:lnTo>
                    <a:pt x="593471" y="585358"/>
                  </a:lnTo>
                  <a:lnTo>
                    <a:pt x="560075" y="614345"/>
                  </a:lnTo>
                  <a:lnTo>
                    <a:pt x="523094" y="638979"/>
                  </a:lnTo>
                  <a:lnTo>
                    <a:pt x="482941" y="658850"/>
                  </a:lnTo>
                  <a:lnTo>
                    <a:pt x="440031" y="673549"/>
                  </a:lnTo>
                  <a:lnTo>
                    <a:pt x="394779" y="682669"/>
                  </a:lnTo>
                  <a:lnTo>
                    <a:pt x="347599" y="685800"/>
                  </a:lnTo>
                  <a:lnTo>
                    <a:pt x="300421" y="682669"/>
                  </a:lnTo>
                  <a:lnTo>
                    <a:pt x="255175" y="673549"/>
                  </a:lnTo>
                  <a:lnTo>
                    <a:pt x="212276" y="658850"/>
                  </a:lnTo>
                  <a:lnTo>
                    <a:pt x="172136" y="638979"/>
                  </a:lnTo>
                  <a:lnTo>
                    <a:pt x="135170" y="614345"/>
                  </a:lnTo>
                  <a:lnTo>
                    <a:pt x="101790" y="585358"/>
                  </a:lnTo>
                  <a:lnTo>
                    <a:pt x="72411" y="552426"/>
                  </a:lnTo>
                  <a:lnTo>
                    <a:pt x="47446" y="515958"/>
                  </a:lnTo>
                  <a:lnTo>
                    <a:pt x="27308" y="476363"/>
                  </a:lnTo>
                  <a:lnTo>
                    <a:pt x="12413" y="434048"/>
                  </a:lnTo>
                  <a:lnTo>
                    <a:pt x="3172" y="389424"/>
                  </a:lnTo>
                  <a:lnTo>
                    <a:pt x="0" y="342900"/>
                  </a:lnTo>
                  <a:close/>
                </a:path>
              </a:pathLst>
            </a:custGeom>
            <a:ln w="12700">
              <a:solidFill>
                <a:srgbClr val="FFFFFF"/>
              </a:solidFill>
            </a:ln>
          </p:spPr>
          <p:txBody>
            <a:bodyPr wrap="square" lIns="0" tIns="0" rIns="0" bIns="0" rtlCol="0"/>
            <a:lstStyle/>
            <a:p>
              <a:endParaRPr/>
            </a:p>
          </p:txBody>
        </p:sp>
        <p:sp>
          <p:nvSpPr>
            <p:cNvPr id="13" name="object 13">
              <a:hlinkClick r:id="rId3"/>
              <a:extLst>
                <a:ext uri="{FF2B5EF4-FFF2-40B4-BE49-F238E27FC236}">
                  <a16:creationId xmlns:a16="http://schemas.microsoft.com/office/drawing/2014/main" id="{6C91AB91-5FFC-7D46-00A2-E990FC314805}"/>
                </a:ext>
              </a:extLst>
            </p:cNvPr>
            <p:cNvSpPr/>
            <p:nvPr/>
          </p:nvSpPr>
          <p:spPr>
            <a:xfrm>
              <a:off x="1709801" y="2014601"/>
              <a:ext cx="685800" cy="685800"/>
            </a:xfrm>
            <a:custGeom>
              <a:avLst/>
              <a:gdLst/>
              <a:ahLst/>
              <a:cxnLst/>
              <a:rect l="l" t="t" r="r" b="b"/>
              <a:pathLst>
                <a:path w="685800" h="685800">
                  <a:moveTo>
                    <a:pt x="342900" y="0"/>
                  </a:moveTo>
                  <a:lnTo>
                    <a:pt x="296348" y="3128"/>
                  </a:lnTo>
                  <a:lnTo>
                    <a:pt x="251706" y="12241"/>
                  </a:lnTo>
                  <a:lnTo>
                    <a:pt x="209383" y="26931"/>
                  </a:lnTo>
                  <a:lnTo>
                    <a:pt x="169784" y="46792"/>
                  </a:lnTo>
                  <a:lnTo>
                    <a:pt x="133319" y="71415"/>
                  </a:lnTo>
                  <a:lnTo>
                    <a:pt x="100393" y="100393"/>
                  </a:lnTo>
                  <a:lnTo>
                    <a:pt x="71415" y="133319"/>
                  </a:lnTo>
                  <a:lnTo>
                    <a:pt x="46792" y="169784"/>
                  </a:lnTo>
                  <a:lnTo>
                    <a:pt x="26931" y="209383"/>
                  </a:lnTo>
                  <a:lnTo>
                    <a:pt x="12241" y="251706"/>
                  </a:lnTo>
                  <a:lnTo>
                    <a:pt x="3128" y="296348"/>
                  </a:lnTo>
                  <a:lnTo>
                    <a:pt x="0" y="342900"/>
                  </a:lnTo>
                  <a:lnTo>
                    <a:pt x="3128" y="389424"/>
                  </a:lnTo>
                  <a:lnTo>
                    <a:pt x="12241" y="434048"/>
                  </a:lnTo>
                  <a:lnTo>
                    <a:pt x="26931" y="476363"/>
                  </a:lnTo>
                  <a:lnTo>
                    <a:pt x="46792" y="515958"/>
                  </a:lnTo>
                  <a:lnTo>
                    <a:pt x="71415" y="552426"/>
                  </a:lnTo>
                  <a:lnTo>
                    <a:pt x="100393" y="585358"/>
                  </a:lnTo>
                  <a:lnTo>
                    <a:pt x="133319" y="614345"/>
                  </a:lnTo>
                  <a:lnTo>
                    <a:pt x="169784" y="638979"/>
                  </a:lnTo>
                  <a:lnTo>
                    <a:pt x="209383" y="658850"/>
                  </a:lnTo>
                  <a:lnTo>
                    <a:pt x="251706" y="673549"/>
                  </a:lnTo>
                  <a:lnTo>
                    <a:pt x="296348" y="682669"/>
                  </a:lnTo>
                  <a:lnTo>
                    <a:pt x="342900" y="685800"/>
                  </a:lnTo>
                  <a:lnTo>
                    <a:pt x="389424" y="682669"/>
                  </a:lnTo>
                  <a:lnTo>
                    <a:pt x="434048" y="673549"/>
                  </a:lnTo>
                  <a:lnTo>
                    <a:pt x="476363" y="658850"/>
                  </a:lnTo>
                  <a:lnTo>
                    <a:pt x="515958" y="638979"/>
                  </a:lnTo>
                  <a:lnTo>
                    <a:pt x="552426" y="614345"/>
                  </a:lnTo>
                  <a:lnTo>
                    <a:pt x="585358" y="585358"/>
                  </a:lnTo>
                  <a:lnTo>
                    <a:pt x="614345" y="552426"/>
                  </a:lnTo>
                  <a:lnTo>
                    <a:pt x="638979" y="515958"/>
                  </a:lnTo>
                  <a:lnTo>
                    <a:pt x="658850" y="476363"/>
                  </a:lnTo>
                  <a:lnTo>
                    <a:pt x="673549" y="434048"/>
                  </a:lnTo>
                  <a:lnTo>
                    <a:pt x="682669" y="389424"/>
                  </a:lnTo>
                  <a:lnTo>
                    <a:pt x="685800" y="342900"/>
                  </a:lnTo>
                  <a:lnTo>
                    <a:pt x="682669" y="296348"/>
                  </a:lnTo>
                  <a:lnTo>
                    <a:pt x="673549" y="251706"/>
                  </a:lnTo>
                  <a:lnTo>
                    <a:pt x="658850" y="209383"/>
                  </a:lnTo>
                  <a:lnTo>
                    <a:pt x="638979" y="169784"/>
                  </a:lnTo>
                  <a:lnTo>
                    <a:pt x="614345" y="133319"/>
                  </a:lnTo>
                  <a:lnTo>
                    <a:pt x="585358" y="100393"/>
                  </a:lnTo>
                  <a:lnTo>
                    <a:pt x="552426" y="71415"/>
                  </a:lnTo>
                  <a:lnTo>
                    <a:pt x="515958" y="46792"/>
                  </a:lnTo>
                  <a:lnTo>
                    <a:pt x="476363" y="26931"/>
                  </a:lnTo>
                  <a:lnTo>
                    <a:pt x="434048" y="12241"/>
                  </a:lnTo>
                  <a:lnTo>
                    <a:pt x="389424" y="3128"/>
                  </a:lnTo>
                  <a:lnTo>
                    <a:pt x="342900" y="0"/>
                  </a:lnTo>
                  <a:close/>
                </a:path>
              </a:pathLst>
            </a:custGeom>
            <a:solidFill>
              <a:srgbClr val="FFFFFF"/>
            </a:solidFill>
          </p:spPr>
          <p:txBody>
            <a:bodyPr wrap="square" lIns="0" tIns="0" rIns="0" bIns="0" rtlCol="0"/>
            <a:lstStyle/>
            <a:p>
              <a:endParaRPr/>
            </a:p>
          </p:txBody>
        </p:sp>
        <p:sp>
          <p:nvSpPr>
            <p:cNvPr id="14" name="object 14">
              <a:hlinkClick r:id="rId3"/>
              <a:extLst>
                <a:ext uri="{FF2B5EF4-FFF2-40B4-BE49-F238E27FC236}">
                  <a16:creationId xmlns:a16="http://schemas.microsoft.com/office/drawing/2014/main" id="{5C752758-5BDD-C317-152D-2FBC959F0629}"/>
                </a:ext>
              </a:extLst>
            </p:cNvPr>
            <p:cNvSpPr/>
            <p:nvPr/>
          </p:nvSpPr>
          <p:spPr>
            <a:xfrm>
              <a:off x="1709801" y="2014601"/>
              <a:ext cx="685800" cy="685800"/>
            </a:xfrm>
            <a:custGeom>
              <a:avLst/>
              <a:gdLst/>
              <a:ahLst/>
              <a:cxnLst/>
              <a:rect l="l" t="t" r="r" b="b"/>
              <a:pathLst>
                <a:path w="685800" h="685800">
                  <a:moveTo>
                    <a:pt x="0" y="342900"/>
                  </a:moveTo>
                  <a:lnTo>
                    <a:pt x="3128" y="296348"/>
                  </a:lnTo>
                  <a:lnTo>
                    <a:pt x="12241" y="251706"/>
                  </a:lnTo>
                  <a:lnTo>
                    <a:pt x="26931" y="209383"/>
                  </a:lnTo>
                  <a:lnTo>
                    <a:pt x="46792" y="169784"/>
                  </a:lnTo>
                  <a:lnTo>
                    <a:pt x="71415" y="133319"/>
                  </a:lnTo>
                  <a:lnTo>
                    <a:pt x="100393" y="100393"/>
                  </a:lnTo>
                  <a:lnTo>
                    <a:pt x="133319" y="71415"/>
                  </a:lnTo>
                  <a:lnTo>
                    <a:pt x="169784" y="46792"/>
                  </a:lnTo>
                  <a:lnTo>
                    <a:pt x="209383" y="26931"/>
                  </a:lnTo>
                  <a:lnTo>
                    <a:pt x="251706" y="12241"/>
                  </a:lnTo>
                  <a:lnTo>
                    <a:pt x="296348" y="3128"/>
                  </a:lnTo>
                  <a:lnTo>
                    <a:pt x="342900" y="0"/>
                  </a:lnTo>
                  <a:lnTo>
                    <a:pt x="389424" y="3128"/>
                  </a:lnTo>
                  <a:lnTo>
                    <a:pt x="434048" y="12241"/>
                  </a:lnTo>
                  <a:lnTo>
                    <a:pt x="476363" y="26931"/>
                  </a:lnTo>
                  <a:lnTo>
                    <a:pt x="515958" y="46792"/>
                  </a:lnTo>
                  <a:lnTo>
                    <a:pt x="552426" y="71415"/>
                  </a:lnTo>
                  <a:lnTo>
                    <a:pt x="585358" y="100393"/>
                  </a:lnTo>
                  <a:lnTo>
                    <a:pt x="614345" y="133319"/>
                  </a:lnTo>
                  <a:lnTo>
                    <a:pt x="638979" y="169784"/>
                  </a:lnTo>
                  <a:lnTo>
                    <a:pt x="658850" y="209383"/>
                  </a:lnTo>
                  <a:lnTo>
                    <a:pt x="673549" y="251706"/>
                  </a:lnTo>
                  <a:lnTo>
                    <a:pt x="682669" y="296348"/>
                  </a:lnTo>
                  <a:lnTo>
                    <a:pt x="685800" y="342900"/>
                  </a:lnTo>
                  <a:lnTo>
                    <a:pt x="682669" y="389424"/>
                  </a:lnTo>
                  <a:lnTo>
                    <a:pt x="673549" y="434048"/>
                  </a:lnTo>
                  <a:lnTo>
                    <a:pt x="658850" y="476363"/>
                  </a:lnTo>
                  <a:lnTo>
                    <a:pt x="638979" y="515958"/>
                  </a:lnTo>
                  <a:lnTo>
                    <a:pt x="614345" y="552426"/>
                  </a:lnTo>
                  <a:lnTo>
                    <a:pt x="585358" y="585358"/>
                  </a:lnTo>
                  <a:lnTo>
                    <a:pt x="552426" y="614345"/>
                  </a:lnTo>
                  <a:lnTo>
                    <a:pt x="515958" y="638979"/>
                  </a:lnTo>
                  <a:lnTo>
                    <a:pt x="476363" y="658850"/>
                  </a:lnTo>
                  <a:lnTo>
                    <a:pt x="434048" y="673549"/>
                  </a:lnTo>
                  <a:lnTo>
                    <a:pt x="389424" y="682669"/>
                  </a:lnTo>
                  <a:lnTo>
                    <a:pt x="342900" y="685800"/>
                  </a:lnTo>
                  <a:lnTo>
                    <a:pt x="296348" y="682669"/>
                  </a:lnTo>
                  <a:lnTo>
                    <a:pt x="251706" y="673549"/>
                  </a:lnTo>
                  <a:lnTo>
                    <a:pt x="209383" y="658850"/>
                  </a:lnTo>
                  <a:lnTo>
                    <a:pt x="169784" y="638979"/>
                  </a:lnTo>
                  <a:lnTo>
                    <a:pt x="133319" y="614345"/>
                  </a:lnTo>
                  <a:lnTo>
                    <a:pt x="100393" y="585358"/>
                  </a:lnTo>
                  <a:lnTo>
                    <a:pt x="71415" y="552426"/>
                  </a:lnTo>
                  <a:lnTo>
                    <a:pt x="46792" y="515958"/>
                  </a:lnTo>
                  <a:lnTo>
                    <a:pt x="26931" y="476363"/>
                  </a:lnTo>
                  <a:lnTo>
                    <a:pt x="12241" y="434048"/>
                  </a:lnTo>
                  <a:lnTo>
                    <a:pt x="3128" y="389424"/>
                  </a:lnTo>
                  <a:lnTo>
                    <a:pt x="0" y="342900"/>
                  </a:lnTo>
                  <a:close/>
                </a:path>
              </a:pathLst>
            </a:custGeom>
            <a:ln w="12700">
              <a:solidFill>
                <a:srgbClr val="4E5869"/>
              </a:solidFill>
            </a:ln>
          </p:spPr>
          <p:txBody>
            <a:bodyPr wrap="square" lIns="0" tIns="0" rIns="0" bIns="0" rtlCol="0"/>
            <a:lstStyle/>
            <a:p>
              <a:endParaRPr/>
            </a:p>
          </p:txBody>
        </p:sp>
        <p:pic>
          <p:nvPicPr>
            <p:cNvPr id="15" name="object 15">
              <a:hlinkClick r:id="rId3"/>
              <a:extLst>
                <a:ext uri="{FF2B5EF4-FFF2-40B4-BE49-F238E27FC236}">
                  <a16:creationId xmlns:a16="http://schemas.microsoft.com/office/drawing/2014/main" id="{EE32595B-BCA2-7693-A44B-F5B9D0AB768F}"/>
                </a:ext>
              </a:extLst>
            </p:cNvPr>
            <p:cNvPicPr/>
            <p:nvPr/>
          </p:nvPicPr>
          <p:blipFill>
            <a:blip r:embed="rId5" cstate="print"/>
            <a:stretch>
              <a:fillRect/>
            </a:stretch>
          </p:blipFill>
          <p:spPr>
            <a:xfrm>
              <a:off x="1809750" y="2114550"/>
              <a:ext cx="476250" cy="466725"/>
            </a:xfrm>
            <a:prstGeom prst="rect">
              <a:avLst/>
            </a:prstGeom>
          </p:spPr>
        </p:pic>
      </p:grpSp>
      <p:sp>
        <p:nvSpPr>
          <p:cNvPr id="4" name="Rectangle: Rounded Corners 3">
            <a:extLst>
              <a:ext uri="{FF2B5EF4-FFF2-40B4-BE49-F238E27FC236}">
                <a16:creationId xmlns:a16="http://schemas.microsoft.com/office/drawing/2014/main" id="{36C3980B-80AA-D425-1B26-7CA4B7FFFB19}"/>
              </a:ext>
            </a:extLst>
          </p:cNvPr>
          <p:cNvSpPr/>
          <p:nvPr/>
        </p:nvSpPr>
        <p:spPr>
          <a:xfrm>
            <a:off x="3557016" y="1764792"/>
            <a:ext cx="6763512" cy="1234438"/>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object 22">
            <a:extLst>
              <a:ext uri="{FF2B5EF4-FFF2-40B4-BE49-F238E27FC236}">
                <a16:creationId xmlns:a16="http://schemas.microsoft.com/office/drawing/2014/main" id="{5BA96C0D-8ECF-9D07-D7EE-536269C782F8}"/>
              </a:ext>
            </a:extLst>
          </p:cNvPr>
          <p:cNvGrpSpPr/>
          <p:nvPr/>
        </p:nvGrpSpPr>
        <p:grpSpPr>
          <a:xfrm>
            <a:off x="2168674" y="5253814"/>
            <a:ext cx="1163447" cy="1142412"/>
            <a:chOff x="1693926" y="3818001"/>
            <a:chExt cx="708025" cy="698500"/>
          </a:xfrm>
        </p:grpSpPr>
        <p:pic>
          <p:nvPicPr>
            <p:cNvPr id="17" name="object 23">
              <a:extLst>
                <a:ext uri="{FF2B5EF4-FFF2-40B4-BE49-F238E27FC236}">
                  <a16:creationId xmlns:a16="http://schemas.microsoft.com/office/drawing/2014/main" id="{8638DF41-A786-90E2-3B1E-3765055BE8FD}"/>
                </a:ext>
              </a:extLst>
            </p:cNvPr>
            <p:cNvPicPr/>
            <p:nvPr/>
          </p:nvPicPr>
          <p:blipFill>
            <a:blip r:embed="rId6" cstate="print"/>
            <a:stretch>
              <a:fillRect/>
            </a:stretch>
          </p:blipFill>
          <p:spPr>
            <a:xfrm>
              <a:off x="1700276" y="3824287"/>
              <a:ext cx="695325" cy="685800"/>
            </a:xfrm>
            <a:prstGeom prst="rect">
              <a:avLst/>
            </a:prstGeom>
          </p:spPr>
        </p:pic>
        <p:sp>
          <p:nvSpPr>
            <p:cNvPr id="18" name="object 24">
              <a:extLst>
                <a:ext uri="{FF2B5EF4-FFF2-40B4-BE49-F238E27FC236}">
                  <a16:creationId xmlns:a16="http://schemas.microsoft.com/office/drawing/2014/main" id="{B061D05C-2641-A87A-159A-C4680C293BB4}"/>
                </a:ext>
              </a:extLst>
            </p:cNvPr>
            <p:cNvSpPr/>
            <p:nvPr/>
          </p:nvSpPr>
          <p:spPr>
            <a:xfrm>
              <a:off x="1700276" y="3824351"/>
              <a:ext cx="695325" cy="685800"/>
            </a:xfrm>
            <a:custGeom>
              <a:avLst/>
              <a:gdLst/>
              <a:ahLst/>
              <a:cxnLst/>
              <a:rect l="l" t="t" r="r" b="b"/>
              <a:pathLst>
                <a:path w="695325" h="685800">
                  <a:moveTo>
                    <a:pt x="0" y="342836"/>
                  </a:moveTo>
                  <a:lnTo>
                    <a:pt x="3172" y="296307"/>
                  </a:lnTo>
                  <a:lnTo>
                    <a:pt x="12413" y="251683"/>
                  </a:lnTo>
                  <a:lnTo>
                    <a:pt x="27308" y="209372"/>
                  </a:lnTo>
                  <a:lnTo>
                    <a:pt x="47446" y="169783"/>
                  </a:lnTo>
                  <a:lnTo>
                    <a:pt x="72411" y="133322"/>
                  </a:lnTo>
                  <a:lnTo>
                    <a:pt x="101790" y="100399"/>
                  </a:lnTo>
                  <a:lnTo>
                    <a:pt x="135170" y="71422"/>
                  </a:lnTo>
                  <a:lnTo>
                    <a:pt x="172136" y="46798"/>
                  </a:lnTo>
                  <a:lnTo>
                    <a:pt x="212276" y="26936"/>
                  </a:lnTo>
                  <a:lnTo>
                    <a:pt x="255175" y="12243"/>
                  </a:lnTo>
                  <a:lnTo>
                    <a:pt x="300421" y="3128"/>
                  </a:lnTo>
                  <a:lnTo>
                    <a:pt x="347599" y="0"/>
                  </a:lnTo>
                  <a:lnTo>
                    <a:pt x="394779" y="3128"/>
                  </a:lnTo>
                  <a:lnTo>
                    <a:pt x="440031" y="12243"/>
                  </a:lnTo>
                  <a:lnTo>
                    <a:pt x="482941" y="26936"/>
                  </a:lnTo>
                  <a:lnTo>
                    <a:pt x="523094" y="46798"/>
                  </a:lnTo>
                  <a:lnTo>
                    <a:pt x="560075" y="71422"/>
                  </a:lnTo>
                  <a:lnTo>
                    <a:pt x="593471" y="100399"/>
                  </a:lnTo>
                  <a:lnTo>
                    <a:pt x="622865" y="133322"/>
                  </a:lnTo>
                  <a:lnTo>
                    <a:pt x="647845" y="169783"/>
                  </a:lnTo>
                  <a:lnTo>
                    <a:pt x="667996" y="209372"/>
                  </a:lnTo>
                  <a:lnTo>
                    <a:pt x="682902" y="251683"/>
                  </a:lnTo>
                  <a:lnTo>
                    <a:pt x="692150" y="296307"/>
                  </a:lnTo>
                  <a:lnTo>
                    <a:pt x="695325" y="342836"/>
                  </a:lnTo>
                  <a:lnTo>
                    <a:pt x="692150" y="389366"/>
                  </a:lnTo>
                  <a:lnTo>
                    <a:pt x="682902" y="433994"/>
                  </a:lnTo>
                  <a:lnTo>
                    <a:pt x="667996" y="476310"/>
                  </a:lnTo>
                  <a:lnTo>
                    <a:pt x="647845" y="515906"/>
                  </a:lnTo>
                  <a:lnTo>
                    <a:pt x="622865" y="552374"/>
                  </a:lnTo>
                  <a:lnTo>
                    <a:pt x="593471" y="585304"/>
                  </a:lnTo>
                  <a:lnTo>
                    <a:pt x="560075" y="614290"/>
                  </a:lnTo>
                  <a:lnTo>
                    <a:pt x="523094" y="638921"/>
                  </a:lnTo>
                  <a:lnTo>
                    <a:pt x="482941" y="658790"/>
                  </a:lnTo>
                  <a:lnTo>
                    <a:pt x="440031" y="673488"/>
                  </a:lnTo>
                  <a:lnTo>
                    <a:pt x="394779" y="682606"/>
                  </a:lnTo>
                  <a:lnTo>
                    <a:pt x="347599" y="685736"/>
                  </a:lnTo>
                  <a:lnTo>
                    <a:pt x="300421" y="682606"/>
                  </a:lnTo>
                  <a:lnTo>
                    <a:pt x="255175" y="673488"/>
                  </a:lnTo>
                  <a:lnTo>
                    <a:pt x="212276" y="658790"/>
                  </a:lnTo>
                  <a:lnTo>
                    <a:pt x="172136" y="638921"/>
                  </a:lnTo>
                  <a:lnTo>
                    <a:pt x="135170" y="614290"/>
                  </a:lnTo>
                  <a:lnTo>
                    <a:pt x="101790" y="585304"/>
                  </a:lnTo>
                  <a:lnTo>
                    <a:pt x="72411" y="552374"/>
                  </a:lnTo>
                  <a:lnTo>
                    <a:pt x="47446" y="515906"/>
                  </a:lnTo>
                  <a:lnTo>
                    <a:pt x="27308" y="476310"/>
                  </a:lnTo>
                  <a:lnTo>
                    <a:pt x="12413" y="433994"/>
                  </a:lnTo>
                  <a:lnTo>
                    <a:pt x="3172" y="389366"/>
                  </a:lnTo>
                  <a:lnTo>
                    <a:pt x="0" y="342836"/>
                  </a:lnTo>
                  <a:close/>
                </a:path>
              </a:pathLst>
            </a:custGeom>
            <a:ln w="12700">
              <a:solidFill>
                <a:srgbClr val="FFFFFF"/>
              </a:solidFill>
            </a:ln>
          </p:spPr>
          <p:txBody>
            <a:bodyPr wrap="square" lIns="0" tIns="0" rIns="0" bIns="0" rtlCol="0"/>
            <a:lstStyle/>
            <a:p>
              <a:endParaRPr/>
            </a:p>
          </p:txBody>
        </p:sp>
      </p:grpSp>
      <p:sp>
        <p:nvSpPr>
          <p:cNvPr id="5" name="Rectangle: Rounded Corners 4">
            <a:extLst>
              <a:ext uri="{FF2B5EF4-FFF2-40B4-BE49-F238E27FC236}">
                <a16:creationId xmlns:a16="http://schemas.microsoft.com/office/drawing/2014/main" id="{8D4D80F0-3CCF-21DA-07C9-3C6169952587}"/>
              </a:ext>
            </a:extLst>
          </p:cNvPr>
          <p:cNvSpPr/>
          <p:nvPr/>
        </p:nvSpPr>
        <p:spPr>
          <a:xfrm>
            <a:off x="3557016" y="3527387"/>
            <a:ext cx="6763512" cy="1234438"/>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1956BA4-2416-F9CC-B327-A818501D6F27}"/>
              </a:ext>
            </a:extLst>
          </p:cNvPr>
          <p:cNvSpPr txBox="1"/>
          <p:nvPr/>
        </p:nvSpPr>
        <p:spPr>
          <a:xfrm>
            <a:off x="3666744" y="1885866"/>
            <a:ext cx="6729984" cy="923330"/>
          </a:xfrm>
          <a:prstGeom prst="rect">
            <a:avLst/>
          </a:prstGeom>
          <a:noFill/>
        </p:spPr>
        <p:txBody>
          <a:bodyPr wrap="square" rtlCol="0">
            <a:spAutoFit/>
          </a:bodyPr>
          <a:lstStyle/>
          <a:p>
            <a:r>
              <a:rPr lang="en-US" dirty="0">
                <a:solidFill>
                  <a:srgbClr val="FFFFFF"/>
                </a:solidFill>
                <a:latin typeface="Century Gothic" panose="020B0502020202020204" pitchFamily="34" charset="0"/>
              </a:rPr>
              <a:t>Package delivery: You will get an email notification that you have had a package delivered. Please pick it up at the dock and remember to sign it out!</a:t>
            </a:r>
          </a:p>
        </p:txBody>
      </p:sp>
      <p:sp>
        <p:nvSpPr>
          <p:cNvPr id="6" name="Rectangle: Rounded Corners 5">
            <a:extLst>
              <a:ext uri="{FF2B5EF4-FFF2-40B4-BE49-F238E27FC236}">
                <a16:creationId xmlns:a16="http://schemas.microsoft.com/office/drawing/2014/main" id="{E3958B2D-559C-2A0F-A107-4EAA244B17B2}"/>
              </a:ext>
            </a:extLst>
          </p:cNvPr>
          <p:cNvSpPr/>
          <p:nvPr/>
        </p:nvSpPr>
        <p:spPr>
          <a:xfrm>
            <a:off x="3557016" y="5201463"/>
            <a:ext cx="6763512" cy="1234438"/>
          </a:xfrm>
          <a:prstGeom prst="roundRect">
            <a:avLst/>
          </a:prstGeom>
          <a:solidFill>
            <a:srgbClr val="AED307"/>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B89F06C-0714-F3FB-EDA3-594488C54234}"/>
              </a:ext>
            </a:extLst>
          </p:cNvPr>
          <p:cNvSpPr txBox="1"/>
          <p:nvPr/>
        </p:nvSpPr>
        <p:spPr>
          <a:xfrm>
            <a:off x="3611880" y="3765522"/>
            <a:ext cx="6839712" cy="646331"/>
          </a:xfrm>
          <a:prstGeom prst="rect">
            <a:avLst/>
          </a:prstGeom>
          <a:noFill/>
        </p:spPr>
        <p:txBody>
          <a:bodyPr wrap="square" rtlCol="0">
            <a:spAutoFit/>
          </a:bodyPr>
          <a:lstStyle/>
          <a:p>
            <a:r>
              <a:rPr lang="en-US" dirty="0">
                <a:solidFill>
                  <a:srgbClr val="FFFFFF"/>
                </a:solidFill>
                <a:latin typeface="Century Gothic" panose="020B0502020202020204" pitchFamily="34" charset="0"/>
              </a:rPr>
              <a:t>Equipment and room reservation: Conveniently book shared equipment and rooms on the </a:t>
            </a:r>
            <a:r>
              <a:rPr lang="en-US" dirty="0" err="1">
                <a:solidFill>
                  <a:srgbClr val="FFFFFF"/>
                </a:solidFill>
                <a:latin typeface="Century Gothic" panose="020B0502020202020204" pitchFamily="34" charset="0"/>
              </a:rPr>
              <a:t>Coworks</a:t>
            </a:r>
            <a:r>
              <a:rPr lang="en-US" dirty="0">
                <a:solidFill>
                  <a:srgbClr val="FFFFFF"/>
                </a:solidFill>
                <a:latin typeface="Century Gothic" panose="020B0502020202020204" pitchFamily="34" charset="0"/>
              </a:rPr>
              <a:t> app!</a:t>
            </a:r>
          </a:p>
        </p:txBody>
      </p:sp>
      <p:sp>
        <p:nvSpPr>
          <p:cNvPr id="21" name="TextBox 20">
            <a:extLst>
              <a:ext uri="{FF2B5EF4-FFF2-40B4-BE49-F238E27FC236}">
                <a16:creationId xmlns:a16="http://schemas.microsoft.com/office/drawing/2014/main" id="{4D135228-7F25-5F48-4C43-82AE30B0A08C}"/>
              </a:ext>
            </a:extLst>
          </p:cNvPr>
          <p:cNvSpPr txBox="1"/>
          <p:nvPr/>
        </p:nvSpPr>
        <p:spPr>
          <a:xfrm>
            <a:off x="3716145" y="5260155"/>
            <a:ext cx="6839712" cy="1200329"/>
          </a:xfrm>
          <a:prstGeom prst="rect">
            <a:avLst/>
          </a:prstGeom>
          <a:noFill/>
        </p:spPr>
        <p:txBody>
          <a:bodyPr wrap="square" rtlCol="0">
            <a:spAutoFit/>
          </a:bodyPr>
          <a:lstStyle/>
          <a:p>
            <a:r>
              <a:rPr lang="en-US" dirty="0">
                <a:solidFill>
                  <a:srgbClr val="FFFFFF"/>
                </a:solidFill>
                <a:latin typeface="Century Gothic" panose="020B0502020202020204" pitchFamily="34" charset="0"/>
              </a:rPr>
              <a:t>BioLabs NTX website: Find this PowerPoint and additional information on our website!</a:t>
            </a:r>
          </a:p>
          <a:p>
            <a:r>
              <a:rPr lang="en-US" dirty="0">
                <a:latin typeface="Century Gothic" panose="020B0502020202020204" pitchFamily="34" charset="0"/>
                <a:hlinkClick r:id="rId7"/>
              </a:rPr>
              <a:t>www.biolabspegasuspark.com</a:t>
            </a:r>
            <a:endParaRPr lang="en-US" dirty="0">
              <a:latin typeface="Century Gothic" panose="020B0502020202020204" pitchFamily="34" charset="0"/>
            </a:endParaRPr>
          </a:p>
          <a:p>
            <a:r>
              <a:rPr lang="en-US" dirty="0">
                <a:solidFill>
                  <a:srgbClr val="FFFFFF"/>
                </a:solidFill>
                <a:latin typeface="Century Gothic" panose="020B0502020202020204" pitchFamily="34" charset="0"/>
              </a:rPr>
              <a:t>Access code: 3060</a:t>
            </a:r>
          </a:p>
        </p:txBody>
      </p:sp>
      <p:sp>
        <p:nvSpPr>
          <p:cNvPr id="3" name="Rectangle 2">
            <a:extLst>
              <a:ext uri="{FF2B5EF4-FFF2-40B4-BE49-F238E27FC236}">
                <a16:creationId xmlns:a16="http://schemas.microsoft.com/office/drawing/2014/main" id="{521D9DC5-1E79-B11D-9AF7-07D0B836DAA3}"/>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7">
            <a:extLst>
              <a:ext uri="{FF2B5EF4-FFF2-40B4-BE49-F238E27FC236}">
                <a16:creationId xmlns:a16="http://schemas.microsoft.com/office/drawing/2014/main" id="{4001470F-2DE8-04BD-CF91-3B522B784998}"/>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8"/>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24" name="Slide Number Placeholder 23">
            <a:extLst>
              <a:ext uri="{FF2B5EF4-FFF2-40B4-BE49-F238E27FC236}">
                <a16:creationId xmlns:a16="http://schemas.microsoft.com/office/drawing/2014/main" id="{1E91A870-7C9B-CFCB-D923-89FE47F7BAE3}"/>
              </a:ext>
            </a:extLst>
          </p:cNvPr>
          <p:cNvSpPr>
            <a:spLocks noGrp="1"/>
          </p:cNvSpPr>
          <p:nvPr>
            <p:ph type="sldNum" sz="quarter" idx="12"/>
          </p:nvPr>
        </p:nvSpPr>
        <p:spPr>
          <a:xfrm>
            <a:off x="8610600" y="6533109"/>
            <a:ext cx="2743200" cy="365125"/>
          </a:xfrm>
        </p:spPr>
        <p:txBody>
          <a:bodyPr/>
          <a:lstStyle/>
          <a:p>
            <a:fld id="{46DBE0DA-A6B8-4445-8C66-3FABEA9B0B86}" type="slidenum">
              <a:rPr lang="en-US" smtClean="0">
                <a:solidFill>
                  <a:srgbClr val="FFFFFF"/>
                </a:solidFill>
              </a:rPr>
              <a:t>7</a:t>
            </a:fld>
            <a:endParaRPr lang="en-US" dirty="0">
              <a:solidFill>
                <a:srgbClr val="FFFFFF"/>
              </a:solidFill>
            </a:endParaRPr>
          </a:p>
        </p:txBody>
      </p:sp>
    </p:spTree>
    <p:extLst>
      <p:ext uri="{BB962C8B-B14F-4D97-AF65-F5344CB8AC3E}">
        <p14:creationId xmlns:p14="http://schemas.microsoft.com/office/powerpoint/2010/main" val="4132899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3A35-1C29-6198-6551-35A8CFBBBC80}"/>
              </a:ext>
            </a:extLst>
          </p:cNvPr>
          <p:cNvSpPr>
            <a:spLocks noGrp="1"/>
          </p:cNvSpPr>
          <p:nvPr>
            <p:ph type="title"/>
          </p:nvPr>
        </p:nvSpPr>
        <p:spPr>
          <a:xfrm>
            <a:off x="838200" y="203199"/>
            <a:ext cx="10515600" cy="1325563"/>
          </a:xfrm>
        </p:spPr>
        <p:txBody>
          <a:bodyPr/>
          <a:lstStyle/>
          <a:p>
            <a:r>
              <a:rPr lang="en-US" dirty="0" err="1">
                <a:solidFill>
                  <a:srgbClr val="FFFFFF"/>
                </a:solidFill>
                <a:latin typeface="Century Gothic" panose="020B0502020202020204" pitchFamily="34" charset="0"/>
              </a:rPr>
              <a:t>Notifii</a:t>
            </a:r>
            <a:endParaRPr lang="en-US" dirty="0">
              <a:solidFill>
                <a:srgbClr val="FFFFFF"/>
              </a:solidFill>
              <a:latin typeface="Century Gothic" panose="020B0502020202020204" pitchFamily="34" charset="0"/>
            </a:endParaRPr>
          </a:p>
        </p:txBody>
      </p:sp>
      <p:pic>
        <p:nvPicPr>
          <p:cNvPr id="6" name="object 2">
            <a:extLst>
              <a:ext uri="{FF2B5EF4-FFF2-40B4-BE49-F238E27FC236}">
                <a16:creationId xmlns:a16="http://schemas.microsoft.com/office/drawing/2014/main" id="{5201B225-3B08-788D-6F85-EDED63070DD4}"/>
              </a:ext>
            </a:extLst>
          </p:cNvPr>
          <p:cNvPicPr/>
          <p:nvPr/>
        </p:nvPicPr>
        <p:blipFill>
          <a:blip r:embed="rId2" cstate="print"/>
          <a:stretch>
            <a:fillRect/>
          </a:stretch>
        </p:blipFill>
        <p:spPr>
          <a:xfrm>
            <a:off x="1602057" y="1312452"/>
            <a:ext cx="8987886" cy="4964113"/>
          </a:xfrm>
          <a:prstGeom prst="rect">
            <a:avLst/>
          </a:prstGeom>
        </p:spPr>
      </p:pic>
      <p:sp>
        <p:nvSpPr>
          <p:cNvPr id="3" name="Rectangle 2">
            <a:extLst>
              <a:ext uri="{FF2B5EF4-FFF2-40B4-BE49-F238E27FC236}">
                <a16:creationId xmlns:a16="http://schemas.microsoft.com/office/drawing/2014/main" id="{ABCBEB2B-2635-90F7-5B17-4FCF215B3AB9}"/>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7">
            <a:extLst>
              <a:ext uri="{FF2B5EF4-FFF2-40B4-BE49-F238E27FC236}">
                <a16:creationId xmlns:a16="http://schemas.microsoft.com/office/drawing/2014/main" id="{B6FB5486-1D90-D3F8-97E2-4CA51D4DBA37}"/>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3"/>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4" name="Slide Number Placeholder 3">
            <a:extLst>
              <a:ext uri="{FF2B5EF4-FFF2-40B4-BE49-F238E27FC236}">
                <a16:creationId xmlns:a16="http://schemas.microsoft.com/office/drawing/2014/main" id="{5E363634-BFD5-9DC9-9D83-755D2BB02720}"/>
              </a:ext>
            </a:extLst>
          </p:cNvPr>
          <p:cNvSpPr>
            <a:spLocks noGrp="1"/>
          </p:cNvSpPr>
          <p:nvPr>
            <p:ph type="sldNum" sz="quarter" idx="12"/>
          </p:nvPr>
        </p:nvSpPr>
        <p:spPr>
          <a:xfrm>
            <a:off x="8610600" y="6515663"/>
            <a:ext cx="2743200" cy="365125"/>
          </a:xfrm>
        </p:spPr>
        <p:txBody>
          <a:bodyPr/>
          <a:lstStyle/>
          <a:p>
            <a:fld id="{46DBE0DA-A6B8-4445-8C66-3FABEA9B0B86}" type="slidenum">
              <a:rPr lang="en-US" smtClean="0">
                <a:solidFill>
                  <a:srgbClr val="FFFFFF"/>
                </a:solidFill>
              </a:rPr>
              <a:t>8</a:t>
            </a:fld>
            <a:endParaRPr lang="en-US" dirty="0">
              <a:solidFill>
                <a:srgbClr val="FFFFFF"/>
              </a:solidFill>
            </a:endParaRPr>
          </a:p>
        </p:txBody>
      </p:sp>
    </p:spTree>
    <p:extLst>
      <p:ext uri="{BB962C8B-B14F-4D97-AF65-F5344CB8AC3E}">
        <p14:creationId xmlns:p14="http://schemas.microsoft.com/office/powerpoint/2010/main" val="2452239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817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11D14-2358-96BA-B063-B15F80438624}"/>
              </a:ext>
            </a:extLst>
          </p:cNvPr>
          <p:cNvSpPr>
            <a:spLocks noGrp="1"/>
          </p:cNvSpPr>
          <p:nvPr>
            <p:ph type="title"/>
          </p:nvPr>
        </p:nvSpPr>
        <p:spPr>
          <a:xfrm>
            <a:off x="838200" y="205649"/>
            <a:ext cx="10515600" cy="1325563"/>
          </a:xfrm>
        </p:spPr>
        <p:txBody>
          <a:bodyPr/>
          <a:lstStyle/>
          <a:p>
            <a:r>
              <a:rPr lang="en-US" dirty="0">
                <a:solidFill>
                  <a:srgbClr val="FFFFFF"/>
                </a:solidFill>
                <a:latin typeface="Century Gothic" panose="020B0502020202020204" pitchFamily="34" charset="0"/>
              </a:rPr>
              <a:t>Marketplace – Centralized Procurement System</a:t>
            </a:r>
          </a:p>
        </p:txBody>
      </p:sp>
      <p:sp>
        <p:nvSpPr>
          <p:cNvPr id="3" name="Content Placeholder 2">
            <a:extLst>
              <a:ext uri="{FF2B5EF4-FFF2-40B4-BE49-F238E27FC236}">
                <a16:creationId xmlns:a16="http://schemas.microsoft.com/office/drawing/2014/main" id="{CE2521F4-F80B-04BF-9BAC-77665EFB608A}"/>
              </a:ext>
            </a:extLst>
          </p:cNvPr>
          <p:cNvSpPr>
            <a:spLocks noGrp="1"/>
          </p:cNvSpPr>
          <p:nvPr>
            <p:ph idx="1"/>
          </p:nvPr>
        </p:nvSpPr>
        <p:spPr>
          <a:xfrm>
            <a:off x="838200" y="1710237"/>
            <a:ext cx="7127240" cy="4456303"/>
          </a:xfrm>
        </p:spPr>
        <p:txBody>
          <a:bodyPr vert="horz" lIns="91440" tIns="45720" rIns="91440" bIns="45720" rtlCol="0" anchor="t">
            <a:noAutofit/>
          </a:bodyPr>
          <a:lstStyle/>
          <a:p>
            <a:pPr marL="0" indent="0">
              <a:buNone/>
            </a:pPr>
            <a:r>
              <a:rPr lang="en-US" sz="1400" dirty="0">
                <a:solidFill>
                  <a:srgbClr val="FFFFFF"/>
                </a:solidFill>
                <a:latin typeface="Century Gothic"/>
              </a:rPr>
              <a:t>BioLabs has their own purchasing and procurement system that is available to use if you would like to sign up- contact Alyssa or Gabby</a:t>
            </a:r>
          </a:p>
          <a:p>
            <a:pPr marL="0" indent="0">
              <a:buNone/>
            </a:pPr>
            <a:endParaRPr lang="en-US" sz="1400" dirty="0">
              <a:solidFill>
                <a:srgbClr val="FFFFFF"/>
              </a:solidFill>
              <a:latin typeface="Century Gothic" panose="020B0502020202020204" pitchFamily="34" charset="0"/>
            </a:endParaRPr>
          </a:p>
          <a:p>
            <a:r>
              <a:rPr lang="en-US" sz="1400" dirty="0">
                <a:solidFill>
                  <a:srgbClr val="FFFFFF"/>
                </a:solidFill>
                <a:latin typeface="Century Gothic" panose="020B0502020202020204" pitchFamily="34" charset="0"/>
              </a:rPr>
              <a:t>Simplifies the order process</a:t>
            </a:r>
          </a:p>
          <a:p>
            <a:r>
              <a:rPr lang="en-US" sz="1400" dirty="0">
                <a:solidFill>
                  <a:srgbClr val="FFFFFF"/>
                </a:solidFill>
                <a:latin typeface="Century Gothic" panose="020B0502020202020204" pitchFamily="34" charset="0"/>
              </a:rPr>
              <a:t>Allows users to track shipments</a:t>
            </a:r>
          </a:p>
          <a:p>
            <a:r>
              <a:rPr lang="en-US" sz="1400" dirty="0">
                <a:solidFill>
                  <a:srgbClr val="FFFFFF"/>
                </a:solidFill>
                <a:latin typeface="Century Gothic" panose="020B0502020202020204" pitchFamily="34" charset="0"/>
              </a:rPr>
              <a:t>Special pricing available</a:t>
            </a:r>
          </a:p>
          <a:p>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Once a package arrives, it will be logged in at the dock.</a:t>
            </a:r>
          </a:p>
          <a:p>
            <a:pPr marL="0" indent="0">
              <a:buNone/>
            </a:pPr>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If you would like to request a FedEx pickup, it can be done through Marketplace.</a:t>
            </a:r>
          </a:p>
          <a:p>
            <a:pPr marL="0" indent="0">
              <a:buNone/>
            </a:pPr>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Dock address: 3020 Pegasus Park Dr. Dallas, TX 75247</a:t>
            </a:r>
          </a:p>
          <a:p>
            <a:pPr marL="0" indent="0">
              <a:buNone/>
            </a:pPr>
            <a:endParaRPr lang="en-US" sz="1400" dirty="0">
              <a:solidFill>
                <a:srgbClr val="FFFFFF"/>
              </a:solidFill>
              <a:latin typeface="Century Gothic" panose="020B0502020202020204" pitchFamily="34" charset="0"/>
            </a:endParaRPr>
          </a:p>
          <a:p>
            <a:pPr marL="0" indent="0">
              <a:buNone/>
            </a:pPr>
            <a:r>
              <a:rPr lang="en-US" sz="1400" dirty="0">
                <a:solidFill>
                  <a:srgbClr val="FFFFFF"/>
                </a:solidFill>
                <a:latin typeface="Century Gothic" panose="020B0502020202020204" pitchFamily="34" charset="0"/>
              </a:rPr>
              <a:t>Questions?</a:t>
            </a:r>
          </a:p>
          <a:p>
            <a:pPr marL="0" indent="0">
              <a:buNone/>
            </a:pPr>
            <a:r>
              <a:rPr lang="en-US" sz="1400" dirty="0">
                <a:solidFill>
                  <a:srgbClr val="AED307"/>
                </a:solidFill>
                <a:latin typeface="Century Gothic" panose="020B0502020202020204" pitchFamily="34" charset="0"/>
                <a:hlinkClick r:id="rId2">
                  <a:extLst>
                    <a:ext uri="{A12FA001-AC4F-418D-AE19-62706E023703}">
                      <ahyp:hlinkClr xmlns:ahyp="http://schemas.microsoft.com/office/drawing/2018/hyperlinkcolor" val="tx"/>
                    </a:ext>
                  </a:extLst>
                </a:hlinkClick>
              </a:rPr>
              <a:t>marketplace@biolabs.io</a:t>
            </a:r>
            <a:endParaRPr lang="en-US" sz="1400" dirty="0">
              <a:solidFill>
                <a:srgbClr val="AED307"/>
              </a:solidFill>
              <a:latin typeface="Century Gothic" panose="020B0502020202020204" pitchFamily="34" charset="0"/>
            </a:endParaRPr>
          </a:p>
          <a:p>
            <a:pPr marL="0" indent="0">
              <a:buNone/>
            </a:pPr>
            <a:endParaRPr lang="en-US" sz="1400" dirty="0">
              <a:solidFill>
                <a:srgbClr val="FFFFFF"/>
              </a:solidFill>
              <a:latin typeface="Century Gothic" panose="020B0502020202020204" pitchFamily="34" charset="0"/>
            </a:endParaRPr>
          </a:p>
        </p:txBody>
      </p:sp>
      <p:grpSp>
        <p:nvGrpSpPr>
          <p:cNvPr id="4" name="object 6">
            <a:extLst>
              <a:ext uri="{FF2B5EF4-FFF2-40B4-BE49-F238E27FC236}">
                <a16:creationId xmlns:a16="http://schemas.microsoft.com/office/drawing/2014/main" id="{3107280D-5B3F-810B-42D5-A86D9D5A1B3A}"/>
              </a:ext>
            </a:extLst>
          </p:cNvPr>
          <p:cNvGrpSpPr/>
          <p:nvPr/>
        </p:nvGrpSpPr>
        <p:grpSpPr>
          <a:xfrm>
            <a:off x="8743186" y="1264158"/>
            <a:ext cx="2463293" cy="2469642"/>
            <a:chOff x="6579107" y="959358"/>
            <a:chExt cx="1524000" cy="1524000"/>
          </a:xfrm>
        </p:grpSpPr>
        <p:pic>
          <p:nvPicPr>
            <p:cNvPr id="5" name="object 7">
              <a:extLst>
                <a:ext uri="{FF2B5EF4-FFF2-40B4-BE49-F238E27FC236}">
                  <a16:creationId xmlns:a16="http://schemas.microsoft.com/office/drawing/2014/main" id="{45CEB236-5693-F0D2-1254-167F3A432177}"/>
                </a:ext>
              </a:extLst>
            </p:cNvPr>
            <p:cNvPicPr/>
            <p:nvPr/>
          </p:nvPicPr>
          <p:blipFill>
            <a:blip r:embed="rId3" cstate="print"/>
            <a:stretch>
              <a:fillRect/>
            </a:stretch>
          </p:blipFill>
          <p:spPr>
            <a:xfrm>
              <a:off x="6579107" y="959358"/>
              <a:ext cx="1523746" cy="1523745"/>
            </a:xfrm>
            <a:prstGeom prst="rect">
              <a:avLst/>
            </a:prstGeom>
          </p:spPr>
        </p:pic>
        <p:sp>
          <p:nvSpPr>
            <p:cNvPr id="6" name="object 8">
              <a:extLst>
                <a:ext uri="{FF2B5EF4-FFF2-40B4-BE49-F238E27FC236}">
                  <a16:creationId xmlns:a16="http://schemas.microsoft.com/office/drawing/2014/main" id="{4E6A80B1-C779-FCD0-14D3-16EFDA05B038}"/>
                </a:ext>
              </a:extLst>
            </p:cNvPr>
            <p:cNvSpPr/>
            <p:nvPr/>
          </p:nvSpPr>
          <p:spPr>
            <a:xfrm>
              <a:off x="6616445" y="959358"/>
              <a:ext cx="724535" cy="550545"/>
            </a:xfrm>
            <a:custGeom>
              <a:avLst/>
              <a:gdLst/>
              <a:ahLst/>
              <a:cxnLst/>
              <a:rect l="l" t="t" r="r" b="b"/>
              <a:pathLst>
                <a:path w="724534" h="550544">
                  <a:moveTo>
                    <a:pt x="724534" y="0"/>
                  </a:moveTo>
                  <a:lnTo>
                    <a:pt x="675325" y="1580"/>
                  </a:lnTo>
                  <a:lnTo>
                    <a:pt x="626793" y="6266"/>
                  </a:lnTo>
                  <a:lnTo>
                    <a:pt x="579055" y="13974"/>
                  </a:lnTo>
                  <a:lnTo>
                    <a:pt x="532225" y="24620"/>
                  </a:lnTo>
                  <a:lnTo>
                    <a:pt x="486417" y="38121"/>
                  </a:lnTo>
                  <a:lnTo>
                    <a:pt x="441747" y="54394"/>
                  </a:lnTo>
                  <a:lnTo>
                    <a:pt x="398329" y="73354"/>
                  </a:lnTo>
                  <a:lnTo>
                    <a:pt x="356277" y="94918"/>
                  </a:lnTo>
                  <a:lnTo>
                    <a:pt x="315707" y="119003"/>
                  </a:lnTo>
                  <a:lnTo>
                    <a:pt x="276732" y="145526"/>
                  </a:lnTo>
                  <a:lnTo>
                    <a:pt x="239469" y="174402"/>
                  </a:lnTo>
                  <a:lnTo>
                    <a:pt x="204031" y="205547"/>
                  </a:lnTo>
                  <a:lnTo>
                    <a:pt x="170532" y="238880"/>
                  </a:lnTo>
                  <a:lnTo>
                    <a:pt x="139089" y="274316"/>
                  </a:lnTo>
                  <a:lnTo>
                    <a:pt x="109815" y="311771"/>
                  </a:lnTo>
                  <a:lnTo>
                    <a:pt x="82825" y="351162"/>
                  </a:lnTo>
                  <a:lnTo>
                    <a:pt x="58234" y="392405"/>
                  </a:lnTo>
                  <a:lnTo>
                    <a:pt x="36156" y="435417"/>
                  </a:lnTo>
                  <a:lnTo>
                    <a:pt x="16706" y="480115"/>
                  </a:lnTo>
                  <a:lnTo>
                    <a:pt x="0" y="526414"/>
                  </a:lnTo>
                  <a:lnTo>
                    <a:pt x="72389" y="550037"/>
                  </a:lnTo>
                  <a:lnTo>
                    <a:pt x="89257" y="503803"/>
                  </a:lnTo>
                  <a:lnTo>
                    <a:pt x="109158" y="459364"/>
                  </a:lnTo>
                  <a:lnTo>
                    <a:pt x="131950" y="416821"/>
                  </a:lnTo>
                  <a:lnTo>
                    <a:pt x="157493" y="376278"/>
                  </a:lnTo>
                  <a:lnTo>
                    <a:pt x="185644" y="337837"/>
                  </a:lnTo>
                  <a:lnTo>
                    <a:pt x="216262" y="301601"/>
                  </a:lnTo>
                  <a:lnTo>
                    <a:pt x="249205" y="267673"/>
                  </a:lnTo>
                  <a:lnTo>
                    <a:pt x="284331" y="236156"/>
                  </a:lnTo>
                  <a:lnTo>
                    <a:pt x="321500" y="207152"/>
                  </a:lnTo>
                  <a:lnTo>
                    <a:pt x="360569" y="180765"/>
                  </a:lnTo>
                  <a:lnTo>
                    <a:pt x="401396" y="157097"/>
                  </a:lnTo>
                  <a:lnTo>
                    <a:pt x="443841" y="136252"/>
                  </a:lnTo>
                  <a:lnTo>
                    <a:pt x="487761" y="118331"/>
                  </a:lnTo>
                  <a:lnTo>
                    <a:pt x="533015" y="103438"/>
                  </a:lnTo>
                  <a:lnTo>
                    <a:pt x="579461" y="91675"/>
                  </a:lnTo>
                  <a:lnTo>
                    <a:pt x="626957" y="83146"/>
                  </a:lnTo>
                  <a:lnTo>
                    <a:pt x="675362" y="77953"/>
                  </a:lnTo>
                  <a:lnTo>
                    <a:pt x="724534" y="76200"/>
                  </a:lnTo>
                  <a:lnTo>
                    <a:pt x="724534" y="0"/>
                  </a:lnTo>
                  <a:close/>
                </a:path>
              </a:pathLst>
            </a:custGeom>
            <a:solidFill>
              <a:srgbClr val="E7E6E6"/>
            </a:solidFill>
          </p:spPr>
          <p:txBody>
            <a:bodyPr wrap="square" lIns="0" tIns="0" rIns="0" bIns="0" rtlCol="0"/>
            <a:lstStyle/>
            <a:p>
              <a:endParaRPr/>
            </a:p>
          </p:txBody>
        </p:sp>
      </p:grpSp>
      <p:sp>
        <p:nvSpPr>
          <p:cNvPr id="7" name="object 9">
            <a:extLst>
              <a:ext uri="{FF2B5EF4-FFF2-40B4-BE49-F238E27FC236}">
                <a16:creationId xmlns:a16="http://schemas.microsoft.com/office/drawing/2014/main" id="{A2FA99A4-63A0-6C50-1D79-A498C73C5E43}"/>
              </a:ext>
            </a:extLst>
          </p:cNvPr>
          <p:cNvSpPr txBox="1"/>
          <p:nvPr/>
        </p:nvSpPr>
        <p:spPr>
          <a:xfrm>
            <a:off x="9389082" y="2076541"/>
            <a:ext cx="1606550" cy="844462"/>
          </a:xfrm>
          <a:prstGeom prst="rect">
            <a:avLst/>
          </a:prstGeom>
        </p:spPr>
        <p:txBody>
          <a:bodyPr vert="horz" wrap="square" lIns="0" tIns="13335" rIns="0" bIns="0" rtlCol="0">
            <a:spAutoFit/>
          </a:bodyPr>
          <a:lstStyle/>
          <a:p>
            <a:pPr marL="12700">
              <a:lnSpc>
                <a:spcPct val="100000"/>
              </a:lnSpc>
              <a:spcBef>
                <a:spcPts val="105"/>
              </a:spcBef>
            </a:pPr>
            <a:r>
              <a:rPr sz="5400" b="1" spc="-25" dirty="0">
                <a:solidFill>
                  <a:srgbClr val="AED307"/>
                </a:solidFill>
                <a:latin typeface="Century Gothic"/>
                <a:cs typeface="Century Gothic"/>
              </a:rPr>
              <a:t>80%</a:t>
            </a:r>
            <a:endParaRPr sz="5400" dirty="0">
              <a:solidFill>
                <a:srgbClr val="AED307"/>
              </a:solidFill>
              <a:latin typeface="Century Gothic"/>
              <a:cs typeface="Century Gothic"/>
            </a:endParaRPr>
          </a:p>
        </p:txBody>
      </p:sp>
      <p:sp>
        <p:nvSpPr>
          <p:cNvPr id="8" name="object 5">
            <a:extLst>
              <a:ext uri="{FF2B5EF4-FFF2-40B4-BE49-F238E27FC236}">
                <a16:creationId xmlns:a16="http://schemas.microsoft.com/office/drawing/2014/main" id="{06115405-486A-AEEC-5AD4-34692E8B53F2}"/>
              </a:ext>
            </a:extLst>
          </p:cNvPr>
          <p:cNvSpPr txBox="1"/>
          <p:nvPr/>
        </p:nvSpPr>
        <p:spPr>
          <a:xfrm>
            <a:off x="8615092" y="3962226"/>
            <a:ext cx="2719070" cy="2478755"/>
          </a:xfrm>
          <a:prstGeom prst="rect">
            <a:avLst/>
          </a:prstGeom>
        </p:spPr>
        <p:txBody>
          <a:bodyPr vert="horz" wrap="square" lIns="0" tIns="15875" rIns="0" bIns="0" rtlCol="0">
            <a:spAutoFit/>
          </a:bodyPr>
          <a:lstStyle/>
          <a:p>
            <a:pPr marL="167640" marR="158750" indent="-635" algn="ctr">
              <a:lnSpc>
                <a:spcPct val="100000"/>
              </a:lnSpc>
              <a:spcBef>
                <a:spcPts val="125"/>
              </a:spcBef>
            </a:pPr>
            <a:r>
              <a:rPr sz="3600" b="1" spc="-10" dirty="0">
                <a:solidFill>
                  <a:srgbClr val="AED307"/>
                </a:solidFill>
                <a:latin typeface="Century Gothic"/>
                <a:cs typeface="Century Gothic"/>
              </a:rPr>
              <a:t>Special Discounts</a:t>
            </a:r>
            <a:endParaRPr sz="3600" dirty="0">
              <a:solidFill>
                <a:srgbClr val="AED307"/>
              </a:solidFill>
              <a:latin typeface="Century Gothic"/>
              <a:cs typeface="Century Gothic"/>
            </a:endParaRPr>
          </a:p>
          <a:p>
            <a:pPr marL="12700" marR="5080" indent="-635" algn="ctr">
              <a:lnSpc>
                <a:spcPct val="139100"/>
              </a:lnSpc>
              <a:spcBef>
                <a:spcPts val="220"/>
              </a:spcBef>
            </a:pPr>
            <a:r>
              <a:rPr sz="1600" dirty="0">
                <a:solidFill>
                  <a:srgbClr val="FFFFFF"/>
                </a:solidFill>
                <a:latin typeface="Century Gothic"/>
                <a:cs typeface="Century Gothic"/>
              </a:rPr>
              <a:t>Average</a:t>
            </a:r>
            <a:r>
              <a:rPr sz="1600" spc="-45" dirty="0">
                <a:solidFill>
                  <a:srgbClr val="FFFFFF"/>
                </a:solidFill>
                <a:latin typeface="Century Gothic"/>
                <a:cs typeface="Century Gothic"/>
              </a:rPr>
              <a:t> </a:t>
            </a:r>
            <a:r>
              <a:rPr sz="1600" dirty="0">
                <a:solidFill>
                  <a:srgbClr val="FFFFFF"/>
                </a:solidFill>
                <a:latin typeface="Century Gothic"/>
                <a:cs typeface="Century Gothic"/>
              </a:rPr>
              <a:t>discounts</a:t>
            </a:r>
            <a:r>
              <a:rPr sz="1600" spc="5" dirty="0">
                <a:solidFill>
                  <a:srgbClr val="FFFFFF"/>
                </a:solidFill>
                <a:latin typeface="Century Gothic"/>
                <a:cs typeface="Century Gothic"/>
              </a:rPr>
              <a:t> </a:t>
            </a:r>
            <a:r>
              <a:rPr sz="1600" spc="-25" dirty="0">
                <a:solidFill>
                  <a:srgbClr val="FFFFFF"/>
                </a:solidFill>
                <a:latin typeface="Century Gothic"/>
                <a:cs typeface="Century Gothic"/>
              </a:rPr>
              <a:t>of </a:t>
            </a:r>
            <a:r>
              <a:rPr sz="1600" dirty="0">
                <a:solidFill>
                  <a:srgbClr val="FFFFFF"/>
                </a:solidFill>
                <a:latin typeface="Century Gothic"/>
                <a:cs typeface="Century Gothic"/>
              </a:rPr>
              <a:t>35%</a:t>
            </a:r>
            <a:r>
              <a:rPr sz="1600" spc="-60" dirty="0">
                <a:solidFill>
                  <a:srgbClr val="FFFFFF"/>
                </a:solidFill>
                <a:latin typeface="Century Gothic"/>
                <a:cs typeface="Century Gothic"/>
              </a:rPr>
              <a:t> </a:t>
            </a:r>
            <a:r>
              <a:rPr sz="1600" dirty="0">
                <a:solidFill>
                  <a:srgbClr val="FFFFFF"/>
                </a:solidFill>
                <a:latin typeface="Century Gothic"/>
                <a:cs typeface="Century Gothic"/>
              </a:rPr>
              <a:t>off</a:t>
            </a:r>
            <a:r>
              <a:rPr sz="1600" spc="-25" dirty="0">
                <a:solidFill>
                  <a:srgbClr val="FFFFFF"/>
                </a:solidFill>
                <a:latin typeface="Century Gothic"/>
                <a:cs typeface="Century Gothic"/>
              </a:rPr>
              <a:t> </a:t>
            </a:r>
            <a:r>
              <a:rPr sz="1600" dirty="0">
                <a:solidFill>
                  <a:srgbClr val="FFFFFF"/>
                </a:solidFill>
                <a:latin typeface="Century Gothic"/>
                <a:cs typeface="Century Gothic"/>
              </a:rPr>
              <a:t>but</a:t>
            </a:r>
            <a:r>
              <a:rPr sz="1600" spc="25" dirty="0">
                <a:solidFill>
                  <a:srgbClr val="FFFFFF"/>
                </a:solidFill>
                <a:latin typeface="Century Gothic"/>
                <a:cs typeface="Century Gothic"/>
              </a:rPr>
              <a:t> </a:t>
            </a:r>
            <a:r>
              <a:rPr sz="1600" spc="-10" dirty="0">
                <a:solidFill>
                  <a:srgbClr val="FFFFFF"/>
                </a:solidFill>
                <a:latin typeface="Century Gothic"/>
                <a:cs typeface="Century Gothic"/>
              </a:rPr>
              <a:t>have</a:t>
            </a:r>
            <a:r>
              <a:rPr sz="1600" dirty="0">
                <a:solidFill>
                  <a:srgbClr val="FFFFFF"/>
                </a:solidFill>
                <a:latin typeface="Century Gothic"/>
                <a:cs typeface="Century Gothic"/>
              </a:rPr>
              <a:t> </a:t>
            </a:r>
            <a:r>
              <a:rPr sz="1600" spc="-20" dirty="0">
                <a:solidFill>
                  <a:srgbClr val="FFFFFF"/>
                </a:solidFill>
                <a:latin typeface="Century Gothic"/>
                <a:cs typeface="Century Gothic"/>
              </a:rPr>
              <a:t>seen </a:t>
            </a:r>
            <a:r>
              <a:rPr sz="1600" dirty="0">
                <a:solidFill>
                  <a:srgbClr val="FFFFFF"/>
                </a:solidFill>
                <a:latin typeface="Century Gothic"/>
                <a:cs typeface="Century Gothic"/>
              </a:rPr>
              <a:t>discounts</a:t>
            </a:r>
            <a:r>
              <a:rPr sz="1600" spc="-40" dirty="0">
                <a:solidFill>
                  <a:srgbClr val="FFFFFF"/>
                </a:solidFill>
                <a:latin typeface="Century Gothic"/>
                <a:cs typeface="Century Gothic"/>
              </a:rPr>
              <a:t> </a:t>
            </a:r>
            <a:r>
              <a:rPr sz="1600" dirty="0">
                <a:solidFill>
                  <a:srgbClr val="FFFFFF"/>
                </a:solidFill>
                <a:latin typeface="Century Gothic"/>
                <a:cs typeface="Century Gothic"/>
              </a:rPr>
              <a:t>up</a:t>
            </a:r>
            <a:r>
              <a:rPr sz="1600" spc="-40" dirty="0">
                <a:solidFill>
                  <a:srgbClr val="FFFFFF"/>
                </a:solidFill>
                <a:latin typeface="Century Gothic"/>
                <a:cs typeface="Century Gothic"/>
              </a:rPr>
              <a:t> </a:t>
            </a:r>
            <a:r>
              <a:rPr sz="1600" dirty="0">
                <a:solidFill>
                  <a:srgbClr val="FFFFFF"/>
                </a:solidFill>
                <a:latin typeface="Century Gothic"/>
                <a:cs typeface="Century Gothic"/>
              </a:rPr>
              <a:t>to</a:t>
            </a:r>
            <a:r>
              <a:rPr sz="1600" spc="-10" dirty="0">
                <a:solidFill>
                  <a:srgbClr val="FFFFFF"/>
                </a:solidFill>
                <a:latin typeface="Century Gothic"/>
                <a:cs typeface="Century Gothic"/>
              </a:rPr>
              <a:t> </a:t>
            </a:r>
            <a:r>
              <a:rPr sz="1600" dirty="0">
                <a:solidFill>
                  <a:srgbClr val="FFFFFF"/>
                </a:solidFill>
                <a:latin typeface="Century Gothic"/>
                <a:cs typeface="Century Gothic"/>
              </a:rPr>
              <a:t>80%</a:t>
            </a:r>
            <a:r>
              <a:rPr sz="1600" spc="10" dirty="0">
                <a:solidFill>
                  <a:srgbClr val="FFFFFF"/>
                </a:solidFill>
                <a:latin typeface="Century Gothic"/>
                <a:cs typeface="Century Gothic"/>
              </a:rPr>
              <a:t> </a:t>
            </a:r>
            <a:r>
              <a:rPr sz="1600" spc="-25" dirty="0">
                <a:solidFill>
                  <a:srgbClr val="FFFFFF"/>
                </a:solidFill>
                <a:latin typeface="Century Gothic"/>
                <a:cs typeface="Century Gothic"/>
              </a:rPr>
              <a:t>off </a:t>
            </a:r>
            <a:r>
              <a:rPr sz="1600" dirty="0">
                <a:solidFill>
                  <a:srgbClr val="FFFFFF"/>
                </a:solidFill>
                <a:latin typeface="Century Gothic"/>
                <a:cs typeface="Century Gothic"/>
              </a:rPr>
              <a:t>at</a:t>
            </a:r>
            <a:r>
              <a:rPr sz="1600" spc="-25" dirty="0">
                <a:solidFill>
                  <a:srgbClr val="FFFFFF"/>
                </a:solidFill>
                <a:latin typeface="Century Gothic"/>
                <a:cs typeface="Century Gothic"/>
              </a:rPr>
              <a:t> </a:t>
            </a:r>
            <a:r>
              <a:rPr sz="1600" dirty="0">
                <a:solidFill>
                  <a:srgbClr val="FFFFFF"/>
                </a:solidFill>
                <a:latin typeface="Century Gothic"/>
                <a:cs typeface="Century Gothic"/>
              </a:rPr>
              <a:t>select</a:t>
            </a:r>
            <a:r>
              <a:rPr sz="1600" spc="-25" dirty="0">
                <a:solidFill>
                  <a:srgbClr val="FFFFFF"/>
                </a:solidFill>
                <a:latin typeface="Century Gothic"/>
                <a:cs typeface="Century Gothic"/>
              </a:rPr>
              <a:t> </a:t>
            </a:r>
            <a:r>
              <a:rPr sz="1600" spc="-10" dirty="0">
                <a:solidFill>
                  <a:srgbClr val="FFFFFF"/>
                </a:solidFill>
                <a:latin typeface="Century Gothic"/>
                <a:cs typeface="Century Gothic"/>
              </a:rPr>
              <a:t>vendors.</a:t>
            </a:r>
            <a:endParaRPr sz="1600" dirty="0">
              <a:solidFill>
                <a:srgbClr val="FFFFFF"/>
              </a:solidFill>
              <a:latin typeface="Century Gothic"/>
              <a:cs typeface="Century Gothic"/>
            </a:endParaRPr>
          </a:p>
        </p:txBody>
      </p:sp>
      <p:sp>
        <p:nvSpPr>
          <p:cNvPr id="9" name="Rectangle 8">
            <a:extLst>
              <a:ext uri="{FF2B5EF4-FFF2-40B4-BE49-F238E27FC236}">
                <a16:creationId xmlns:a16="http://schemas.microsoft.com/office/drawing/2014/main" id="{2EDB9A86-BD8D-B68C-70B1-371B4425C2B4}"/>
              </a:ext>
            </a:extLst>
          </p:cNvPr>
          <p:cNvSpPr/>
          <p:nvPr/>
        </p:nvSpPr>
        <p:spPr>
          <a:xfrm>
            <a:off x="0" y="6538452"/>
            <a:ext cx="12192000" cy="319548"/>
          </a:xfrm>
          <a:prstGeom prst="rect">
            <a:avLst/>
          </a:prstGeom>
          <a:gradFill flip="none" rotWithShape="1">
            <a:gsLst>
              <a:gs pos="0">
                <a:srgbClr val="AED307"/>
              </a:gs>
              <a:gs pos="83000">
                <a:srgbClr val="181742"/>
              </a:gs>
              <a:gs pos="91262">
                <a:srgbClr val="181742"/>
              </a:gs>
              <a:gs pos="100000">
                <a:srgbClr val="181742"/>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7">
            <a:extLst>
              <a:ext uri="{FF2B5EF4-FFF2-40B4-BE49-F238E27FC236}">
                <a16:creationId xmlns:a16="http://schemas.microsoft.com/office/drawing/2014/main" id="{36A6D080-4D48-255B-DC09-563237D7D5AF}"/>
              </a:ext>
            </a:extLst>
          </p:cNvPr>
          <p:cNvSpPr txBox="1"/>
          <p:nvPr/>
        </p:nvSpPr>
        <p:spPr>
          <a:xfrm>
            <a:off x="237639" y="6538452"/>
            <a:ext cx="4712313" cy="262251"/>
          </a:xfrm>
          <a:prstGeom prst="rect">
            <a:avLst/>
          </a:prstGeom>
        </p:spPr>
        <p:txBody>
          <a:bodyPr vert="horz" wrap="square" lIns="0" tIns="15875" rIns="0" bIns="0" rtlCol="0">
            <a:spAutoFit/>
          </a:bodyPr>
          <a:lstStyle/>
          <a:p>
            <a:pPr marL="12700">
              <a:lnSpc>
                <a:spcPct val="100000"/>
              </a:lnSpc>
              <a:spcBef>
                <a:spcPts val="125"/>
              </a:spcBef>
            </a:pPr>
            <a:r>
              <a:rPr sz="1600" spc="10" dirty="0">
                <a:solidFill>
                  <a:srgbClr val="FFFFFF"/>
                </a:solidFill>
                <a:latin typeface="Century Gothic"/>
                <a:cs typeface="Century Gothic"/>
                <a:hlinkClick r:id="rId4"/>
              </a:rPr>
              <a:t>www.biolabs.io</a:t>
            </a:r>
            <a:r>
              <a:rPr sz="1600" spc="25" dirty="0">
                <a:solidFill>
                  <a:srgbClr val="FFFFFF"/>
                </a:solidFill>
                <a:latin typeface="Century Gothic"/>
                <a:cs typeface="Century Gothic"/>
              </a:rPr>
              <a:t> </a:t>
            </a:r>
            <a:r>
              <a:rPr sz="1600" spc="10" dirty="0">
                <a:solidFill>
                  <a:srgbClr val="FFFFFF"/>
                </a:solidFill>
                <a:latin typeface="Century Gothic"/>
                <a:cs typeface="Century Gothic"/>
              </a:rPr>
              <a:t>©</a:t>
            </a:r>
            <a:r>
              <a:rPr sz="1600" spc="90" dirty="0">
                <a:solidFill>
                  <a:srgbClr val="FFFFFF"/>
                </a:solidFill>
                <a:latin typeface="Century Gothic"/>
                <a:cs typeface="Century Gothic"/>
              </a:rPr>
              <a:t> </a:t>
            </a:r>
            <a:r>
              <a:rPr sz="1600" spc="10" dirty="0">
                <a:solidFill>
                  <a:srgbClr val="FFFFFF"/>
                </a:solidFill>
                <a:latin typeface="Century Gothic"/>
                <a:cs typeface="Century Gothic"/>
              </a:rPr>
              <a:t>202</a:t>
            </a:r>
            <a:r>
              <a:rPr lang="en-US" sz="1600" spc="10" dirty="0">
                <a:solidFill>
                  <a:srgbClr val="FFFFFF"/>
                </a:solidFill>
                <a:latin typeface="Century Gothic"/>
                <a:cs typeface="Century Gothic"/>
              </a:rPr>
              <a:t>5</a:t>
            </a:r>
            <a:r>
              <a:rPr sz="1600" spc="55" dirty="0">
                <a:solidFill>
                  <a:srgbClr val="FFFFFF"/>
                </a:solidFill>
                <a:latin typeface="Century Gothic"/>
                <a:cs typeface="Century Gothic"/>
              </a:rPr>
              <a:t> </a:t>
            </a:r>
            <a:r>
              <a:rPr sz="1600" spc="10" dirty="0">
                <a:solidFill>
                  <a:srgbClr val="FFFFFF"/>
                </a:solidFill>
                <a:latin typeface="Century Gothic"/>
                <a:cs typeface="Century Gothic"/>
              </a:rPr>
              <a:t>All</a:t>
            </a:r>
            <a:r>
              <a:rPr sz="1600" spc="100" dirty="0">
                <a:solidFill>
                  <a:srgbClr val="FFFFFF"/>
                </a:solidFill>
                <a:latin typeface="Century Gothic"/>
                <a:cs typeface="Century Gothic"/>
              </a:rPr>
              <a:t> </a:t>
            </a:r>
            <a:r>
              <a:rPr sz="1600" spc="10" dirty="0">
                <a:solidFill>
                  <a:srgbClr val="FFFFFF"/>
                </a:solidFill>
                <a:latin typeface="Century Gothic"/>
                <a:cs typeface="Century Gothic"/>
              </a:rPr>
              <a:t>rights</a:t>
            </a:r>
            <a:r>
              <a:rPr sz="1600" spc="70" dirty="0">
                <a:solidFill>
                  <a:srgbClr val="FFFFFF"/>
                </a:solidFill>
                <a:latin typeface="Century Gothic"/>
                <a:cs typeface="Century Gothic"/>
              </a:rPr>
              <a:t> </a:t>
            </a:r>
            <a:r>
              <a:rPr sz="1600" spc="-10" dirty="0">
                <a:solidFill>
                  <a:srgbClr val="FFFFFF"/>
                </a:solidFill>
                <a:latin typeface="Century Gothic"/>
                <a:cs typeface="Century Gothic"/>
              </a:rPr>
              <a:t>reserved</a:t>
            </a:r>
            <a:endParaRPr sz="1600" dirty="0">
              <a:latin typeface="Century Gothic"/>
              <a:cs typeface="Century Gothic"/>
            </a:endParaRPr>
          </a:p>
        </p:txBody>
      </p:sp>
      <p:sp>
        <p:nvSpPr>
          <p:cNvPr id="12" name="Slide Number Placeholder 11">
            <a:extLst>
              <a:ext uri="{FF2B5EF4-FFF2-40B4-BE49-F238E27FC236}">
                <a16:creationId xmlns:a16="http://schemas.microsoft.com/office/drawing/2014/main" id="{76F590FF-9B03-079D-0868-4D857F8C98B4}"/>
              </a:ext>
            </a:extLst>
          </p:cNvPr>
          <p:cNvSpPr>
            <a:spLocks noGrp="1"/>
          </p:cNvSpPr>
          <p:nvPr>
            <p:ph type="sldNum" sz="quarter" idx="12"/>
          </p:nvPr>
        </p:nvSpPr>
        <p:spPr>
          <a:xfrm>
            <a:off x="8615092" y="6515663"/>
            <a:ext cx="2743200" cy="365125"/>
          </a:xfrm>
        </p:spPr>
        <p:txBody>
          <a:bodyPr/>
          <a:lstStyle/>
          <a:p>
            <a:fld id="{46DBE0DA-A6B8-4445-8C66-3FABEA9B0B86}" type="slidenum">
              <a:rPr lang="en-US" smtClean="0">
                <a:solidFill>
                  <a:srgbClr val="FFFFFF"/>
                </a:solidFill>
              </a:rPr>
              <a:t>9</a:t>
            </a:fld>
            <a:endParaRPr lang="en-US" dirty="0">
              <a:solidFill>
                <a:srgbClr val="FFFFFF"/>
              </a:solidFill>
            </a:endParaRPr>
          </a:p>
        </p:txBody>
      </p:sp>
    </p:spTree>
    <p:extLst>
      <p:ext uri="{BB962C8B-B14F-4D97-AF65-F5344CB8AC3E}">
        <p14:creationId xmlns:p14="http://schemas.microsoft.com/office/powerpoint/2010/main" val="19274008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1D9C0F797E264A9D9936671146E872" ma:contentTypeVersion="13" ma:contentTypeDescription="Create a new document." ma:contentTypeScope="" ma:versionID="2f937791b3009dea10642bc24999f699">
  <xsd:schema xmlns:xsd="http://www.w3.org/2001/XMLSchema" xmlns:xs="http://www.w3.org/2001/XMLSchema" xmlns:p="http://schemas.microsoft.com/office/2006/metadata/properties" xmlns:ns2="bf224ebf-06c9-4112-b18c-2a95ec54cd2e" xmlns:ns3="6e7312ba-9f34-4d5c-9315-3e1315f3810b" targetNamespace="http://schemas.microsoft.com/office/2006/metadata/properties" ma:root="true" ma:fieldsID="9a3ee85069402f3574b3c812f0e7ceeb" ns2:_="" ns3:_="">
    <xsd:import namespace="bf224ebf-06c9-4112-b18c-2a95ec54cd2e"/>
    <xsd:import namespace="6e7312ba-9f34-4d5c-9315-3e1315f3810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224ebf-06c9-4112-b18c-2a95ec54c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95d53c9-1ef0-4268-b51f-decd9cb9be0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7312ba-9f34-4d5c-9315-3e1315f3810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a92e035-ebb0-47ac-ae0c-e37a1d70fa22}" ma:internalName="TaxCatchAll" ma:showField="CatchAllData" ma:web="6e7312ba-9f34-4d5c-9315-3e1315f381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e7312ba-9f34-4d5c-9315-3e1315f3810b" xsi:nil="true"/>
    <lcf76f155ced4ddcb4097134ff3c332f xmlns="bf224ebf-06c9-4112-b18c-2a95ec54cd2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659379-3C92-475D-8ECC-7664B8618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224ebf-06c9-4112-b18c-2a95ec54cd2e"/>
    <ds:schemaRef ds:uri="6e7312ba-9f34-4d5c-9315-3e1315f381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815313-BCDB-4690-B2DC-2140A5564E06}">
  <ds:schemaRefs>
    <ds:schemaRef ds:uri="http://purl.org/dc/elements/1.1/"/>
    <ds:schemaRef ds:uri="http://schemas.microsoft.com/office/2006/documentManagement/types"/>
    <ds:schemaRef ds:uri="http://www.w3.org/XML/1998/namespace"/>
    <ds:schemaRef ds:uri="http://purl.org/dc/terms/"/>
    <ds:schemaRef ds:uri="6e7312ba-9f34-4d5c-9315-3e1315f3810b"/>
    <ds:schemaRef ds:uri="http://purl.org/dc/dcmitype/"/>
    <ds:schemaRef ds:uri="http://schemas.microsoft.com/office/infopath/2007/PartnerControls"/>
    <ds:schemaRef ds:uri="http://schemas.openxmlformats.org/package/2006/metadata/core-properties"/>
    <ds:schemaRef ds:uri="bf224ebf-06c9-4112-b18c-2a95ec54cd2e"/>
    <ds:schemaRef ds:uri="http://schemas.microsoft.com/office/2006/metadata/properties"/>
  </ds:schemaRefs>
</ds:datastoreItem>
</file>

<file path=customXml/itemProps3.xml><?xml version="1.0" encoding="utf-8"?>
<ds:datastoreItem xmlns:ds="http://schemas.openxmlformats.org/officeDocument/2006/customXml" ds:itemID="{3C17478A-36E5-41DB-9711-C83A3F83FC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420</TotalTime>
  <Words>1731</Words>
  <Application>Microsoft Office PowerPoint</Application>
  <PresentationFormat>Widescreen</PresentationFormat>
  <Paragraphs>254</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Aptos Display</vt:lpstr>
      <vt:lpstr>Arial</vt:lpstr>
      <vt:lpstr>Calibri</vt:lpstr>
      <vt:lpstr>Century Gothic</vt:lpstr>
      <vt:lpstr>Courier New</vt:lpstr>
      <vt:lpstr>Office Theme</vt:lpstr>
      <vt:lpstr>New Bridge Labs Resident Onboarding</vt:lpstr>
      <vt:lpstr>Onboarding Agenda</vt:lpstr>
      <vt:lpstr>What is Bridge Labs?</vt:lpstr>
      <vt:lpstr>Meet Our Staff</vt:lpstr>
      <vt:lpstr>New Resident Members</vt:lpstr>
      <vt:lpstr>Capital Connections</vt:lpstr>
      <vt:lpstr>Virtual Platforms</vt:lpstr>
      <vt:lpstr>Notifii</vt:lpstr>
      <vt:lpstr>Marketplace – Centralized Procurement System</vt:lpstr>
      <vt:lpstr>Loading Dock Policies</vt:lpstr>
      <vt:lpstr>Shared General Storage Room Policies</vt:lpstr>
      <vt:lpstr>Shared Waste &amp; Chemical Storage Room Policies- Waste</vt:lpstr>
      <vt:lpstr>Shared Waste &amp; Chemical Storage Room Policies- Storage</vt:lpstr>
      <vt:lpstr>Shared Equipment Policies</vt:lpstr>
      <vt:lpstr>Waste Generation</vt:lpstr>
      <vt:lpstr>Non-Hazardous Waste</vt:lpstr>
      <vt:lpstr>Liquid &amp; Solid Biohazardous Waste</vt:lpstr>
      <vt:lpstr>Hazardous Chemical Waste</vt:lpstr>
      <vt:lpstr>Hazardous Chemical Waste Cont.</vt:lpstr>
      <vt:lpstr>Safety Officers</vt:lpstr>
      <vt:lpstr>Site-Wide SDS Repository</vt:lpstr>
      <vt:lpstr>Chemical Inventory Sheets</vt:lpstr>
      <vt:lpstr>EH&amp;S Event Reporting</vt:lpstr>
      <vt:lpstr>Facility Overview</vt:lpstr>
      <vt:lpstr>Campus Access</vt:lpstr>
      <vt:lpstr>STRANGER DANGER</vt:lpstr>
      <vt:lpstr>Parking Overview</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Camille Shuey</dc:creator>
  <cp:lastModifiedBy>Camille Shuey</cp:lastModifiedBy>
  <cp:revision>330</cp:revision>
  <dcterms:created xsi:type="dcterms:W3CDTF">2025-09-18T14:07:13Z</dcterms:created>
  <dcterms:modified xsi:type="dcterms:W3CDTF">2026-03-04T21:40:00Z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0x0101007E1D9C0F797E264A9D9936671146E872</vt:lpwstr>
  </property>
  <property fmtid="{D5CDD505-2E9C-101B-9397-08002B2CF9AE}" pid="3" name="MediaServiceImageTags">
    <vt:lpwstr/>
  </property>
</Properties>
</file>