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sldIdLst>
    <p:sldId id="285" r:id="rId5"/>
    <p:sldId id="261" r:id="rId6"/>
    <p:sldId id="295" r:id="rId7"/>
    <p:sldId id="321" r:id="rId8"/>
    <p:sldId id="1760" r:id="rId9"/>
    <p:sldId id="289" r:id="rId10"/>
    <p:sldId id="268" r:id="rId11"/>
    <p:sldId id="1757" r:id="rId12"/>
    <p:sldId id="267" r:id="rId13"/>
    <p:sldId id="266" r:id="rId14"/>
    <p:sldId id="1755" r:id="rId15"/>
    <p:sldId id="1756" r:id="rId16"/>
    <p:sldId id="281" r:id="rId17"/>
    <p:sldId id="298" r:id="rId18"/>
    <p:sldId id="293" r:id="rId19"/>
    <p:sldId id="296" r:id="rId20"/>
    <p:sldId id="297" r:id="rId21"/>
    <p:sldId id="323" r:id="rId22"/>
    <p:sldId id="1751" r:id="rId23"/>
    <p:sldId id="1749" r:id="rId24"/>
    <p:sldId id="1752" r:id="rId25"/>
    <p:sldId id="282" r:id="rId26"/>
    <p:sldId id="1753" r:id="rId27"/>
    <p:sldId id="284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C83C"/>
    <a:srgbClr val="0D9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3AB4AE-14D3-01BB-D72F-AA1026820CE3}" v="90" dt="2024-01-30T18:49:54.484"/>
    <p1510:client id="{4F5CC256-E6B6-7C29-8103-EE392CCCE30A}" v="59" dt="2024-01-30T18:46:37.3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2"/>
  </p:normalViewPr>
  <p:slideViewPr>
    <p:cSldViewPr snapToGrid="0">
      <p:cViewPr varScale="1">
        <p:scale>
          <a:sx n="80" d="100"/>
          <a:sy n="80" d="100"/>
        </p:scale>
        <p:origin x="8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C4BB99-4E6C-4F1C-B98F-7325C346404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A6A5BB-EC2C-4D67-B245-254F5C979969}">
      <dgm:prSet phldrT="[Text]" custT="1"/>
      <dgm:spPr/>
      <dgm:t>
        <a:bodyPr/>
        <a:lstStyle/>
        <a:p>
          <a:r>
            <a:rPr lang="en-US" sz="1600" b="1">
              <a:latin typeface="Raleway" pitchFamily="2" charset="0"/>
            </a:rPr>
            <a:t>Tier 1</a:t>
          </a:r>
        </a:p>
      </dgm:t>
    </dgm:pt>
    <dgm:pt modelId="{5E8736A1-5AA0-45DC-86D2-10E24EB346CB}" type="parTrans" cxnId="{019B3963-3D19-4B9E-BD75-9756C9E5B1CF}">
      <dgm:prSet/>
      <dgm:spPr/>
      <dgm:t>
        <a:bodyPr/>
        <a:lstStyle/>
        <a:p>
          <a:endParaRPr lang="en-US"/>
        </a:p>
      </dgm:t>
    </dgm:pt>
    <dgm:pt modelId="{AAF37A5F-C3CA-4C23-A4B6-2ECC80FB057C}" type="sibTrans" cxnId="{019B3963-3D19-4B9E-BD75-9756C9E5B1CF}">
      <dgm:prSet/>
      <dgm:spPr/>
      <dgm:t>
        <a:bodyPr/>
        <a:lstStyle/>
        <a:p>
          <a:endParaRPr lang="en-US"/>
        </a:p>
      </dgm:t>
    </dgm:pt>
    <dgm:pt modelId="{05E7A13B-0085-44AB-BBC9-4565139C886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>
              <a:effectLst/>
              <a:latin typeface="Raleway" pitchFamily="2" charset="0"/>
              <a:ea typeface="Calibri" panose="020F0502020204030204" pitchFamily="34" charset="0"/>
              <a:cs typeface="Calibri" panose="020F0502020204030204" pitchFamily="34" charset="0"/>
            </a:rPr>
            <a:t>Most serious breaches of safety policies.</a:t>
          </a:r>
          <a:endParaRPr lang="en-US" sz="1600" b="1">
            <a:latin typeface="Raleway" pitchFamily="2" charset="0"/>
          </a:endParaRPr>
        </a:p>
      </dgm:t>
    </dgm:pt>
    <dgm:pt modelId="{D2EDADC7-BF34-4277-95EB-05695A674725}" type="parTrans" cxnId="{E16E9F95-6DFC-49CE-AFCA-6C92EEAEAAD8}">
      <dgm:prSet/>
      <dgm:spPr/>
      <dgm:t>
        <a:bodyPr/>
        <a:lstStyle/>
        <a:p>
          <a:endParaRPr lang="en-US"/>
        </a:p>
      </dgm:t>
    </dgm:pt>
    <dgm:pt modelId="{C9D8DAA5-AC7B-4079-86EA-999DA87BDEBB}" type="sibTrans" cxnId="{E16E9F95-6DFC-49CE-AFCA-6C92EEAEAAD8}">
      <dgm:prSet/>
      <dgm:spPr/>
      <dgm:t>
        <a:bodyPr/>
        <a:lstStyle/>
        <a:p>
          <a:endParaRPr lang="en-US"/>
        </a:p>
      </dgm:t>
    </dgm:pt>
    <dgm:pt modelId="{D3EA145C-AC3E-41AC-A6A3-2FB372AE9B51}">
      <dgm:prSet phldrT="[Text]" custT="1"/>
      <dgm:spPr/>
      <dgm:t>
        <a:bodyPr/>
        <a:lstStyle/>
        <a:p>
          <a:r>
            <a:rPr lang="en-US" sz="1600" b="1">
              <a:latin typeface="Raleway" pitchFamily="2" charset="0"/>
            </a:rPr>
            <a:t>Tier 2</a:t>
          </a:r>
        </a:p>
      </dgm:t>
    </dgm:pt>
    <dgm:pt modelId="{5D109DF6-393D-46DC-87A1-4BFF7AFD059A}" type="parTrans" cxnId="{9317EE36-D681-4E63-B8A1-5B37C05AF952}">
      <dgm:prSet/>
      <dgm:spPr/>
      <dgm:t>
        <a:bodyPr/>
        <a:lstStyle/>
        <a:p>
          <a:endParaRPr lang="en-US"/>
        </a:p>
      </dgm:t>
    </dgm:pt>
    <dgm:pt modelId="{45ED4D0A-18A7-4C8B-BA79-134E2ABCFC82}" type="sibTrans" cxnId="{9317EE36-D681-4E63-B8A1-5B37C05AF952}">
      <dgm:prSet/>
      <dgm:spPr/>
      <dgm:t>
        <a:bodyPr/>
        <a:lstStyle/>
        <a:p>
          <a:endParaRPr lang="en-US"/>
        </a:p>
      </dgm:t>
    </dgm:pt>
    <dgm:pt modelId="{B70D2EE4-32C4-4C8E-99F2-C0756A3C7DBB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>
              <a:effectLst/>
              <a:latin typeface="Raleway" pitchFamily="2" charset="0"/>
              <a:ea typeface="Calibri" panose="020F0502020204030204" pitchFamily="34" charset="0"/>
              <a:cs typeface="Calibri" panose="020F0502020204030204" pitchFamily="34" charset="0"/>
            </a:rPr>
            <a:t>A serious safety hazard, regulatory violation and/or significant fire and life safety code violation. </a:t>
          </a:r>
          <a:endParaRPr lang="en-US" sz="1600" b="1">
            <a:latin typeface="Raleway" pitchFamily="2" charset="0"/>
          </a:endParaRPr>
        </a:p>
      </dgm:t>
    </dgm:pt>
    <dgm:pt modelId="{B53E1162-EEC6-47FA-B1AF-B729A50CDD14}" type="parTrans" cxnId="{905DFC06-C168-46B0-B940-7EF5DBE8D60F}">
      <dgm:prSet/>
      <dgm:spPr/>
      <dgm:t>
        <a:bodyPr/>
        <a:lstStyle/>
        <a:p>
          <a:endParaRPr lang="en-US"/>
        </a:p>
      </dgm:t>
    </dgm:pt>
    <dgm:pt modelId="{07D5060C-0A04-45E4-A021-C704453FE1FC}" type="sibTrans" cxnId="{905DFC06-C168-46B0-B940-7EF5DBE8D60F}">
      <dgm:prSet/>
      <dgm:spPr/>
      <dgm:t>
        <a:bodyPr/>
        <a:lstStyle/>
        <a:p>
          <a:endParaRPr lang="en-US"/>
        </a:p>
      </dgm:t>
    </dgm:pt>
    <dgm:pt modelId="{730823C9-ED78-4257-95F1-84B2E3991486}">
      <dgm:prSet phldrT="[Text]" custT="1"/>
      <dgm:spPr/>
      <dgm:t>
        <a:bodyPr/>
        <a:lstStyle/>
        <a:p>
          <a:r>
            <a:rPr lang="en-US" sz="1600" b="1">
              <a:latin typeface="Raleway" pitchFamily="2" charset="0"/>
            </a:rPr>
            <a:t>Tier 3</a:t>
          </a:r>
        </a:p>
      </dgm:t>
    </dgm:pt>
    <dgm:pt modelId="{5288042C-7A94-408C-B0F5-91AD221277D2}" type="parTrans" cxnId="{F60C8529-78BD-49CE-B8A7-8911CA584E4A}">
      <dgm:prSet/>
      <dgm:spPr/>
      <dgm:t>
        <a:bodyPr/>
        <a:lstStyle/>
        <a:p>
          <a:endParaRPr lang="en-US"/>
        </a:p>
      </dgm:t>
    </dgm:pt>
    <dgm:pt modelId="{FB3F51B2-59E0-43D0-A4D4-27FC04605030}" type="sibTrans" cxnId="{F60C8529-78BD-49CE-B8A7-8911CA584E4A}">
      <dgm:prSet/>
      <dgm:spPr/>
      <dgm:t>
        <a:bodyPr/>
        <a:lstStyle/>
        <a:p>
          <a:endParaRPr lang="en-US"/>
        </a:p>
      </dgm:t>
    </dgm:pt>
    <dgm:pt modelId="{9F3A977C-10C6-45A5-A20C-CBED30F2F1D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>
              <a:effectLst/>
              <a:latin typeface="Raleway" pitchFamily="2" charset="0"/>
              <a:ea typeface="Calibri" panose="020F0502020204030204" pitchFamily="34" charset="0"/>
              <a:cs typeface="Calibri" panose="020F0502020204030204" pitchFamily="34" charset="0"/>
            </a:rPr>
            <a:t>Moderate breaches of safety policies that may not immediately pose significant risks but require corrective action.</a:t>
          </a:r>
          <a:endParaRPr lang="en-US" sz="1600" b="1">
            <a:latin typeface="Raleway" pitchFamily="2" charset="0"/>
          </a:endParaRPr>
        </a:p>
      </dgm:t>
    </dgm:pt>
    <dgm:pt modelId="{24747EA1-1E4A-47BE-80F7-3F4D27E72CAE}" type="parTrans" cxnId="{168FCC61-F62E-418D-98FC-6F373B81D363}">
      <dgm:prSet/>
      <dgm:spPr/>
      <dgm:t>
        <a:bodyPr/>
        <a:lstStyle/>
        <a:p>
          <a:endParaRPr lang="en-US"/>
        </a:p>
      </dgm:t>
    </dgm:pt>
    <dgm:pt modelId="{03A121D4-1AE2-446C-8372-D33571788101}" type="sibTrans" cxnId="{168FCC61-F62E-418D-98FC-6F373B81D363}">
      <dgm:prSet/>
      <dgm:spPr/>
      <dgm:t>
        <a:bodyPr/>
        <a:lstStyle/>
        <a:p>
          <a:endParaRPr lang="en-US"/>
        </a:p>
      </dgm:t>
    </dgm:pt>
    <dgm:pt modelId="{DAFE02AB-EB09-4B1A-89DE-4866C649F39E}">
      <dgm:prSet phldrT="[Text]"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n-US" sz="1700" u="none">
            <a:latin typeface="Raleway" pitchFamily="2" charset="0"/>
          </a:endParaRPr>
        </a:p>
      </dgm:t>
    </dgm:pt>
    <dgm:pt modelId="{34200E7E-28D1-4D41-887E-B96B706B0104}" type="parTrans" cxnId="{60B01389-6C13-46A9-AD7A-F31635F05B93}">
      <dgm:prSet/>
      <dgm:spPr/>
      <dgm:t>
        <a:bodyPr/>
        <a:lstStyle/>
        <a:p>
          <a:endParaRPr lang="en-US"/>
        </a:p>
      </dgm:t>
    </dgm:pt>
    <dgm:pt modelId="{6B002C95-2D77-4C2F-8318-7A9E6CC118A2}" type="sibTrans" cxnId="{60B01389-6C13-46A9-AD7A-F31635F05B93}">
      <dgm:prSet/>
      <dgm:spPr/>
      <dgm:t>
        <a:bodyPr/>
        <a:lstStyle/>
        <a:p>
          <a:endParaRPr lang="en-US"/>
        </a:p>
      </dgm:t>
    </dgm:pt>
    <dgm:pt modelId="{72DF83E2-C228-428A-B182-D93F5193137C}">
      <dgm:prSet phldrT="[Text]"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n-US" sz="1700">
            <a:latin typeface="Raleway" pitchFamily="2" charset="0"/>
          </a:endParaRPr>
        </a:p>
      </dgm:t>
    </dgm:pt>
    <dgm:pt modelId="{1655870F-5802-41B0-80D1-DCF337BA1811}" type="parTrans" cxnId="{2C05F4CE-B6B4-4341-AD28-208CE4E2C342}">
      <dgm:prSet/>
      <dgm:spPr/>
      <dgm:t>
        <a:bodyPr/>
        <a:lstStyle/>
        <a:p>
          <a:endParaRPr lang="en-US"/>
        </a:p>
      </dgm:t>
    </dgm:pt>
    <dgm:pt modelId="{C8116D39-BE07-469C-B455-FC38267C018F}" type="sibTrans" cxnId="{2C05F4CE-B6B4-4341-AD28-208CE4E2C342}">
      <dgm:prSet/>
      <dgm:spPr/>
      <dgm:t>
        <a:bodyPr/>
        <a:lstStyle/>
        <a:p>
          <a:endParaRPr lang="en-US"/>
        </a:p>
      </dgm:t>
    </dgm:pt>
    <dgm:pt modelId="{0AF16212-2B58-4F4E-A0A9-9C7FCC5AA11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>
              <a:effectLst/>
              <a:latin typeface="Raleway" pitchFamily="2" charset="0"/>
              <a:ea typeface="Calibri" panose="020F0502020204030204" pitchFamily="34" charset="0"/>
              <a:cs typeface="Calibri" panose="020F0502020204030204" pitchFamily="34" charset="0"/>
            </a:rPr>
            <a:t>These violations pose an immediate and significant threat to the safety of individuals, property, or the environment. </a:t>
          </a:r>
          <a:endParaRPr lang="en-US" sz="1600" b="1">
            <a:latin typeface="Raleway" pitchFamily="2" charset="0"/>
          </a:endParaRPr>
        </a:p>
      </dgm:t>
    </dgm:pt>
    <dgm:pt modelId="{0339D398-565B-47A1-A82C-2D5D73133839}" type="parTrans" cxnId="{1436DF43-49C0-4A8D-9259-1D9D58A1CBDF}">
      <dgm:prSet/>
      <dgm:spPr/>
      <dgm:t>
        <a:bodyPr/>
        <a:lstStyle/>
        <a:p>
          <a:endParaRPr lang="en-US"/>
        </a:p>
      </dgm:t>
    </dgm:pt>
    <dgm:pt modelId="{EC4CC33A-6846-4D92-B407-0BD09D3A8988}" type="sibTrans" cxnId="{1436DF43-49C0-4A8D-9259-1D9D58A1CBDF}">
      <dgm:prSet/>
      <dgm:spPr/>
      <dgm:t>
        <a:bodyPr/>
        <a:lstStyle/>
        <a:p>
          <a:endParaRPr lang="en-US"/>
        </a:p>
      </dgm:t>
    </dgm:pt>
    <dgm:pt modelId="{4D5F853C-5ADB-4CDD-B88C-12B97A1E033F}" type="pres">
      <dgm:prSet presAssocID="{ADC4BB99-4E6C-4F1C-B98F-7325C3464048}" presName="Name0" presStyleCnt="0">
        <dgm:presLayoutVars>
          <dgm:dir/>
          <dgm:animLvl val="lvl"/>
          <dgm:resizeHandles val="exact"/>
        </dgm:presLayoutVars>
      </dgm:prSet>
      <dgm:spPr/>
    </dgm:pt>
    <dgm:pt modelId="{9213C1BE-A52F-4D4A-874A-EC1EDAE90E08}" type="pres">
      <dgm:prSet presAssocID="{C8A6A5BB-EC2C-4D67-B245-254F5C979969}" presName="composite" presStyleCnt="0"/>
      <dgm:spPr/>
    </dgm:pt>
    <dgm:pt modelId="{BFD0B7D7-E9DF-4EE1-8437-62484224C09D}" type="pres">
      <dgm:prSet presAssocID="{C8A6A5BB-EC2C-4D67-B245-254F5C979969}" presName="parTx" presStyleLbl="alignNode1" presStyleIdx="0" presStyleCnt="3" custScaleY="100000">
        <dgm:presLayoutVars>
          <dgm:chMax val="0"/>
          <dgm:chPref val="0"/>
          <dgm:bulletEnabled val="1"/>
        </dgm:presLayoutVars>
      </dgm:prSet>
      <dgm:spPr/>
    </dgm:pt>
    <dgm:pt modelId="{F0BA793D-BF1F-471A-9B36-D9A4592B7EFC}" type="pres">
      <dgm:prSet presAssocID="{C8A6A5BB-EC2C-4D67-B245-254F5C979969}" presName="desTx" presStyleLbl="alignAccFollowNode1" presStyleIdx="0" presStyleCnt="3">
        <dgm:presLayoutVars>
          <dgm:bulletEnabled val="1"/>
        </dgm:presLayoutVars>
      </dgm:prSet>
      <dgm:spPr/>
    </dgm:pt>
    <dgm:pt modelId="{9B12E000-C3C0-46E7-97DF-A41F0D938C61}" type="pres">
      <dgm:prSet presAssocID="{AAF37A5F-C3CA-4C23-A4B6-2ECC80FB057C}" presName="space" presStyleCnt="0"/>
      <dgm:spPr/>
    </dgm:pt>
    <dgm:pt modelId="{06ED494A-952B-4E92-BEE5-30B631A7AB7E}" type="pres">
      <dgm:prSet presAssocID="{D3EA145C-AC3E-41AC-A6A3-2FB372AE9B51}" presName="composite" presStyleCnt="0"/>
      <dgm:spPr/>
    </dgm:pt>
    <dgm:pt modelId="{F3BC2341-7B4B-4853-ABD4-31792495B092}" type="pres">
      <dgm:prSet presAssocID="{D3EA145C-AC3E-41AC-A6A3-2FB372AE9B5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246CA46-C8F7-4A0F-9801-EE28A7B22EDB}" type="pres">
      <dgm:prSet presAssocID="{D3EA145C-AC3E-41AC-A6A3-2FB372AE9B51}" presName="desTx" presStyleLbl="alignAccFollowNode1" presStyleIdx="1" presStyleCnt="3">
        <dgm:presLayoutVars>
          <dgm:bulletEnabled val="1"/>
        </dgm:presLayoutVars>
      </dgm:prSet>
      <dgm:spPr/>
    </dgm:pt>
    <dgm:pt modelId="{0A403ADA-05E7-4DDD-A9B4-CD78E3E62DCA}" type="pres">
      <dgm:prSet presAssocID="{45ED4D0A-18A7-4C8B-BA79-134E2ABCFC82}" presName="space" presStyleCnt="0"/>
      <dgm:spPr/>
    </dgm:pt>
    <dgm:pt modelId="{8DF9CD02-0F14-4E78-8C63-3C01D43FBC8E}" type="pres">
      <dgm:prSet presAssocID="{730823C9-ED78-4257-95F1-84B2E3991486}" presName="composite" presStyleCnt="0"/>
      <dgm:spPr/>
    </dgm:pt>
    <dgm:pt modelId="{C4CCBD80-E15E-471E-B218-78C7CD6D7555}" type="pres">
      <dgm:prSet presAssocID="{730823C9-ED78-4257-95F1-84B2E399148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9FEA48D-7218-4896-9D33-C2AEB579E883}" type="pres">
      <dgm:prSet presAssocID="{730823C9-ED78-4257-95F1-84B2E399148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905DFC06-C168-46B0-B940-7EF5DBE8D60F}" srcId="{D3EA145C-AC3E-41AC-A6A3-2FB372AE9B51}" destId="{B70D2EE4-32C4-4C8E-99F2-C0756A3C7DBB}" srcOrd="0" destOrd="0" parTransId="{B53E1162-EEC6-47FA-B1AF-B729A50CDD14}" sibTransId="{07D5060C-0A04-45E4-A021-C704453FE1FC}"/>
    <dgm:cxn modelId="{F60C8529-78BD-49CE-B8A7-8911CA584E4A}" srcId="{ADC4BB99-4E6C-4F1C-B98F-7325C3464048}" destId="{730823C9-ED78-4257-95F1-84B2E3991486}" srcOrd="2" destOrd="0" parTransId="{5288042C-7A94-408C-B0F5-91AD221277D2}" sibTransId="{FB3F51B2-59E0-43D0-A4D4-27FC04605030}"/>
    <dgm:cxn modelId="{BC484832-E186-48F9-A7EC-F442271A4CF5}" type="presOf" srcId="{72DF83E2-C228-428A-B182-D93F5193137C}" destId="{89FEA48D-7218-4896-9D33-C2AEB579E883}" srcOrd="0" destOrd="1" presId="urn:microsoft.com/office/officeart/2005/8/layout/hList1"/>
    <dgm:cxn modelId="{9317EE36-D681-4E63-B8A1-5B37C05AF952}" srcId="{ADC4BB99-4E6C-4F1C-B98F-7325C3464048}" destId="{D3EA145C-AC3E-41AC-A6A3-2FB372AE9B51}" srcOrd="1" destOrd="0" parTransId="{5D109DF6-393D-46DC-87A1-4BFF7AFD059A}" sibTransId="{45ED4D0A-18A7-4C8B-BA79-134E2ABCFC82}"/>
    <dgm:cxn modelId="{168FCC61-F62E-418D-98FC-6F373B81D363}" srcId="{730823C9-ED78-4257-95F1-84B2E3991486}" destId="{9F3A977C-10C6-45A5-A20C-CBED30F2F1D1}" srcOrd="0" destOrd="0" parTransId="{24747EA1-1E4A-47BE-80F7-3F4D27E72CAE}" sibTransId="{03A121D4-1AE2-446C-8372-D33571788101}"/>
    <dgm:cxn modelId="{019B3963-3D19-4B9E-BD75-9756C9E5B1CF}" srcId="{ADC4BB99-4E6C-4F1C-B98F-7325C3464048}" destId="{C8A6A5BB-EC2C-4D67-B245-254F5C979969}" srcOrd="0" destOrd="0" parTransId="{5E8736A1-5AA0-45DC-86D2-10E24EB346CB}" sibTransId="{AAF37A5F-C3CA-4C23-A4B6-2ECC80FB057C}"/>
    <dgm:cxn modelId="{1436DF43-49C0-4A8D-9259-1D9D58A1CBDF}" srcId="{C8A6A5BB-EC2C-4D67-B245-254F5C979969}" destId="{0AF16212-2B58-4F4E-A0A9-9C7FCC5AA114}" srcOrd="1" destOrd="0" parTransId="{0339D398-565B-47A1-A82C-2D5D73133839}" sibTransId="{EC4CC33A-6846-4D92-B407-0BD09D3A8988}"/>
    <dgm:cxn modelId="{9EACEC48-105A-45FF-98F3-876461FC574A}" type="presOf" srcId="{D3EA145C-AC3E-41AC-A6A3-2FB372AE9B51}" destId="{F3BC2341-7B4B-4853-ABD4-31792495B092}" srcOrd="0" destOrd="0" presId="urn:microsoft.com/office/officeart/2005/8/layout/hList1"/>
    <dgm:cxn modelId="{09181381-EAD2-43D5-BD0E-8B0106E5A29E}" type="presOf" srcId="{05E7A13B-0085-44AB-BBC9-4565139C8864}" destId="{F0BA793D-BF1F-471A-9B36-D9A4592B7EFC}" srcOrd="0" destOrd="0" presId="urn:microsoft.com/office/officeart/2005/8/layout/hList1"/>
    <dgm:cxn modelId="{E7891984-6D3A-4449-9C07-A4778BDD395C}" type="presOf" srcId="{C8A6A5BB-EC2C-4D67-B245-254F5C979969}" destId="{BFD0B7D7-E9DF-4EE1-8437-62484224C09D}" srcOrd="0" destOrd="0" presId="urn:microsoft.com/office/officeart/2005/8/layout/hList1"/>
    <dgm:cxn modelId="{60B01389-6C13-46A9-AD7A-F31635F05B93}" srcId="{D3EA145C-AC3E-41AC-A6A3-2FB372AE9B51}" destId="{DAFE02AB-EB09-4B1A-89DE-4866C649F39E}" srcOrd="1" destOrd="0" parTransId="{34200E7E-28D1-4D41-887E-B96B706B0104}" sibTransId="{6B002C95-2D77-4C2F-8318-7A9E6CC118A2}"/>
    <dgm:cxn modelId="{9769FA91-63EF-456E-A7FE-CB75AD81C0E9}" type="presOf" srcId="{B70D2EE4-32C4-4C8E-99F2-C0756A3C7DBB}" destId="{3246CA46-C8F7-4A0F-9801-EE28A7B22EDB}" srcOrd="0" destOrd="0" presId="urn:microsoft.com/office/officeart/2005/8/layout/hList1"/>
    <dgm:cxn modelId="{E16E9F95-6DFC-49CE-AFCA-6C92EEAEAAD8}" srcId="{C8A6A5BB-EC2C-4D67-B245-254F5C979969}" destId="{05E7A13B-0085-44AB-BBC9-4565139C8864}" srcOrd="0" destOrd="0" parTransId="{D2EDADC7-BF34-4277-95EB-05695A674725}" sibTransId="{C9D8DAA5-AC7B-4079-86EA-999DA87BDEBB}"/>
    <dgm:cxn modelId="{87D2199F-C4FC-4EF2-9692-3D1B9F818B1C}" type="presOf" srcId="{9F3A977C-10C6-45A5-A20C-CBED30F2F1D1}" destId="{89FEA48D-7218-4896-9D33-C2AEB579E883}" srcOrd="0" destOrd="0" presId="urn:microsoft.com/office/officeart/2005/8/layout/hList1"/>
    <dgm:cxn modelId="{2C05F4CE-B6B4-4341-AD28-208CE4E2C342}" srcId="{730823C9-ED78-4257-95F1-84B2E3991486}" destId="{72DF83E2-C228-428A-B182-D93F5193137C}" srcOrd="1" destOrd="0" parTransId="{1655870F-5802-41B0-80D1-DCF337BA1811}" sibTransId="{C8116D39-BE07-469C-B455-FC38267C018F}"/>
    <dgm:cxn modelId="{9E9E1DD6-237B-435C-8252-B2A566E3BF93}" type="presOf" srcId="{0AF16212-2B58-4F4E-A0A9-9C7FCC5AA114}" destId="{F0BA793D-BF1F-471A-9B36-D9A4592B7EFC}" srcOrd="0" destOrd="1" presId="urn:microsoft.com/office/officeart/2005/8/layout/hList1"/>
    <dgm:cxn modelId="{CE6C4EDB-DEAF-4935-A55A-64EC1E655C04}" type="presOf" srcId="{ADC4BB99-4E6C-4F1C-B98F-7325C3464048}" destId="{4D5F853C-5ADB-4CDD-B88C-12B97A1E033F}" srcOrd="0" destOrd="0" presId="urn:microsoft.com/office/officeart/2005/8/layout/hList1"/>
    <dgm:cxn modelId="{6AE0EAE8-03E9-4A28-B6BB-8B8CB74066DD}" type="presOf" srcId="{730823C9-ED78-4257-95F1-84B2E3991486}" destId="{C4CCBD80-E15E-471E-B218-78C7CD6D7555}" srcOrd="0" destOrd="0" presId="urn:microsoft.com/office/officeart/2005/8/layout/hList1"/>
    <dgm:cxn modelId="{FA9149FB-DE3E-42EC-988D-6BB60D621EB3}" type="presOf" srcId="{DAFE02AB-EB09-4B1A-89DE-4866C649F39E}" destId="{3246CA46-C8F7-4A0F-9801-EE28A7B22EDB}" srcOrd="0" destOrd="1" presId="urn:microsoft.com/office/officeart/2005/8/layout/hList1"/>
    <dgm:cxn modelId="{09F339F8-6F75-4C16-B537-B5690AD621FB}" type="presParOf" srcId="{4D5F853C-5ADB-4CDD-B88C-12B97A1E033F}" destId="{9213C1BE-A52F-4D4A-874A-EC1EDAE90E08}" srcOrd="0" destOrd="0" presId="urn:microsoft.com/office/officeart/2005/8/layout/hList1"/>
    <dgm:cxn modelId="{7727494E-F3D8-4918-BA71-70915B0C2AD3}" type="presParOf" srcId="{9213C1BE-A52F-4D4A-874A-EC1EDAE90E08}" destId="{BFD0B7D7-E9DF-4EE1-8437-62484224C09D}" srcOrd="0" destOrd="0" presId="urn:microsoft.com/office/officeart/2005/8/layout/hList1"/>
    <dgm:cxn modelId="{18E0581D-E93E-4C0A-849D-E6E88935C3E6}" type="presParOf" srcId="{9213C1BE-A52F-4D4A-874A-EC1EDAE90E08}" destId="{F0BA793D-BF1F-471A-9B36-D9A4592B7EFC}" srcOrd="1" destOrd="0" presId="urn:microsoft.com/office/officeart/2005/8/layout/hList1"/>
    <dgm:cxn modelId="{64E2255E-26C0-415B-A59D-530930FB53C3}" type="presParOf" srcId="{4D5F853C-5ADB-4CDD-B88C-12B97A1E033F}" destId="{9B12E000-C3C0-46E7-97DF-A41F0D938C61}" srcOrd="1" destOrd="0" presId="urn:microsoft.com/office/officeart/2005/8/layout/hList1"/>
    <dgm:cxn modelId="{73546285-C932-4DE7-AD29-22FAE9930789}" type="presParOf" srcId="{4D5F853C-5ADB-4CDD-B88C-12B97A1E033F}" destId="{06ED494A-952B-4E92-BEE5-30B631A7AB7E}" srcOrd="2" destOrd="0" presId="urn:microsoft.com/office/officeart/2005/8/layout/hList1"/>
    <dgm:cxn modelId="{0D039350-8E42-4839-A30A-F6FFA5C94E14}" type="presParOf" srcId="{06ED494A-952B-4E92-BEE5-30B631A7AB7E}" destId="{F3BC2341-7B4B-4853-ABD4-31792495B092}" srcOrd="0" destOrd="0" presId="urn:microsoft.com/office/officeart/2005/8/layout/hList1"/>
    <dgm:cxn modelId="{F38F89C3-561C-43FE-A7CC-AC1E7CAEB8A8}" type="presParOf" srcId="{06ED494A-952B-4E92-BEE5-30B631A7AB7E}" destId="{3246CA46-C8F7-4A0F-9801-EE28A7B22EDB}" srcOrd="1" destOrd="0" presId="urn:microsoft.com/office/officeart/2005/8/layout/hList1"/>
    <dgm:cxn modelId="{14F36FBC-B288-4ACF-AB99-9E907A492C1F}" type="presParOf" srcId="{4D5F853C-5ADB-4CDD-B88C-12B97A1E033F}" destId="{0A403ADA-05E7-4DDD-A9B4-CD78E3E62DCA}" srcOrd="3" destOrd="0" presId="urn:microsoft.com/office/officeart/2005/8/layout/hList1"/>
    <dgm:cxn modelId="{9C807FB9-46E2-4B40-9B67-A6D3C96CB667}" type="presParOf" srcId="{4D5F853C-5ADB-4CDD-B88C-12B97A1E033F}" destId="{8DF9CD02-0F14-4E78-8C63-3C01D43FBC8E}" srcOrd="4" destOrd="0" presId="urn:microsoft.com/office/officeart/2005/8/layout/hList1"/>
    <dgm:cxn modelId="{E0F11588-ED8F-46CB-AF2A-A6AE1167C7B2}" type="presParOf" srcId="{8DF9CD02-0F14-4E78-8C63-3C01D43FBC8E}" destId="{C4CCBD80-E15E-471E-B218-78C7CD6D7555}" srcOrd="0" destOrd="0" presId="urn:microsoft.com/office/officeart/2005/8/layout/hList1"/>
    <dgm:cxn modelId="{BD8AD3CF-F3BE-42D5-8FFF-453874522177}" type="presParOf" srcId="{8DF9CD02-0F14-4E78-8C63-3C01D43FBC8E}" destId="{89FEA48D-7218-4896-9D33-C2AEB579E88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C4BB99-4E6C-4F1C-B98F-7325C346404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A6A5BB-EC2C-4D67-B245-254F5C979969}">
      <dgm:prSet phldrT="[Text]" custT="1"/>
      <dgm:spPr/>
      <dgm:t>
        <a:bodyPr/>
        <a:lstStyle/>
        <a:p>
          <a:r>
            <a:rPr lang="en-US" sz="1600" b="1">
              <a:latin typeface="Raleway" pitchFamily="2" charset="0"/>
            </a:rPr>
            <a:t>Tier 1</a:t>
          </a:r>
        </a:p>
      </dgm:t>
    </dgm:pt>
    <dgm:pt modelId="{5E8736A1-5AA0-45DC-86D2-10E24EB346CB}" type="parTrans" cxnId="{019B3963-3D19-4B9E-BD75-9756C9E5B1CF}">
      <dgm:prSet/>
      <dgm:spPr/>
      <dgm:t>
        <a:bodyPr/>
        <a:lstStyle/>
        <a:p>
          <a:endParaRPr lang="en-US"/>
        </a:p>
      </dgm:t>
    </dgm:pt>
    <dgm:pt modelId="{AAF37A5F-C3CA-4C23-A4B6-2ECC80FB057C}" type="sibTrans" cxnId="{019B3963-3D19-4B9E-BD75-9756C9E5B1CF}">
      <dgm:prSet/>
      <dgm:spPr/>
      <dgm:t>
        <a:bodyPr/>
        <a:lstStyle/>
        <a:p>
          <a:endParaRPr lang="en-US"/>
        </a:p>
      </dgm:t>
    </dgm:pt>
    <dgm:pt modelId="{05E7A13B-0085-44AB-BBC9-4565139C886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>
              <a:latin typeface="Raleway" pitchFamily="2" charset="0"/>
            </a:rPr>
            <a:t>Immediately discuss with person and stop work. </a:t>
          </a:r>
        </a:p>
      </dgm:t>
    </dgm:pt>
    <dgm:pt modelId="{D2EDADC7-BF34-4277-95EB-05695A674725}" type="parTrans" cxnId="{E16E9F95-6DFC-49CE-AFCA-6C92EEAEAAD8}">
      <dgm:prSet/>
      <dgm:spPr/>
      <dgm:t>
        <a:bodyPr/>
        <a:lstStyle/>
        <a:p>
          <a:endParaRPr lang="en-US"/>
        </a:p>
      </dgm:t>
    </dgm:pt>
    <dgm:pt modelId="{C9D8DAA5-AC7B-4079-86EA-999DA87BDEBB}" type="sibTrans" cxnId="{E16E9F95-6DFC-49CE-AFCA-6C92EEAEAAD8}">
      <dgm:prSet/>
      <dgm:spPr/>
      <dgm:t>
        <a:bodyPr/>
        <a:lstStyle/>
        <a:p>
          <a:endParaRPr lang="en-US"/>
        </a:p>
      </dgm:t>
    </dgm:pt>
    <dgm:pt modelId="{D3EA145C-AC3E-41AC-A6A3-2FB372AE9B51}">
      <dgm:prSet phldrT="[Text]" custT="1"/>
      <dgm:spPr/>
      <dgm:t>
        <a:bodyPr/>
        <a:lstStyle/>
        <a:p>
          <a:r>
            <a:rPr lang="en-US" sz="1600" b="1">
              <a:latin typeface="Raleway" pitchFamily="2" charset="0"/>
            </a:rPr>
            <a:t>Tier 2</a:t>
          </a:r>
        </a:p>
      </dgm:t>
    </dgm:pt>
    <dgm:pt modelId="{5D109DF6-393D-46DC-87A1-4BFF7AFD059A}" type="parTrans" cxnId="{9317EE36-D681-4E63-B8A1-5B37C05AF952}">
      <dgm:prSet/>
      <dgm:spPr/>
      <dgm:t>
        <a:bodyPr/>
        <a:lstStyle/>
        <a:p>
          <a:endParaRPr lang="en-US"/>
        </a:p>
      </dgm:t>
    </dgm:pt>
    <dgm:pt modelId="{45ED4D0A-18A7-4C8B-BA79-134E2ABCFC82}" type="sibTrans" cxnId="{9317EE36-D681-4E63-B8A1-5B37C05AF952}">
      <dgm:prSet/>
      <dgm:spPr/>
      <dgm:t>
        <a:bodyPr/>
        <a:lstStyle/>
        <a:p>
          <a:endParaRPr lang="en-US"/>
        </a:p>
      </dgm:t>
    </dgm:pt>
    <dgm:pt modelId="{730823C9-ED78-4257-95F1-84B2E3991486}">
      <dgm:prSet phldrT="[Text]" custT="1"/>
      <dgm:spPr/>
      <dgm:t>
        <a:bodyPr/>
        <a:lstStyle/>
        <a:p>
          <a:r>
            <a:rPr lang="en-US" sz="1600" b="1">
              <a:latin typeface="Raleway" pitchFamily="2" charset="0"/>
            </a:rPr>
            <a:t>Tier 3</a:t>
          </a:r>
        </a:p>
      </dgm:t>
    </dgm:pt>
    <dgm:pt modelId="{5288042C-7A94-408C-B0F5-91AD221277D2}" type="parTrans" cxnId="{F60C8529-78BD-49CE-B8A7-8911CA584E4A}">
      <dgm:prSet/>
      <dgm:spPr/>
      <dgm:t>
        <a:bodyPr/>
        <a:lstStyle/>
        <a:p>
          <a:endParaRPr lang="en-US"/>
        </a:p>
      </dgm:t>
    </dgm:pt>
    <dgm:pt modelId="{FB3F51B2-59E0-43D0-A4D4-27FC04605030}" type="sibTrans" cxnId="{F60C8529-78BD-49CE-B8A7-8911CA584E4A}">
      <dgm:prSet/>
      <dgm:spPr/>
      <dgm:t>
        <a:bodyPr/>
        <a:lstStyle/>
        <a:p>
          <a:endParaRPr lang="en-US"/>
        </a:p>
      </dgm:t>
    </dgm:pt>
    <dgm:pt modelId="{9F3A977C-10C6-45A5-A20C-CBED30F2F1D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>
              <a:effectLst/>
              <a:latin typeface="Raleway" pitchFamily="2" charset="0"/>
              <a:ea typeface="Calibri" panose="020F0502020204030204" pitchFamily="34" charset="0"/>
              <a:cs typeface="Calibri" panose="020F0502020204030204" pitchFamily="34" charset="0"/>
            </a:rPr>
            <a:t>Two warnings</a:t>
          </a:r>
          <a:endParaRPr lang="en-US" sz="1600" b="1">
            <a:latin typeface="Raleway" pitchFamily="2" charset="0"/>
          </a:endParaRPr>
        </a:p>
      </dgm:t>
    </dgm:pt>
    <dgm:pt modelId="{24747EA1-1E4A-47BE-80F7-3F4D27E72CAE}" type="parTrans" cxnId="{168FCC61-F62E-418D-98FC-6F373B81D363}">
      <dgm:prSet/>
      <dgm:spPr/>
      <dgm:t>
        <a:bodyPr/>
        <a:lstStyle/>
        <a:p>
          <a:endParaRPr lang="en-US"/>
        </a:p>
      </dgm:t>
    </dgm:pt>
    <dgm:pt modelId="{03A121D4-1AE2-446C-8372-D33571788101}" type="sibTrans" cxnId="{168FCC61-F62E-418D-98FC-6F373B81D363}">
      <dgm:prSet/>
      <dgm:spPr/>
      <dgm:t>
        <a:bodyPr/>
        <a:lstStyle/>
        <a:p>
          <a:endParaRPr lang="en-US"/>
        </a:p>
      </dgm:t>
    </dgm:pt>
    <dgm:pt modelId="{DAFE02AB-EB09-4B1A-89DE-4866C649F39E}">
      <dgm:prSet phldrT="[Text]"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n-US" sz="1700" u="none">
            <a:latin typeface="Raleway" pitchFamily="2" charset="0"/>
          </a:endParaRPr>
        </a:p>
      </dgm:t>
    </dgm:pt>
    <dgm:pt modelId="{34200E7E-28D1-4D41-887E-B96B706B0104}" type="parTrans" cxnId="{60B01389-6C13-46A9-AD7A-F31635F05B93}">
      <dgm:prSet/>
      <dgm:spPr/>
      <dgm:t>
        <a:bodyPr/>
        <a:lstStyle/>
        <a:p>
          <a:endParaRPr lang="en-US"/>
        </a:p>
      </dgm:t>
    </dgm:pt>
    <dgm:pt modelId="{6B002C95-2D77-4C2F-8318-7A9E6CC118A2}" type="sibTrans" cxnId="{60B01389-6C13-46A9-AD7A-F31635F05B93}">
      <dgm:prSet/>
      <dgm:spPr/>
      <dgm:t>
        <a:bodyPr/>
        <a:lstStyle/>
        <a:p>
          <a:endParaRPr lang="en-US"/>
        </a:p>
      </dgm:t>
    </dgm:pt>
    <dgm:pt modelId="{72DF83E2-C228-428A-B182-D93F5193137C}">
      <dgm:prSet phldrT="[Text]"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n-US" sz="1700">
            <a:latin typeface="Raleway" pitchFamily="2" charset="0"/>
          </a:endParaRPr>
        </a:p>
      </dgm:t>
    </dgm:pt>
    <dgm:pt modelId="{1655870F-5802-41B0-80D1-DCF337BA1811}" type="parTrans" cxnId="{2C05F4CE-B6B4-4341-AD28-208CE4E2C342}">
      <dgm:prSet/>
      <dgm:spPr/>
      <dgm:t>
        <a:bodyPr/>
        <a:lstStyle/>
        <a:p>
          <a:endParaRPr lang="en-US"/>
        </a:p>
      </dgm:t>
    </dgm:pt>
    <dgm:pt modelId="{C8116D39-BE07-469C-B455-FC38267C018F}" type="sibTrans" cxnId="{2C05F4CE-B6B4-4341-AD28-208CE4E2C342}">
      <dgm:prSet/>
      <dgm:spPr/>
      <dgm:t>
        <a:bodyPr/>
        <a:lstStyle/>
        <a:p>
          <a:endParaRPr lang="en-US"/>
        </a:p>
      </dgm:t>
    </dgm:pt>
    <dgm:pt modelId="{5CAEBDF4-F486-4CA8-9C16-B7CF07549F58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>
              <a:latin typeface="Raleway" pitchFamily="2" charset="0"/>
            </a:rPr>
            <a:t>Escalation to the persons supervisor</a:t>
          </a:r>
        </a:p>
      </dgm:t>
    </dgm:pt>
    <dgm:pt modelId="{E8B54DDE-4E40-4DE6-BBB4-44D1875389C4}" type="parTrans" cxnId="{BF9EFC96-276E-46AE-960C-B8BE1EE57B74}">
      <dgm:prSet/>
      <dgm:spPr/>
      <dgm:t>
        <a:bodyPr/>
        <a:lstStyle/>
        <a:p>
          <a:endParaRPr lang="en-US"/>
        </a:p>
      </dgm:t>
    </dgm:pt>
    <dgm:pt modelId="{DC6DA998-B482-4E9F-A8FB-FC24E80E383D}" type="sibTrans" cxnId="{BF9EFC96-276E-46AE-960C-B8BE1EE57B74}">
      <dgm:prSet/>
      <dgm:spPr/>
      <dgm:t>
        <a:bodyPr/>
        <a:lstStyle/>
        <a:p>
          <a:endParaRPr lang="en-US"/>
        </a:p>
      </dgm:t>
    </dgm:pt>
    <dgm:pt modelId="{AD2C729F-184B-4C6B-B34A-CC629614804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>
              <a:latin typeface="Raleway" pitchFamily="2" charset="0"/>
            </a:rPr>
            <a:t>Corrective action plan (retraining, written work plan, suspended privileges, etc.)</a:t>
          </a:r>
        </a:p>
      </dgm:t>
    </dgm:pt>
    <dgm:pt modelId="{490B8F18-B66F-4E41-A9ED-4942F74FBE3C}" type="parTrans" cxnId="{E6C8294B-EA10-45A3-B495-882876AB295E}">
      <dgm:prSet/>
      <dgm:spPr/>
      <dgm:t>
        <a:bodyPr/>
        <a:lstStyle/>
        <a:p>
          <a:endParaRPr lang="en-US"/>
        </a:p>
      </dgm:t>
    </dgm:pt>
    <dgm:pt modelId="{31A39FDB-741C-4BEE-8ABA-8D5E59BC6F1B}" type="sibTrans" cxnId="{E6C8294B-EA10-45A3-B495-882876AB295E}">
      <dgm:prSet/>
      <dgm:spPr/>
      <dgm:t>
        <a:bodyPr/>
        <a:lstStyle/>
        <a:p>
          <a:endParaRPr lang="en-US"/>
        </a:p>
      </dgm:t>
    </dgm:pt>
    <dgm:pt modelId="{8DF2822A-1B12-489D-B9E4-C46A6EDF145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>
              <a:latin typeface="Raleway" pitchFamily="2" charset="0"/>
            </a:rPr>
            <a:t>Escalation to the persons supervisor</a:t>
          </a:r>
        </a:p>
      </dgm:t>
    </dgm:pt>
    <dgm:pt modelId="{F0C3F04F-CD85-4C55-AE88-325841BD6743}" type="parTrans" cxnId="{0EC5470D-4255-43B7-BB76-A4A90E823A53}">
      <dgm:prSet/>
      <dgm:spPr/>
      <dgm:t>
        <a:bodyPr/>
        <a:lstStyle/>
        <a:p>
          <a:endParaRPr lang="en-US"/>
        </a:p>
      </dgm:t>
    </dgm:pt>
    <dgm:pt modelId="{5B332C9C-E464-4FD1-83DB-D70C4C5C7997}" type="sibTrans" cxnId="{0EC5470D-4255-43B7-BB76-A4A90E823A53}">
      <dgm:prSet/>
      <dgm:spPr/>
      <dgm:t>
        <a:bodyPr/>
        <a:lstStyle/>
        <a:p>
          <a:endParaRPr lang="en-US"/>
        </a:p>
      </dgm:t>
    </dgm:pt>
    <dgm:pt modelId="{8162A0C9-FCA9-4C0C-B20C-4F0380A0A11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>
              <a:latin typeface="Raleway" pitchFamily="2" charset="0"/>
            </a:rPr>
            <a:t>Corrective action plan (retraining, written work plan, suspended privileges, etc.)</a:t>
          </a:r>
        </a:p>
      </dgm:t>
    </dgm:pt>
    <dgm:pt modelId="{B5588AAD-E28A-42F1-AF29-5C839852AE43}" type="parTrans" cxnId="{82E6EC78-65E3-4344-BEFD-E4FEDBFA6D9B}">
      <dgm:prSet/>
      <dgm:spPr/>
      <dgm:t>
        <a:bodyPr/>
        <a:lstStyle/>
        <a:p>
          <a:endParaRPr lang="en-US"/>
        </a:p>
      </dgm:t>
    </dgm:pt>
    <dgm:pt modelId="{7C8D75C8-2D46-4C13-AF3C-9E0AEEEAF808}" type="sibTrans" cxnId="{82E6EC78-65E3-4344-BEFD-E4FEDBFA6D9B}">
      <dgm:prSet/>
      <dgm:spPr/>
      <dgm:t>
        <a:bodyPr/>
        <a:lstStyle/>
        <a:p>
          <a:endParaRPr lang="en-US"/>
        </a:p>
      </dgm:t>
    </dgm:pt>
    <dgm:pt modelId="{A73A5E0E-3D2A-443E-92C5-98F3B280119D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>
              <a:effectLst/>
              <a:latin typeface="Raleway" pitchFamily="2" charset="0"/>
              <a:ea typeface="Calibri" panose="020F0502020204030204" pitchFamily="34" charset="0"/>
              <a:cs typeface="Calibri" panose="020F0502020204030204" pitchFamily="34" charset="0"/>
            </a:rPr>
            <a:t>One warning</a:t>
          </a:r>
          <a:endParaRPr lang="en-US" sz="1600" b="1">
            <a:latin typeface="Raleway" pitchFamily="2" charset="0"/>
          </a:endParaRPr>
        </a:p>
      </dgm:t>
    </dgm:pt>
    <dgm:pt modelId="{13F28C84-0928-4878-884A-E8A36F43E1A3}" type="parTrans" cxnId="{3D811A48-7119-4430-BCFF-ACB1F3CAE397}">
      <dgm:prSet/>
      <dgm:spPr/>
      <dgm:t>
        <a:bodyPr/>
        <a:lstStyle/>
        <a:p>
          <a:endParaRPr lang="en-US"/>
        </a:p>
      </dgm:t>
    </dgm:pt>
    <dgm:pt modelId="{B5EF22D3-723E-47DA-82B9-8B5F0309AB40}" type="sibTrans" cxnId="{3D811A48-7119-4430-BCFF-ACB1F3CAE397}">
      <dgm:prSet/>
      <dgm:spPr/>
      <dgm:t>
        <a:bodyPr/>
        <a:lstStyle/>
        <a:p>
          <a:endParaRPr lang="en-US"/>
        </a:p>
      </dgm:t>
    </dgm:pt>
    <dgm:pt modelId="{3D6C7809-F97D-474E-BAA6-4D83CBC3A520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>
              <a:latin typeface="Raleway" pitchFamily="2" charset="0"/>
            </a:rPr>
            <a:t>Suspended privileges or termination from the BioLabs site pending an investigation. </a:t>
          </a:r>
        </a:p>
      </dgm:t>
    </dgm:pt>
    <dgm:pt modelId="{C8799796-9AF0-4A54-83DF-91293101A117}" type="parTrans" cxnId="{07FD19F9-6237-4142-B28C-1E4D63DE2DD6}">
      <dgm:prSet/>
      <dgm:spPr/>
      <dgm:t>
        <a:bodyPr/>
        <a:lstStyle/>
        <a:p>
          <a:endParaRPr lang="en-US"/>
        </a:p>
      </dgm:t>
    </dgm:pt>
    <dgm:pt modelId="{1E246BB4-E297-4D55-93F4-104A320E8CD6}" type="sibTrans" cxnId="{07FD19F9-6237-4142-B28C-1E4D63DE2DD6}">
      <dgm:prSet/>
      <dgm:spPr/>
      <dgm:t>
        <a:bodyPr/>
        <a:lstStyle/>
        <a:p>
          <a:endParaRPr lang="en-US"/>
        </a:p>
      </dgm:t>
    </dgm:pt>
    <dgm:pt modelId="{4D5F853C-5ADB-4CDD-B88C-12B97A1E033F}" type="pres">
      <dgm:prSet presAssocID="{ADC4BB99-4E6C-4F1C-B98F-7325C3464048}" presName="Name0" presStyleCnt="0">
        <dgm:presLayoutVars>
          <dgm:dir/>
          <dgm:animLvl val="lvl"/>
          <dgm:resizeHandles val="exact"/>
        </dgm:presLayoutVars>
      </dgm:prSet>
      <dgm:spPr/>
    </dgm:pt>
    <dgm:pt modelId="{9213C1BE-A52F-4D4A-874A-EC1EDAE90E08}" type="pres">
      <dgm:prSet presAssocID="{C8A6A5BB-EC2C-4D67-B245-254F5C979969}" presName="composite" presStyleCnt="0"/>
      <dgm:spPr/>
    </dgm:pt>
    <dgm:pt modelId="{BFD0B7D7-E9DF-4EE1-8437-62484224C09D}" type="pres">
      <dgm:prSet presAssocID="{C8A6A5BB-EC2C-4D67-B245-254F5C979969}" presName="parTx" presStyleLbl="alignNode1" presStyleIdx="0" presStyleCnt="3" custScaleY="100000">
        <dgm:presLayoutVars>
          <dgm:chMax val="0"/>
          <dgm:chPref val="0"/>
          <dgm:bulletEnabled val="1"/>
        </dgm:presLayoutVars>
      </dgm:prSet>
      <dgm:spPr/>
    </dgm:pt>
    <dgm:pt modelId="{F0BA793D-BF1F-471A-9B36-D9A4592B7EFC}" type="pres">
      <dgm:prSet presAssocID="{C8A6A5BB-EC2C-4D67-B245-254F5C979969}" presName="desTx" presStyleLbl="alignAccFollowNode1" presStyleIdx="0" presStyleCnt="3">
        <dgm:presLayoutVars>
          <dgm:bulletEnabled val="1"/>
        </dgm:presLayoutVars>
      </dgm:prSet>
      <dgm:spPr/>
    </dgm:pt>
    <dgm:pt modelId="{9B12E000-C3C0-46E7-97DF-A41F0D938C61}" type="pres">
      <dgm:prSet presAssocID="{AAF37A5F-C3CA-4C23-A4B6-2ECC80FB057C}" presName="space" presStyleCnt="0"/>
      <dgm:spPr/>
    </dgm:pt>
    <dgm:pt modelId="{06ED494A-952B-4E92-BEE5-30B631A7AB7E}" type="pres">
      <dgm:prSet presAssocID="{D3EA145C-AC3E-41AC-A6A3-2FB372AE9B51}" presName="composite" presStyleCnt="0"/>
      <dgm:spPr/>
    </dgm:pt>
    <dgm:pt modelId="{F3BC2341-7B4B-4853-ABD4-31792495B092}" type="pres">
      <dgm:prSet presAssocID="{D3EA145C-AC3E-41AC-A6A3-2FB372AE9B5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246CA46-C8F7-4A0F-9801-EE28A7B22EDB}" type="pres">
      <dgm:prSet presAssocID="{D3EA145C-AC3E-41AC-A6A3-2FB372AE9B51}" presName="desTx" presStyleLbl="alignAccFollowNode1" presStyleIdx="1" presStyleCnt="3">
        <dgm:presLayoutVars>
          <dgm:bulletEnabled val="1"/>
        </dgm:presLayoutVars>
      </dgm:prSet>
      <dgm:spPr/>
    </dgm:pt>
    <dgm:pt modelId="{0A403ADA-05E7-4DDD-A9B4-CD78E3E62DCA}" type="pres">
      <dgm:prSet presAssocID="{45ED4D0A-18A7-4C8B-BA79-134E2ABCFC82}" presName="space" presStyleCnt="0"/>
      <dgm:spPr/>
    </dgm:pt>
    <dgm:pt modelId="{8DF9CD02-0F14-4E78-8C63-3C01D43FBC8E}" type="pres">
      <dgm:prSet presAssocID="{730823C9-ED78-4257-95F1-84B2E3991486}" presName="composite" presStyleCnt="0"/>
      <dgm:spPr/>
    </dgm:pt>
    <dgm:pt modelId="{C4CCBD80-E15E-471E-B218-78C7CD6D7555}" type="pres">
      <dgm:prSet presAssocID="{730823C9-ED78-4257-95F1-84B2E399148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9FEA48D-7218-4896-9D33-C2AEB579E883}" type="pres">
      <dgm:prSet presAssocID="{730823C9-ED78-4257-95F1-84B2E399148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EC5470D-4255-43B7-BB76-A4A90E823A53}" srcId="{730823C9-ED78-4257-95F1-84B2E3991486}" destId="{8DF2822A-1B12-489D-B9E4-C46A6EDF1451}" srcOrd="1" destOrd="0" parTransId="{F0C3F04F-CD85-4C55-AE88-325841BD6743}" sibTransId="{5B332C9C-E464-4FD1-83DB-D70C4C5C7997}"/>
    <dgm:cxn modelId="{F60C8529-78BD-49CE-B8A7-8911CA584E4A}" srcId="{ADC4BB99-4E6C-4F1C-B98F-7325C3464048}" destId="{730823C9-ED78-4257-95F1-84B2E3991486}" srcOrd="2" destOrd="0" parTransId="{5288042C-7A94-408C-B0F5-91AD221277D2}" sibTransId="{FB3F51B2-59E0-43D0-A4D4-27FC04605030}"/>
    <dgm:cxn modelId="{E5492031-7290-473B-AE26-E8418130F25B}" type="presOf" srcId="{8DF2822A-1B12-489D-B9E4-C46A6EDF1451}" destId="{89FEA48D-7218-4896-9D33-C2AEB579E883}" srcOrd="0" destOrd="1" presId="urn:microsoft.com/office/officeart/2005/8/layout/hList1"/>
    <dgm:cxn modelId="{BC484832-E186-48F9-A7EC-F442271A4CF5}" type="presOf" srcId="{72DF83E2-C228-428A-B182-D93F5193137C}" destId="{89FEA48D-7218-4896-9D33-C2AEB579E883}" srcOrd="0" destOrd="3" presId="urn:microsoft.com/office/officeart/2005/8/layout/hList1"/>
    <dgm:cxn modelId="{9317EE36-D681-4E63-B8A1-5B37C05AF952}" srcId="{ADC4BB99-4E6C-4F1C-B98F-7325C3464048}" destId="{D3EA145C-AC3E-41AC-A6A3-2FB372AE9B51}" srcOrd="1" destOrd="0" parTransId="{5D109DF6-393D-46DC-87A1-4BFF7AFD059A}" sibTransId="{45ED4D0A-18A7-4C8B-BA79-134E2ABCFC82}"/>
    <dgm:cxn modelId="{168FCC61-F62E-418D-98FC-6F373B81D363}" srcId="{730823C9-ED78-4257-95F1-84B2E3991486}" destId="{9F3A977C-10C6-45A5-A20C-CBED30F2F1D1}" srcOrd="0" destOrd="0" parTransId="{24747EA1-1E4A-47BE-80F7-3F4D27E72CAE}" sibTransId="{03A121D4-1AE2-446C-8372-D33571788101}"/>
    <dgm:cxn modelId="{019B3963-3D19-4B9E-BD75-9756C9E5B1CF}" srcId="{ADC4BB99-4E6C-4F1C-B98F-7325C3464048}" destId="{C8A6A5BB-EC2C-4D67-B245-254F5C979969}" srcOrd="0" destOrd="0" parTransId="{5E8736A1-5AA0-45DC-86D2-10E24EB346CB}" sibTransId="{AAF37A5F-C3CA-4C23-A4B6-2ECC80FB057C}"/>
    <dgm:cxn modelId="{3D811A48-7119-4430-BCFF-ACB1F3CAE397}" srcId="{D3EA145C-AC3E-41AC-A6A3-2FB372AE9B51}" destId="{A73A5E0E-3D2A-443E-92C5-98F3B280119D}" srcOrd="0" destOrd="0" parTransId="{13F28C84-0928-4878-884A-E8A36F43E1A3}" sibTransId="{B5EF22D3-723E-47DA-82B9-8B5F0309AB40}"/>
    <dgm:cxn modelId="{9EACEC48-105A-45FF-98F3-876461FC574A}" type="presOf" srcId="{D3EA145C-AC3E-41AC-A6A3-2FB372AE9B51}" destId="{F3BC2341-7B4B-4853-ABD4-31792495B092}" srcOrd="0" destOrd="0" presId="urn:microsoft.com/office/officeart/2005/8/layout/hList1"/>
    <dgm:cxn modelId="{E6C8294B-EA10-45A3-B495-882876AB295E}" srcId="{D3EA145C-AC3E-41AC-A6A3-2FB372AE9B51}" destId="{AD2C729F-184B-4C6B-B34A-CC629614804C}" srcOrd="2" destOrd="0" parTransId="{490B8F18-B66F-4E41-A9ED-4942F74FBE3C}" sibTransId="{31A39FDB-741C-4BEE-8ABA-8D5E59BC6F1B}"/>
    <dgm:cxn modelId="{DE07F96C-445D-42BA-8C03-14C7A7203EDC}" type="presOf" srcId="{8162A0C9-FCA9-4C0C-B20C-4F0380A0A113}" destId="{89FEA48D-7218-4896-9D33-C2AEB579E883}" srcOrd="0" destOrd="2" presId="urn:microsoft.com/office/officeart/2005/8/layout/hList1"/>
    <dgm:cxn modelId="{0967E26D-427D-4CCC-A6C8-BFE8648E1DD4}" type="presOf" srcId="{A73A5E0E-3D2A-443E-92C5-98F3B280119D}" destId="{3246CA46-C8F7-4A0F-9801-EE28A7B22EDB}" srcOrd="0" destOrd="0" presId="urn:microsoft.com/office/officeart/2005/8/layout/hList1"/>
    <dgm:cxn modelId="{620BF04D-814D-49AD-8304-5089A9F37D12}" type="presOf" srcId="{3D6C7809-F97D-474E-BAA6-4D83CBC3A520}" destId="{F0BA793D-BF1F-471A-9B36-D9A4592B7EFC}" srcOrd="0" destOrd="1" presId="urn:microsoft.com/office/officeart/2005/8/layout/hList1"/>
    <dgm:cxn modelId="{82E6EC78-65E3-4344-BEFD-E4FEDBFA6D9B}" srcId="{730823C9-ED78-4257-95F1-84B2E3991486}" destId="{8162A0C9-FCA9-4C0C-B20C-4F0380A0A113}" srcOrd="2" destOrd="0" parTransId="{B5588AAD-E28A-42F1-AF29-5C839852AE43}" sibTransId="{7C8D75C8-2D46-4C13-AF3C-9E0AEEEAF808}"/>
    <dgm:cxn modelId="{09181381-EAD2-43D5-BD0E-8B0106E5A29E}" type="presOf" srcId="{05E7A13B-0085-44AB-BBC9-4565139C8864}" destId="{F0BA793D-BF1F-471A-9B36-D9A4592B7EFC}" srcOrd="0" destOrd="0" presId="urn:microsoft.com/office/officeart/2005/8/layout/hList1"/>
    <dgm:cxn modelId="{E7891984-6D3A-4449-9C07-A4778BDD395C}" type="presOf" srcId="{C8A6A5BB-EC2C-4D67-B245-254F5C979969}" destId="{BFD0B7D7-E9DF-4EE1-8437-62484224C09D}" srcOrd="0" destOrd="0" presId="urn:microsoft.com/office/officeart/2005/8/layout/hList1"/>
    <dgm:cxn modelId="{60B01389-6C13-46A9-AD7A-F31635F05B93}" srcId="{D3EA145C-AC3E-41AC-A6A3-2FB372AE9B51}" destId="{DAFE02AB-EB09-4B1A-89DE-4866C649F39E}" srcOrd="3" destOrd="0" parTransId="{34200E7E-28D1-4D41-887E-B96B706B0104}" sibTransId="{6B002C95-2D77-4C2F-8318-7A9E6CC118A2}"/>
    <dgm:cxn modelId="{E16E9F95-6DFC-49CE-AFCA-6C92EEAEAAD8}" srcId="{C8A6A5BB-EC2C-4D67-B245-254F5C979969}" destId="{05E7A13B-0085-44AB-BBC9-4565139C8864}" srcOrd="0" destOrd="0" parTransId="{D2EDADC7-BF34-4277-95EB-05695A674725}" sibTransId="{C9D8DAA5-AC7B-4079-86EA-999DA87BDEBB}"/>
    <dgm:cxn modelId="{BF9EFC96-276E-46AE-960C-B8BE1EE57B74}" srcId="{D3EA145C-AC3E-41AC-A6A3-2FB372AE9B51}" destId="{5CAEBDF4-F486-4CA8-9C16-B7CF07549F58}" srcOrd="1" destOrd="0" parTransId="{E8B54DDE-4E40-4DE6-BBB4-44D1875389C4}" sibTransId="{DC6DA998-B482-4E9F-A8FB-FC24E80E383D}"/>
    <dgm:cxn modelId="{87D2199F-C4FC-4EF2-9692-3D1B9F818B1C}" type="presOf" srcId="{9F3A977C-10C6-45A5-A20C-CBED30F2F1D1}" destId="{89FEA48D-7218-4896-9D33-C2AEB579E883}" srcOrd="0" destOrd="0" presId="urn:microsoft.com/office/officeart/2005/8/layout/hList1"/>
    <dgm:cxn modelId="{2F678FC3-A644-4AE9-B342-B536C05F4E52}" type="presOf" srcId="{5CAEBDF4-F486-4CA8-9C16-B7CF07549F58}" destId="{3246CA46-C8F7-4A0F-9801-EE28A7B22EDB}" srcOrd="0" destOrd="1" presId="urn:microsoft.com/office/officeart/2005/8/layout/hList1"/>
    <dgm:cxn modelId="{C02FCCC4-B099-49F0-B2F8-20995C675F95}" type="presOf" srcId="{AD2C729F-184B-4C6B-B34A-CC629614804C}" destId="{3246CA46-C8F7-4A0F-9801-EE28A7B22EDB}" srcOrd="0" destOrd="2" presId="urn:microsoft.com/office/officeart/2005/8/layout/hList1"/>
    <dgm:cxn modelId="{2C05F4CE-B6B4-4341-AD28-208CE4E2C342}" srcId="{730823C9-ED78-4257-95F1-84B2E3991486}" destId="{72DF83E2-C228-428A-B182-D93F5193137C}" srcOrd="3" destOrd="0" parTransId="{1655870F-5802-41B0-80D1-DCF337BA1811}" sibTransId="{C8116D39-BE07-469C-B455-FC38267C018F}"/>
    <dgm:cxn modelId="{CE6C4EDB-DEAF-4935-A55A-64EC1E655C04}" type="presOf" srcId="{ADC4BB99-4E6C-4F1C-B98F-7325C3464048}" destId="{4D5F853C-5ADB-4CDD-B88C-12B97A1E033F}" srcOrd="0" destOrd="0" presId="urn:microsoft.com/office/officeart/2005/8/layout/hList1"/>
    <dgm:cxn modelId="{6AE0EAE8-03E9-4A28-B6BB-8B8CB74066DD}" type="presOf" srcId="{730823C9-ED78-4257-95F1-84B2E3991486}" destId="{C4CCBD80-E15E-471E-B218-78C7CD6D7555}" srcOrd="0" destOrd="0" presId="urn:microsoft.com/office/officeart/2005/8/layout/hList1"/>
    <dgm:cxn modelId="{07FD19F9-6237-4142-B28C-1E4D63DE2DD6}" srcId="{C8A6A5BB-EC2C-4D67-B245-254F5C979969}" destId="{3D6C7809-F97D-474E-BAA6-4D83CBC3A520}" srcOrd="1" destOrd="0" parTransId="{C8799796-9AF0-4A54-83DF-91293101A117}" sibTransId="{1E246BB4-E297-4D55-93F4-104A320E8CD6}"/>
    <dgm:cxn modelId="{FA9149FB-DE3E-42EC-988D-6BB60D621EB3}" type="presOf" srcId="{DAFE02AB-EB09-4B1A-89DE-4866C649F39E}" destId="{3246CA46-C8F7-4A0F-9801-EE28A7B22EDB}" srcOrd="0" destOrd="3" presId="urn:microsoft.com/office/officeart/2005/8/layout/hList1"/>
    <dgm:cxn modelId="{09F339F8-6F75-4C16-B537-B5690AD621FB}" type="presParOf" srcId="{4D5F853C-5ADB-4CDD-B88C-12B97A1E033F}" destId="{9213C1BE-A52F-4D4A-874A-EC1EDAE90E08}" srcOrd="0" destOrd="0" presId="urn:microsoft.com/office/officeart/2005/8/layout/hList1"/>
    <dgm:cxn modelId="{7727494E-F3D8-4918-BA71-70915B0C2AD3}" type="presParOf" srcId="{9213C1BE-A52F-4D4A-874A-EC1EDAE90E08}" destId="{BFD0B7D7-E9DF-4EE1-8437-62484224C09D}" srcOrd="0" destOrd="0" presId="urn:microsoft.com/office/officeart/2005/8/layout/hList1"/>
    <dgm:cxn modelId="{18E0581D-E93E-4C0A-849D-E6E88935C3E6}" type="presParOf" srcId="{9213C1BE-A52F-4D4A-874A-EC1EDAE90E08}" destId="{F0BA793D-BF1F-471A-9B36-D9A4592B7EFC}" srcOrd="1" destOrd="0" presId="urn:microsoft.com/office/officeart/2005/8/layout/hList1"/>
    <dgm:cxn modelId="{64E2255E-26C0-415B-A59D-530930FB53C3}" type="presParOf" srcId="{4D5F853C-5ADB-4CDD-B88C-12B97A1E033F}" destId="{9B12E000-C3C0-46E7-97DF-A41F0D938C61}" srcOrd="1" destOrd="0" presId="urn:microsoft.com/office/officeart/2005/8/layout/hList1"/>
    <dgm:cxn modelId="{73546285-C932-4DE7-AD29-22FAE9930789}" type="presParOf" srcId="{4D5F853C-5ADB-4CDD-B88C-12B97A1E033F}" destId="{06ED494A-952B-4E92-BEE5-30B631A7AB7E}" srcOrd="2" destOrd="0" presId="urn:microsoft.com/office/officeart/2005/8/layout/hList1"/>
    <dgm:cxn modelId="{0D039350-8E42-4839-A30A-F6FFA5C94E14}" type="presParOf" srcId="{06ED494A-952B-4E92-BEE5-30B631A7AB7E}" destId="{F3BC2341-7B4B-4853-ABD4-31792495B092}" srcOrd="0" destOrd="0" presId="urn:microsoft.com/office/officeart/2005/8/layout/hList1"/>
    <dgm:cxn modelId="{F38F89C3-561C-43FE-A7CC-AC1E7CAEB8A8}" type="presParOf" srcId="{06ED494A-952B-4E92-BEE5-30B631A7AB7E}" destId="{3246CA46-C8F7-4A0F-9801-EE28A7B22EDB}" srcOrd="1" destOrd="0" presId="urn:microsoft.com/office/officeart/2005/8/layout/hList1"/>
    <dgm:cxn modelId="{14F36FBC-B288-4ACF-AB99-9E907A492C1F}" type="presParOf" srcId="{4D5F853C-5ADB-4CDD-B88C-12B97A1E033F}" destId="{0A403ADA-05E7-4DDD-A9B4-CD78E3E62DCA}" srcOrd="3" destOrd="0" presId="urn:microsoft.com/office/officeart/2005/8/layout/hList1"/>
    <dgm:cxn modelId="{9C807FB9-46E2-4B40-9B67-A6D3C96CB667}" type="presParOf" srcId="{4D5F853C-5ADB-4CDD-B88C-12B97A1E033F}" destId="{8DF9CD02-0F14-4E78-8C63-3C01D43FBC8E}" srcOrd="4" destOrd="0" presId="urn:microsoft.com/office/officeart/2005/8/layout/hList1"/>
    <dgm:cxn modelId="{E0F11588-ED8F-46CB-AF2A-A6AE1167C7B2}" type="presParOf" srcId="{8DF9CD02-0F14-4E78-8C63-3C01D43FBC8E}" destId="{C4CCBD80-E15E-471E-B218-78C7CD6D7555}" srcOrd="0" destOrd="0" presId="urn:microsoft.com/office/officeart/2005/8/layout/hList1"/>
    <dgm:cxn modelId="{BD8AD3CF-F3BE-42D5-8FFF-453874522177}" type="presParOf" srcId="{8DF9CD02-0F14-4E78-8C63-3C01D43FBC8E}" destId="{89FEA48D-7218-4896-9D33-C2AEB579E88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0B7D7-E9DF-4EE1-8437-62484224C09D}">
      <dsp:nvSpPr>
        <dsp:cNvPr id="0" name=""/>
        <dsp:cNvSpPr/>
      </dsp:nvSpPr>
      <dsp:spPr>
        <a:xfrm>
          <a:off x="2537" y="862"/>
          <a:ext cx="2474081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Raleway" pitchFamily="2" charset="0"/>
            </a:rPr>
            <a:t>Tier 1</a:t>
          </a:r>
        </a:p>
      </dsp:txBody>
      <dsp:txXfrm>
        <a:off x="2537" y="862"/>
        <a:ext cx="2474081" cy="864000"/>
      </dsp:txXfrm>
    </dsp:sp>
    <dsp:sp modelId="{F0BA793D-BF1F-471A-9B36-D9A4592B7EFC}">
      <dsp:nvSpPr>
        <dsp:cNvPr id="0" name=""/>
        <dsp:cNvSpPr/>
      </dsp:nvSpPr>
      <dsp:spPr>
        <a:xfrm>
          <a:off x="2537" y="864862"/>
          <a:ext cx="2474081" cy="21822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>
              <a:effectLst/>
              <a:latin typeface="Raleway" pitchFamily="2" charset="0"/>
              <a:ea typeface="Calibri" panose="020F0502020204030204" pitchFamily="34" charset="0"/>
              <a:cs typeface="Calibri" panose="020F0502020204030204" pitchFamily="34" charset="0"/>
            </a:rPr>
            <a:t>Most serious breaches of safety policies.</a:t>
          </a:r>
          <a:endParaRPr lang="en-US" sz="1600" b="1" kern="1200">
            <a:latin typeface="Raleway" pitchFamily="2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>
              <a:effectLst/>
              <a:latin typeface="Raleway" pitchFamily="2" charset="0"/>
              <a:ea typeface="Calibri" panose="020F0502020204030204" pitchFamily="34" charset="0"/>
              <a:cs typeface="Calibri" panose="020F0502020204030204" pitchFamily="34" charset="0"/>
            </a:rPr>
            <a:t>These violations pose an immediate and significant threat to the safety of individuals, property, or the environment. </a:t>
          </a:r>
          <a:endParaRPr lang="en-US" sz="1600" b="1" kern="1200">
            <a:latin typeface="Raleway" pitchFamily="2" charset="0"/>
          </a:endParaRPr>
        </a:p>
      </dsp:txBody>
      <dsp:txXfrm>
        <a:off x="2537" y="864862"/>
        <a:ext cx="2474081" cy="2182275"/>
      </dsp:txXfrm>
    </dsp:sp>
    <dsp:sp modelId="{F3BC2341-7B4B-4853-ABD4-31792495B092}">
      <dsp:nvSpPr>
        <dsp:cNvPr id="0" name=""/>
        <dsp:cNvSpPr/>
      </dsp:nvSpPr>
      <dsp:spPr>
        <a:xfrm>
          <a:off x="2822990" y="862"/>
          <a:ext cx="2474081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Raleway" pitchFamily="2" charset="0"/>
            </a:rPr>
            <a:t>Tier 2</a:t>
          </a:r>
        </a:p>
      </dsp:txBody>
      <dsp:txXfrm>
        <a:off x="2822990" y="862"/>
        <a:ext cx="2474081" cy="864000"/>
      </dsp:txXfrm>
    </dsp:sp>
    <dsp:sp modelId="{3246CA46-C8F7-4A0F-9801-EE28A7B22EDB}">
      <dsp:nvSpPr>
        <dsp:cNvPr id="0" name=""/>
        <dsp:cNvSpPr/>
      </dsp:nvSpPr>
      <dsp:spPr>
        <a:xfrm>
          <a:off x="2822990" y="864862"/>
          <a:ext cx="2474081" cy="21822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>
              <a:effectLst/>
              <a:latin typeface="Raleway" pitchFamily="2" charset="0"/>
              <a:ea typeface="Calibri" panose="020F0502020204030204" pitchFamily="34" charset="0"/>
              <a:cs typeface="Calibri" panose="020F0502020204030204" pitchFamily="34" charset="0"/>
            </a:rPr>
            <a:t>A serious safety hazard, regulatory violation and/or significant fire and life safety code violation. </a:t>
          </a:r>
          <a:endParaRPr lang="en-US" sz="1600" b="1" kern="1200">
            <a:latin typeface="Raleway" pitchFamily="2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700" u="none" kern="1200">
            <a:latin typeface="Raleway" pitchFamily="2" charset="0"/>
          </a:endParaRPr>
        </a:p>
      </dsp:txBody>
      <dsp:txXfrm>
        <a:off x="2822990" y="864862"/>
        <a:ext cx="2474081" cy="2182275"/>
      </dsp:txXfrm>
    </dsp:sp>
    <dsp:sp modelId="{C4CCBD80-E15E-471E-B218-78C7CD6D7555}">
      <dsp:nvSpPr>
        <dsp:cNvPr id="0" name=""/>
        <dsp:cNvSpPr/>
      </dsp:nvSpPr>
      <dsp:spPr>
        <a:xfrm>
          <a:off x="5643443" y="862"/>
          <a:ext cx="2474081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Raleway" pitchFamily="2" charset="0"/>
            </a:rPr>
            <a:t>Tier 3</a:t>
          </a:r>
        </a:p>
      </dsp:txBody>
      <dsp:txXfrm>
        <a:off x="5643443" y="862"/>
        <a:ext cx="2474081" cy="864000"/>
      </dsp:txXfrm>
    </dsp:sp>
    <dsp:sp modelId="{89FEA48D-7218-4896-9D33-C2AEB579E883}">
      <dsp:nvSpPr>
        <dsp:cNvPr id="0" name=""/>
        <dsp:cNvSpPr/>
      </dsp:nvSpPr>
      <dsp:spPr>
        <a:xfrm>
          <a:off x="5643443" y="864862"/>
          <a:ext cx="2474081" cy="21822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>
              <a:effectLst/>
              <a:latin typeface="Raleway" pitchFamily="2" charset="0"/>
              <a:ea typeface="Calibri" panose="020F0502020204030204" pitchFamily="34" charset="0"/>
              <a:cs typeface="Calibri" panose="020F0502020204030204" pitchFamily="34" charset="0"/>
            </a:rPr>
            <a:t>Moderate breaches of safety policies that may not immediately pose significant risks but require corrective action.</a:t>
          </a:r>
          <a:endParaRPr lang="en-US" sz="1600" b="1" kern="1200">
            <a:latin typeface="Raleway" pitchFamily="2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700" kern="1200">
            <a:latin typeface="Raleway" pitchFamily="2" charset="0"/>
          </a:endParaRPr>
        </a:p>
      </dsp:txBody>
      <dsp:txXfrm>
        <a:off x="5643443" y="864862"/>
        <a:ext cx="2474081" cy="21822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0B7D7-E9DF-4EE1-8437-62484224C09D}">
      <dsp:nvSpPr>
        <dsp:cNvPr id="0" name=""/>
        <dsp:cNvSpPr/>
      </dsp:nvSpPr>
      <dsp:spPr>
        <a:xfrm>
          <a:off x="2169" y="47533"/>
          <a:ext cx="2115409" cy="846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Raleway" pitchFamily="2" charset="0"/>
            </a:rPr>
            <a:t>Tier 1</a:t>
          </a:r>
        </a:p>
      </dsp:txBody>
      <dsp:txXfrm>
        <a:off x="2169" y="47533"/>
        <a:ext cx="2115409" cy="846163"/>
      </dsp:txXfrm>
    </dsp:sp>
    <dsp:sp modelId="{F0BA793D-BF1F-471A-9B36-D9A4592B7EFC}">
      <dsp:nvSpPr>
        <dsp:cNvPr id="0" name=""/>
        <dsp:cNvSpPr/>
      </dsp:nvSpPr>
      <dsp:spPr>
        <a:xfrm>
          <a:off x="2169" y="893696"/>
          <a:ext cx="211540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>
              <a:latin typeface="Raleway" pitchFamily="2" charset="0"/>
            </a:rPr>
            <a:t>Immediately discuss with person and stop work.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>
              <a:latin typeface="Raleway" pitchFamily="2" charset="0"/>
            </a:rPr>
            <a:t>Suspended privileges or termination from the BioLabs site pending an investigation. </a:t>
          </a:r>
        </a:p>
      </dsp:txBody>
      <dsp:txXfrm>
        <a:off x="2169" y="893696"/>
        <a:ext cx="2115409" cy="2854800"/>
      </dsp:txXfrm>
    </dsp:sp>
    <dsp:sp modelId="{F3BC2341-7B4B-4853-ABD4-31792495B092}">
      <dsp:nvSpPr>
        <dsp:cNvPr id="0" name=""/>
        <dsp:cNvSpPr/>
      </dsp:nvSpPr>
      <dsp:spPr>
        <a:xfrm>
          <a:off x="2413736" y="47533"/>
          <a:ext cx="2115409" cy="846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Raleway" pitchFamily="2" charset="0"/>
            </a:rPr>
            <a:t>Tier 2</a:t>
          </a:r>
        </a:p>
      </dsp:txBody>
      <dsp:txXfrm>
        <a:off x="2413736" y="47533"/>
        <a:ext cx="2115409" cy="846163"/>
      </dsp:txXfrm>
    </dsp:sp>
    <dsp:sp modelId="{3246CA46-C8F7-4A0F-9801-EE28A7B22EDB}">
      <dsp:nvSpPr>
        <dsp:cNvPr id="0" name=""/>
        <dsp:cNvSpPr/>
      </dsp:nvSpPr>
      <dsp:spPr>
        <a:xfrm>
          <a:off x="2413736" y="893696"/>
          <a:ext cx="211540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>
              <a:effectLst/>
              <a:latin typeface="Raleway" pitchFamily="2" charset="0"/>
              <a:ea typeface="Calibri" panose="020F0502020204030204" pitchFamily="34" charset="0"/>
              <a:cs typeface="Calibri" panose="020F0502020204030204" pitchFamily="34" charset="0"/>
            </a:rPr>
            <a:t>One warning</a:t>
          </a:r>
          <a:endParaRPr lang="en-US" sz="1600" b="1" kern="1200">
            <a:latin typeface="Raleway" pitchFamily="2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>
              <a:latin typeface="Raleway" pitchFamily="2" charset="0"/>
            </a:rPr>
            <a:t>Escalation to the persons supervisor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>
              <a:latin typeface="Raleway" pitchFamily="2" charset="0"/>
            </a:rPr>
            <a:t>Corrective action plan (retraining, written work plan, suspended privileges, etc.)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700" u="none" kern="1200">
            <a:latin typeface="Raleway" pitchFamily="2" charset="0"/>
          </a:endParaRPr>
        </a:p>
      </dsp:txBody>
      <dsp:txXfrm>
        <a:off x="2413736" y="893696"/>
        <a:ext cx="2115409" cy="2854800"/>
      </dsp:txXfrm>
    </dsp:sp>
    <dsp:sp modelId="{C4CCBD80-E15E-471E-B218-78C7CD6D7555}">
      <dsp:nvSpPr>
        <dsp:cNvPr id="0" name=""/>
        <dsp:cNvSpPr/>
      </dsp:nvSpPr>
      <dsp:spPr>
        <a:xfrm>
          <a:off x="4825303" y="47533"/>
          <a:ext cx="2115409" cy="846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Raleway" pitchFamily="2" charset="0"/>
            </a:rPr>
            <a:t>Tier 3</a:t>
          </a:r>
        </a:p>
      </dsp:txBody>
      <dsp:txXfrm>
        <a:off x="4825303" y="47533"/>
        <a:ext cx="2115409" cy="846163"/>
      </dsp:txXfrm>
    </dsp:sp>
    <dsp:sp modelId="{89FEA48D-7218-4896-9D33-C2AEB579E883}">
      <dsp:nvSpPr>
        <dsp:cNvPr id="0" name=""/>
        <dsp:cNvSpPr/>
      </dsp:nvSpPr>
      <dsp:spPr>
        <a:xfrm>
          <a:off x="4825303" y="893696"/>
          <a:ext cx="211540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>
              <a:effectLst/>
              <a:latin typeface="Raleway" pitchFamily="2" charset="0"/>
              <a:ea typeface="Calibri" panose="020F0502020204030204" pitchFamily="34" charset="0"/>
              <a:cs typeface="Calibri" panose="020F0502020204030204" pitchFamily="34" charset="0"/>
            </a:rPr>
            <a:t>Two warnings</a:t>
          </a:r>
          <a:endParaRPr lang="en-US" sz="1600" b="1" kern="1200">
            <a:latin typeface="Raleway" pitchFamily="2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>
              <a:latin typeface="Raleway" pitchFamily="2" charset="0"/>
            </a:rPr>
            <a:t>Escalation to the persons supervisor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>
              <a:latin typeface="Raleway" pitchFamily="2" charset="0"/>
            </a:rPr>
            <a:t>Corrective action plan (retraining, written work plan, suspended privileges, etc.)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700" kern="1200">
            <a:latin typeface="Raleway" pitchFamily="2" charset="0"/>
          </a:endParaRPr>
        </a:p>
      </dsp:txBody>
      <dsp:txXfrm>
        <a:off x="4825303" y="893696"/>
        <a:ext cx="2115409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B2E82-99A9-4430-B021-EB08DD120801}" type="datetimeFigureOut">
              <a:rPr lang="en-PH" smtClean="0"/>
              <a:t>31/03/2025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6088-BFA1-487C-B44A-DCE8A1113ED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05764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This is not a quiet zone.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F6088-BFA1-487C-B44A-DCE8A1113EDA}" type="slidenum">
              <a:rPr lang="en-PH" smtClean="0"/>
              <a:t>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6009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F6088-BFA1-487C-B44A-DCE8A1113EDA}" type="slidenum">
              <a:rPr lang="en-PH" smtClean="0"/>
              <a:t>20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90793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rgbClr val="97C83C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77280" y="1674687"/>
            <a:ext cx="4451920" cy="1404203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280" y="3272224"/>
            <a:ext cx="4451920" cy="51600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Presentation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38" y="755492"/>
            <a:ext cx="2417069" cy="70408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09938" y="4523486"/>
            <a:ext cx="1507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1400">
                <a:solidFill>
                  <a:schemeClr val="bg1"/>
                </a:solidFill>
              </a:rPr>
              <a:t>www.biolabs.io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910" y="0"/>
            <a:ext cx="41415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1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775" y="339160"/>
            <a:ext cx="7565572" cy="705870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4876991"/>
            <a:ext cx="9143985" cy="271272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www.biolabs.io</a:t>
            </a:r>
            <a:r>
              <a:rPr lang="en-US"/>
              <a:t> © 2020 All rights reserved</a:t>
            </a:r>
            <a:endParaRPr lang="en-P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FFA53B08-721F-4F5A-8D33-7D9744E532EC}" type="slidenum">
              <a:rPr lang="en-PH" smtClean="0"/>
              <a:pPr/>
              <a:t>‹#›</a:t>
            </a:fld>
            <a:endParaRPr lang="en-PH"/>
          </a:p>
        </p:txBody>
      </p:sp>
      <p:sp>
        <p:nvSpPr>
          <p:cNvPr id="11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0" y="1289214"/>
            <a:ext cx="9144000" cy="201315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PH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517441" y="3486268"/>
            <a:ext cx="8119932" cy="846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/>
            </a:lvl1pPr>
            <a:lvl2pPr marL="342900" indent="0">
              <a:lnSpc>
                <a:spcPct val="100000"/>
              </a:lnSpc>
              <a:buClr>
                <a:schemeClr val="tx2"/>
              </a:buClr>
              <a:buFontTx/>
              <a:buNone/>
              <a:defRPr sz="1200"/>
            </a:lvl2pPr>
            <a:lvl3pPr marL="685800" indent="0">
              <a:lnSpc>
                <a:spcPct val="100000"/>
              </a:lnSpc>
              <a:buClr>
                <a:schemeClr val="tx2"/>
              </a:buClr>
              <a:buFontTx/>
              <a:buNone/>
              <a:defRPr sz="1100"/>
            </a:lvl3pPr>
            <a:lvl4pPr marL="10287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50"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037" y="398612"/>
            <a:ext cx="384049" cy="46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52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773" y="339160"/>
            <a:ext cx="7565572" cy="705870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4876991"/>
            <a:ext cx="9143985" cy="271272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www.biolabs.io</a:t>
            </a:r>
            <a:r>
              <a:rPr lang="en-US"/>
              <a:t> © 2020 All rights reserved</a:t>
            </a:r>
            <a:endParaRPr lang="en-P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FFA53B08-721F-4F5A-8D33-7D9744E532EC}" type="slidenum">
              <a:rPr lang="en-PH" smtClean="0"/>
              <a:pPr/>
              <a:t>‹#›</a:t>
            </a:fld>
            <a:endParaRPr lang="en-PH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037" y="398612"/>
            <a:ext cx="384049" cy="46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47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025" y="3116008"/>
            <a:ext cx="4400683" cy="603482"/>
          </a:xfrm>
        </p:spPr>
        <p:txBody>
          <a:bodyPr anchor="b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026" y="3765236"/>
            <a:ext cx="4962012" cy="73368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47" y="2373868"/>
            <a:ext cx="545593" cy="621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138" y="0"/>
            <a:ext cx="4389129" cy="430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76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rgbClr val="97C83C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71" y="0"/>
            <a:ext cx="4389129" cy="430988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026" y="3116008"/>
            <a:ext cx="4359585" cy="603482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026" y="3765236"/>
            <a:ext cx="4962012" cy="73368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47" y="2373868"/>
            <a:ext cx="545593" cy="62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78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60092"/>
            <a:ext cx="9144000" cy="288340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5083" y="298557"/>
            <a:ext cx="5971918" cy="764124"/>
          </a:xfrm>
        </p:spPr>
        <p:txBody>
          <a:bodyPr>
            <a:normAutofit/>
          </a:bodyPr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2260092"/>
            <a:ext cx="9144000" cy="2883408"/>
          </a:xfrm>
          <a:prstGeom prst="rect">
            <a:avLst/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rgbClr val="97C83C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83A6D998-B125-4260-8C5A-1F7A6A01C0E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2679" y="1608783"/>
            <a:ext cx="1272673" cy="1272673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rtlCol="0" anchor="ctr">
            <a:normAutofit/>
          </a:bodyPr>
          <a:lstStyle>
            <a:lvl1pPr algn="ctr">
              <a:buFontTx/>
              <a:buNone/>
              <a:defRPr sz="7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tr-TR" noProof="0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9924005-B47C-457F-87AD-FBC46CB939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9014" y="3302366"/>
            <a:ext cx="1628097" cy="247180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3A9A25AB-B464-4E2B-8EAA-03909FEEC0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014" y="2995702"/>
            <a:ext cx="1628097" cy="30480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89B84001-1436-45DB-8DDE-B2B11091C88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86921" y="3570094"/>
            <a:ext cx="1630037" cy="103918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FE5BCCD-D53C-4480-89D2-50349900053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889939" y="1608782"/>
            <a:ext cx="1272673" cy="1272673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rtlCol="0" anchor="ctr">
            <a:normAutofit/>
          </a:bodyPr>
          <a:lstStyle>
            <a:lvl1pPr algn="ctr">
              <a:buFontTx/>
              <a:buNone/>
              <a:defRPr sz="7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tr-TR" noProof="0"/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3F8C6F4C-41DF-4C18-84D3-4AF49B25DC0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6274" y="3302366"/>
            <a:ext cx="1628097" cy="247180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8FE95D1-1674-42EB-A098-441657BD1C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76274" y="2995702"/>
            <a:ext cx="1628097" cy="30480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1391F51D-58D3-40A7-8A8D-37E7C0E3504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4181" y="3570094"/>
            <a:ext cx="1630037" cy="103918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CF80E8BB-03CF-4C79-A0A9-5314899D107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877199" y="1608781"/>
            <a:ext cx="1272673" cy="1272673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rtlCol="0" anchor="ctr">
            <a:normAutofit/>
          </a:bodyPr>
          <a:lstStyle>
            <a:lvl1pPr algn="ctr">
              <a:buFontTx/>
              <a:buNone/>
              <a:defRPr sz="7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tr-TR" noProof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77D7756-181A-4504-BB0F-735ECBFB54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63534" y="3302366"/>
            <a:ext cx="1628097" cy="247180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C88C0147-E8C8-489F-B248-9CBB741EEB0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63534" y="2995702"/>
            <a:ext cx="1628097" cy="30480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DAB92034-128E-4EBA-8CE7-9CE61EA39C5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61441" y="3570094"/>
            <a:ext cx="1630037" cy="103918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C5B45E07-B661-4C87-AE4E-4A07F6DFA34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864459" y="1603040"/>
            <a:ext cx="1272673" cy="1272673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rtlCol="0" anchor="ctr">
            <a:normAutofit/>
          </a:bodyPr>
          <a:lstStyle>
            <a:lvl1pPr algn="ctr">
              <a:buFontTx/>
              <a:buNone/>
              <a:defRPr sz="7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tr-TR" noProof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5BABD447-0A96-49F9-8AD9-56E5EC2F36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794" y="3302366"/>
            <a:ext cx="1628097" cy="247180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29DB0718-879E-4CB4-847D-E105A31B32F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750794" y="2995702"/>
            <a:ext cx="1628097" cy="30480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DE31D47D-323E-4F61-8E0F-FE2C4BEA793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748701" y="3570094"/>
            <a:ext cx="1630037" cy="103918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459" y="410457"/>
            <a:ext cx="1792228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47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794514" y="1680519"/>
            <a:ext cx="21600" cy="20265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070777" y="1447285"/>
            <a:ext cx="4344174" cy="1124465"/>
          </a:xfrm>
        </p:spPr>
        <p:txBody>
          <a:bodyPr anchor="b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0777" y="2571750"/>
            <a:ext cx="4344174" cy="113527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02" y="2108453"/>
            <a:ext cx="2676149" cy="926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52A55-E2E6-40C3-959C-3A38310AB8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4876991"/>
            <a:ext cx="9143985" cy="271272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A1774E3-8B6F-4919-A10B-F3C0EB4BC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www.biolabs.io</a:t>
            </a:r>
            <a:r>
              <a:rPr lang="en-US"/>
              <a:t> © 2020 All rights reserved</a:t>
            </a:r>
            <a:endParaRPr lang="en-PH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6D4D43D-8E9E-4280-AD84-CD77ED21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FFA53B08-721F-4F5A-8D33-7D9744E532EC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32755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97C83C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3768" y="277585"/>
            <a:ext cx="3608526" cy="1200150"/>
          </a:xfrm>
        </p:spPr>
        <p:txBody>
          <a:bodyPr anchor="b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767" y="1755320"/>
            <a:ext cx="3608527" cy="283433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75428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3768" y="277585"/>
            <a:ext cx="3608526" cy="1200150"/>
          </a:xfrm>
        </p:spPr>
        <p:txBody>
          <a:bodyPr anchor="b">
            <a:norm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767" y="1755320"/>
            <a:ext cx="3608527" cy="283433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P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7CFAE-9E77-4E55-BC07-4B075B43C1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4876991"/>
            <a:ext cx="9143985" cy="271272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C2761D-9AE2-482F-A7B8-F6FD7520D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www.biolabs.io</a:t>
            </a:r>
            <a:r>
              <a:rPr lang="en-US"/>
              <a:t> © 2020 All rights reserved</a:t>
            </a:r>
            <a:endParaRPr lang="en-PH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AFC3319-784F-471E-B2CE-C36ADC18B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FFA53B08-721F-4F5A-8D33-7D9744E532EC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56575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97C83C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55768" y="277585"/>
            <a:ext cx="3608526" cy="1200150"/>
          </a:xfrm>
        </p:spPr>
        <p:txBody>
          <a:bodyPr anchor="b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5767" y="1755320"/>
            <a:ext cx="3608527" cy="283433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94191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55768" y="277585"/>
            <a:ext cx="3608526" cy="1200150"/>
          </a:xfrm>
        </p:spPr>
        <p:txBody>
          <a:bodyPr anchor="b">
            <a:norm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5767" y="1755320"/>
            <a:ext cx="3608527" cy="283433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P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3703DC-016F-43B1-BB24-ABFD05F0B1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4876991"/>
            <a:ext cx="9143985" cy="271272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566670-9E98-4403-B6B6-4B4025A5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www.biolabs.io</a:t>
            </a:r>
            <a:r>
              <a:rPr lang="en-US"/>
              <a:t> © 2020 All rights reserved</a:t>
            </a:r>
            <a:endParaRPr lang="en-PH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7018BF-D63A-455F-AD55-BC9BC3A4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FFA53B08-721F-4F5A-8D33-7D9744E532EC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94802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77280" y="1808737"/>
            <a:ext cx="4451920" cy="1404203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280" y="3389883"/>
            <a:ext cx="4451920" cy="51600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09938" y="4523486"/>
            <a:ext cx="1507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1400">
                <a:solidFill>
                  <a:schemeClr val="tx1"/>
                </a:solidFill>
              </a:rPr>
              <a:t>www.biolabs.io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022" y="0"/>
            <a:ext cx="4114191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80" y="695482"/>
            <a:ext cx="2465837" cy="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31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noFill/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3D645-8C7E-4C91-9086-1D15F95D58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4876991"/>
            <a:ext cx="9143985" cy="27127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B7481B7-4F7E-41D1-ACEA-9B07A678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www.biolabs.io</a:t>
            </a:r>
            <a:r>
              <a:rPr lang="en-US"/>
              <a:t> © 2020 All rights reserved</a:t>
            </a:r>
            <a:endParaRPr lang="en-PH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FA82376-8A35-40A9-B624-D69FEF2E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FFA53B08-721F-4F5A-8D33-7D9744E532EC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62038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0" y="-7531"/>
            <a:ext cx="9148060" cy="369417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4062" y="-17257"/>
            <a:ext cx="9148061" cy="3696371"/>
          </a:xfrm>
          <a:prstGeom prst="rect">
            <a:avLst/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rgbClr val="97C83C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Rectangle 2"/>
          <p:cNvSpPr/>
          <p:nvPr userDrawn="1"/>
        </p:nvSpPr>
        <p:spPr>
          <a:xfrm>
            <a:off x="-4061" y="3679115"/>
            <a:ext cx="9144000" cy="1464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5635" y="473336"/>
            <a:ext cx="7704646" cy="787326"/>
          </a:xfrm>
        </p:spPr>
        <p:txBody>
          <a:bodyPr anchor="b">
            <a:noAutofit/>
          </a:bodyPr>
          <a:lstStyle>
            <a:lvl1pPr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05635" y="1610285"/>
            <a:ext cx="7704646" cy="164928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0"/>
          </p:nvPr>
        </p:nvSpPr>
        <p:spPr>
          <a:xfrm>
            <a:off x="605636" y="3926542"/>
            <a:ext cx="5582238" cy="87128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874" y="4015066"/>
            <a:ext cx="2450597" cy="792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2C8BC1-6ECD-4CB3-9BA9-52022F76A0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4876991"/>
            <a:ext cx="9143985" cy="271272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40C0E66-7375-4ACE-9E0F-5F2A55908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www.biolabs.io</a:t>
            </a:r>
            <a:r>
              <a:rPr lang="en-US"/>
              <a:t> © 2020 All rights reserved</a:t>
            </a:r>
            <a:endParaRPr lang="en-PH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9845757-A60C-4658-80B9-530412C6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FFA53B08-721F-4F5A-8D33-7D9744E532EC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29216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008" y="688253"/>
            <a:ext cx="1063981" cy="1091186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3311999" y="3720726"/>
            <a:ext cx="2520000" cy="1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36998" y="1916258"/>
            <a:ext cx="7787811" cy="1724197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3200" b="1"/>
            </a:lvl2pPr>
            <a:lvl3pPr marL="685800" indent="0">
              <a:buFontTx/>
              <a:buNone/>
              <a:defRPr sz="3200" b="1"/>
            </a:lvl3pPr>
            <a:lvl4pPr marL="1028700" indent="0">
              <a:buFontTx/>
              <a:buNone/>
              <a:defRPr sz="3200" b="1"/>
            </a:lvl4pPr>
            <a:lvl5pPr marL="1371600" indent="0">
              <a:buFontTx/>
              <a:buNone/>
              <a:defRPr sz="32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BEEEB9C-6A28-450F-937B-175CA777004C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36998" y="3777274"/>
            <a:ext cx="7787810" cy="88281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162C73-9A5F-46F5-9BED-983424F25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4876991"/>
            <a:ext cx="9143985" cy="271272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D7BBC76-8A75-44AC-A164-9C994EEF983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05082" y="4889045"/>
            <a:ext cx="3124200" cy="259217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www.biolabs.io</a:t>
            </a:r>
            <a:r>
              <a:rPr lang="en-US"/>
              <a:t> © 2020 All rights reserved</a:t>
            </a:r>
            <a:endParaRPr lang="en-PH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1C60EF2-708C-47A7-A5FA-15EFB0AD31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839075" y="4898571"/>
            <a:ext cx="771525" cy="249692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FFA53B08-721F-4F5A-8D33-7D9744E532EC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34954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rgbClr val="97C83C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0" y="-7063"/>
            <a:ext cx="457403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919" y="2243122"/>
            <a:ext cx="2173228" cy="64312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854098" y="920129"/>
            <a:ext cx="3532022" cy="964504"/>
          </a:xfrm>
        </p:spPr>
        <p:txBody>
          <a:bodyPr anchor="b">
            <a:noAutofit/>
          </a:bodyPr>
          <a:lstStyle>
            <a:lvl1pPr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854096" y="2230216"/>
            <a:ext cx="3532024" cy="229824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08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62472" y="1045029"/>
            <a:ext cx="2461494" cy="1119238"/>
          </a:xfrm>
        </p:spPr>
        <p:txBody>
          <a:bodyPr anchor="b">
            <a:norm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Our</a:t>
            </a:r>
            <a:br>
              <a:rPr lang="en-US"/>
            </a:br>
            <a:r>
              <a:rPr lang="en-US"/>
              <a:t>Agenda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375380" y="1148002"/>
            <a:ext cx="3895722" cy="33695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66" y="2701409"/>
            <a:ext cx="883922" cy="10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6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82" y="339160"/>
            <a:ext cx="7571265" cy="705870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4876991"/>
            <a:ext cx="9143985" cy="271272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www.biolabs.io</a:t>
            </a:r>
            <a:r>
              <a:rPr lang="en-US"/>
              <a:t> © 2020 All rights reserved</a:t>
            </a:r>
            <a:endParaRPr lang="en-P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FFA53B08-721F-4F5A-8D33-7D9744E532EC}" type="slidenum">
              <a:rPr lang="en-PH" smtClean="0"/>
              <a:pPr/>
              <a:t>‹#›</a:t>
            </a:fld>
            <a:endParaRPr lang="en-PH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05082" y="1369218"/>
            <a:ext cx="8157004" cy="31374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/>
            </a:lvl1pPr>
            <a:lvl2pPr marL="342900" indent="0">
              <a:lnSpc>
                <a:spcPct val="100000"/>
              </a:lnSpc>
              <a:buFontTx/>
              <a:buNone/>
              <a:defRPr/>
            </a:lvl2pPr>
            <a:lvl3pPr marL="685800" indent="0">
              <a:lnSpc>
                <a:spcPct val="100000"/>
              </a:lnSpc>
              <a:buFontTx/>
              <a:buNone/>
              <a:defRPr/>
            </a:lvl3pPr>
            <a:lvl4pPr marL="1028700" indent="0">
              <a:lnSpc>
                <a:spcPct val="100000"/>
              </a:lnSpc>
              <a:buFontTx/>
              <a:buNone/>
              <a:defRPr/>
            </a:lvl4pPr>
            <a:lvl5pPr marL="13716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037" y="398612"/>
            <a:ext cx="384049" cy="46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28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5082" y="339160"/>
            <a:ext cx="7560992" cy="705870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4876991"/>
            <a:ext cx="9143985" cy="271272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www.biolabs.io</a:t>
            </a:r>
            <a:r>
              <a:rPr lang="en-US"/>
              <a:t> © 2020 All rights reserved</a:t>
            </a:r>
            <a:endParaRPr lang="en-PH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FFA53B08-721F-4F5A-8D33-7D9744E532EC}" type="slidenum">
              <a:rPr lang="en-PH" smtClean="0"/>
              <a:pPr/>
              <a:t>‹#›</a:t>
            </a:fld>
            <a:endParaRPr lang="en-PH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17439" y="1369219"/>
            <a:ext cx="3906279" cy="303839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/>
            </a:lvl1pPr>
            <a:lvl2pPr marL="342900" indent="0">
              <a:lnSpc>
                <a:spcPct val="100000"/>
              </a:lnSpc>
              <a:buFontTx/>
              <a:buNone/>
              <a:defRPr/>
            </a:lvl2pPr>
            <a:lvl3pPr marL="685800" indent="0">
              <a:lnSpc>
                <a:spcPct val="100000"/>
              </a:lnSpc>
              <a:buFontTx/>
              <a:buNone/>
              <a:defRPr/>
            </a:lvl3pPr>
            <a:lvl4pPr marL="1028700" indent="0">
              <a:lnSpc>
                <a:spcPct val="100000"/>
              </a:lnSpc>
              <a:buFontTx/>
              <a:buNone/>
              <a:defRPr/>
            </a:lvl4pPr>
            <a:lvl5pPr marL="13716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4735212" y="1369219"/>
            <a:ext cx="3906279" cy="303839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/>
            </a:lvl1pPr>
            <a:lvl2pPr marL="342900" indent="0">
              <a:lnSpc>
                <a:spcPct val="100000"/>
              </a:lnSpc>
              <a:buFontTx/>
              <a:buNone/>
              <a:defRPr/>
            </a:lvl2pPr>
            <a:lvl3pPr marL="685800" indent="0">
              <a:lnSpc>
                <a:spcPct val="100000"/>
              </a:lnSpc>
              <a:buFontTx/>
              <a:buNone/>
              <a:defRPr/>
            </a:lvl3pPr>
            <a:lvl4pPr marL="1028700" indent="0">
              <a:lnSpc>
                <a:spcPct val="100000"/>
              </a:lnSpc>
              <a:buFontTx/>
              <a:buNone/>
              <a:defRPr/>
            </a:lvl4pPr>
            <a:lvl5pPr marL="13716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037" y="398612"/>
            <a:ext cx="384049" cy="46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19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5082" y="339160"/>
            <a:ext cx="7571261" cy="705870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4876991"/>
            <a:ext cx="9143985" cy="271272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www.biolabs.io</a:t>
            </a:r>
            <a:r>
              <a:rPr lang="en-US"/>
              <a:t> © 2020 All rights reserved</a:t>
            </a:r>
            <a:endParaRPr lang="en-PH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FFA53B08-721F-4F5A-8D33-7D9744E532EC}" type="slidenum">
              <a:rPr lang="en-PH" smtClean="0"/>
              <a:pPr/>
              <a:t>‹#›</a:t>
            </a:fld>
            <a:endParaRPr lang="en-PH"/>
          </a:p>
        </p:txBody>
      </p:sp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517440" y="1369219"/>
            <a:ext cx="8119933" cy="3048669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buFontTx/>
              <a:buBlip>
                <a:blip r:embed="rId3"/>
              </a:buBlip>
              <a:defRPr sz="1500"/>
            </a:lvl1pPr>
            <a:lvl2pPr>
              <a:lnSpc>
                <a:spcPct val="100000"/>
              </a:lnSpc>
              <a:buClr>
                <a:schemeClr val="tx2"/>
              </a:buClr>
              <a:defRPr sz="1500"/>
            </a:lvl2pPr>
            <a:lvl3pPr marL="857250" indent="-171450">
              <a:lnSpc>
                <a:spcPct val="100000"/>
              </a:lnSpc>
              <a:buClr>
                <a:schemeClr val="tx2"/>
              </a:buClr>
              <a:buFont typeface="Century Gothic" panose="020B0502020202020204" pitchFamily="34" charset="0"/>
              <a:buChar char="–"/>
              <a:defRPr sz="1500"/>
            </a:lvl3pPr>
            <a:lvl4pPr marL="1200150" indent="-171450">
              <a:lnSpc>
                <a:spcPct val="100000"/>
              </a:lnSpc>
              <a:buClr>
                <a:schemeClr val="tx2"/>
              </a:buClr>
              <a:buFont typeface="Courier New" panose="02070309020205020404" pitchFamily="49" charset="0"/>
              <a:buChar char="o"/>
              <a:defRPr sz="1500"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037" y="398612"/>
            <a:ext cx="384049" cy="46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3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771" y="339160"/>
            <a:ext cx="7565572" cy="705870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4876991"/>
            <a:ext cx="9143985" cy="271272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www.biolabs.io</a:t>
            </a:r>
            <a:r>
              <a:rPr lang="en-US"/>
              <a:t> © 2020 All rights reserved</a:t>
            </a:r>
            <a:endParaRPr lang="en-P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FFA53B08-721F-4F5A-8D33-7D9744E532EC}" type="slidenum">
              <a:rPr lang="en-PH" smtClean="0"/>
              <a:pPr/>
              <a:t>‹#›</a:t>
            </a:fld>
            <a:endParaRPr lang="en-PH"/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514350" y="1436798"/>
            <a:ext cx="3983038" cy="2895606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PH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732637" y="1436798"/>
            <a:ext cx="3904735" cy="2895606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buFontTx/>
              <a:buBlip>
                <a:blip r:embed="rId3"/>
              </a:buBlip>
              <a:defRPr sz="1500"/>
            </a:lvl1pPr>
            <a:lvl2pPr>
              <a:lnSpc>
                <a:spcPct val="100000"/>
              </a:lnSpc>
              <a:buClr>
                <a:schemeClr val="tx2"/>
              </a:buClr>
              <a:defRPr sz="1200"/>
            </a:lvl2pPr>
            <a:lvl3pPr marL="857250" indent="-171450">
              <a:lnSpc>
                <a:spcPct val="100000"/>
              </a:lnSpc>
              <a:buClr>
                <a:schemeClr val="tx2"/>
              </a:buClr>
              <a:buFont typeface="Century Gothic" panose="020B0502020202020204" pitchFamily="34" charset="0"/>
              <a:buChar char="–"/>
              <a:defRPr sz="1100"/>
            </a:lvl3pPr>
            <a:lvl4pPr marL="1200150" indent="-171450">
              <a:lnSpc>
                <a:spcPct val="100000"/>
              </a:lnSpc>
              <a:buClr>
                <a:schemeClr val="tx2"/>
              </a:buClr>
              <a:buFont typeface="Courier New" panose="02070309020205020404" pitchFamily="49" charset="0"/>
              <a:buChar char="o"/>
              <a:defRPr sz="1050"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037" y="398612"/>
            <a:ext cx="384049" cy="46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777" y="339160"/>
            <a:ext cx="7565572" cy="705870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4876991"/>
            <a:ext cx="9143985" cy="271272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www.biolabs.io</a:t>
            </a:r>
            <a:r>
              <a:rPr lang="en-US"/>
              <a:t> © 2020 All rights reserved</a:t>
            </a:r>
            <a:endParaRPr lang="en-P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FFA53B08-721F-4F5A-8D33-7D9744E532EC}" type="slidenum">
              <a:rPr lang="en-PH" smtClean="0"/>
              <a:pPr/>
              <a:t>‹#›</a:t>
            </a:fld>
            <a:endParaRPr lang="en-PH"/>
          </a:p>
        </p:txBody>
      </p:sp>
      <p:sp>
        <p:nvSpPr>
          <p:cNvPr id="11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514350" y="1436798"/>
            <a:ext cx="3983038" cy="2895606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PH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32637" y="1436798"/>
            <a:ext cx="3904735" cy="28956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/>
            </a:lvl1pPr>
            <a:lvl2pPr marL="342900" indent="0">
              <a:lnSpc>
                <a:spcPct val="100000"/>
              </a:lnSpc>
              <a:buClr>
                <a:schemeClr val="tx2"/>
              </a:buClr>
              <a:buFontTx/>
              <a:buNone/>
              <a:defRPr sz="1200"/>
            </a:lvl2pPr>
            <a:lvl3pPr marL="685800" indent="0">
              <a:lnSpc>
                <a:spcPct val="100000"/>
              </a:lnSpc>
              <a:buClr>
                <a:schemeClr val="tx2"/>
              </a:buClr>
              <a:buFontTx/>
              <a:buNone/>
              <a:defRPr sz="1100"/>
            </a:lvl3pPr>
            <a:lvl4pPr marL="10287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50"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037" y="398612"/>
            <a:ext cx="384049" cy="46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5082" y="339160"/>
            <a:ext cx="7571265" cy="705870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4876991"/>
            <a:ext cx="9143985" cy="271272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www.biolabs.io</a:t>
            </a:r>
            <a:r>
              <a:rPr lang="en-US"/>
              <a:t> © 2020 All rights reserved</a:t>
            </a:r>
            <a:endParaRPr lang="en-P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FFA53B08-721F-4F5A-8D33-7D9744E532EC}" type="slidenum">
              <a:rPr lang="en-PH" smtClean="0"/>
              <a:pPr/>
              <a:t>‹#›</a:t>
            </a:fld>
            <a:endParaRPr lang="en-PH"/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514350" y="1436798"/>
            <a:ext cx="3983038" cy="219608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PH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511715" y="3717304"/>
            <a:ext cx="3985673" cy="58830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/>
            </a:lvl1pPr>
            <a:lvl2pPr marL="342900" indent="0">
              <a:lnSpc>
                <a:spcPct val="100000"/>
              </a:lnSpc>
              <a:buClr>
                <a:schemeClr val="tx2"/>
              </a:buClr>
              <a:buFontTx/>
              <a:buNone/>
              <a:defRPr sz="1200"/>
            </a:lvl2pPr>
            <a:lvl3pPr marL="685800" indent="0">
              <a:lnSpc>
                <a:spcPct val="100000"/>
              </a:lnSpc>
              <a:buClr>
                <a:schemeClr val="tx2"/>
              </a:buClr>
              <a:buFontTx/>
              <a:buNone/>
              <a:defRPr sz="1100"/>
            </a:lvl3pPr>
            <a:lvl4pPr marL="10287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50"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4695053" y="1436798"/>
            <a:ext cx="3983038" cy="219608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PH"/>
          </a:p>
        </p:txBody>
      </p: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4692418" y="3717304"/>
            <a:ext cx="3985673" cy="58830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/>
            </a:lvl1pPr>
            <a:lvl2pPr marL="342900" indent="0">
              <a:lnSpc>
                <a:spcPct val="100000"/>
              </a:lnSpc>
              <a:buClr>
                <a:schemeClr val="tx2"/>
              </a:buClr>
              <a:buFontTx/>
              <a:buNone/>
              <a:defRPr sz="1200"/>
            </a:lvl2pPr>
            <a:lvl3pPr marL="685800" indent="0">
              <a:lnSpc>
                <a:spcPct val="100000"/>
              </a:lnSpc>
              <a:buClr>
                <a:schemeClr val="tx2"/>
              </a:buClr>
              <a:buFontTx/>
              <a:buNone/>
              <a:defRPr sz="1100"/>
            </a:lvl3pPr>
            <a:lvl4pPr marL="10287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50"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037" y="398612"/>
            <a:ext cx="384049" cy="46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6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err="1"/>
              <a:t>www.biolabs.io</a:t>
            </a:r>
            <a:r>
              <a:rPr lang="en-US"/>
              <a:t> © 2020 All rights reserved</a:t>
            </a:r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E2C63-62BB-4804-8D93-358C0A0D2C58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9118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3" r:id="rId3"/>
    <p:sldLayoutId id="2147483662" r:id="rId4"/>
    <p:sldLayoutId id="2147483664" r:id="rId5"/>
    <p:sldLayoutId id="2147483665" r:id="rId6"/>
    <p:sldLayoutId id="2147483666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67" r:id="rId13"/>
    <p:sldLayoutId id="2147483668" r:id="rId14"/>
    <p:sldLayoutId id="2147483669" r:id="rId15"/>
    <p:sldLayoutId id="2147483670" r:id="rId16"/>
    <p:sldLayoutId id="2147483682" r:id="rId17"/>
    <p:sldLayoutId id="2147483678" r:id="rId18"/>
    <p:sldLayoutId id="2147483683" r:id="rId19"/>
    <p:sldLayoutId id="2147483679" r:id="rId20"/>
    <p:sldLayoutId id="2147483680" r:id="rId21"/>
    <p:sldLayoutId id="2147483681" r:id="rId22"/>
    <p:sldLayoutId id="2147483671" r:id="rId2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280" y="2214639"/>
            <a:ext cx="3994720" cy="1404203"/>
          </a:xfrm>
        </p:spPr>
        <p:txBody>
          <a:bodyPr/>
          <a:lstStyle/>
          <a:p>
            <a:r>
              <a:rPr lang="en-US" dirty="0"/>
              <a:t>Non-Resident BioLabs</a:t>
            </a:r>
            <a:br>
              <a:rPr lang="en-US" dirty="0"/>
            </a:br>
            <a:r>
              <a:rPr lang="en-US" dirty="0"/>
              <a:t>Onboarding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288" y="1423409"/>
            <a:ext cx="1668379" cy="5160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Pegasus Park</a:t>
            </a:r>
          </a:p>
        </p:txBody>
      </p:sp>
    </p:spTree>
    <p:extLst>
      <p:ext uri="{BB962C8B-B14F-4D97-AF65-F5344CB8AC3E}">
        <p14:creationId xmlns:p14="http://schemas.microsoft.com/office/powerpoint/2010/main" val="595581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767" y="277584"/>
            <a:ext cx="3811785" cy="150817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PH" sz="2700"/>
              <a:t>Environmental Health &amp; Safety (EHS)</a:t>
            </a:r>
            <a:br>
              <a:rPr lang="en-PH"/>
            </a:br>
            <a:r>
              <a:rPr lang="en-PH" sz="2200" b="0" i="1">
                <a:solidFill>
                  <a:schemeClr val="bg2">
                    <a:lumMod val="10000"/>
                  </a:schemeClr>
                </a:solidFill>
              </a:rPr>
              <a:t>We are committed to safety!</a:t>
            </a:r>
            <a:endParaRPr lang="en-PH" sz="2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83767" y="1874637"/>
            <a:ext cx="3608527" cy="28343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PH" sz="1200" b="1" dirty="0"/>
              <a:t>ALL</a:t>
            </a:r>
            <a:r>
              <a:rPr lang="en-PH" sz="1200" dirty="0"/>
              <a:t> residents must complete online safety training to be familiar with EH&amp;S policies and procedures </a:t>
            </a:r>
            <a:r>
              <a:rPr lang="en-PH" sz="1200" i="1" dirty="0"/>
              <a:t>(</a:t>
            </a:r>
            <a:r>
              <a:rPr lang="en-PH" sz="1200" i="1" dirty="0" err="1"/>
              <a:t>MediaLab</a:t>
            </a:r>
            <a:r>
              <a:rPr lang="en-PH" sz="1200" i="1" dirty="0"/>
              <a:t>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PH" sz="1200" dirty="0"/>
              <a:t>Fill out all safety training and emergency contact form that is on our website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PH" sz="1200" dirty="0"/>
              <a:t>PPE is required (lab coat and glasses) </a:t>
            </a:r>
            <a:r>
              <a:rPr lang="en-PH" sz="1200" b="1" dirty="0"/>
              <a:t>AT ALL TIMES </a:t>
            </a:r>
            <a:r>
              <a:rPr lang="en-PH" sz="1200" dirty="0"/>
              <a:t>while in lab!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PH" sz="1200" b="1" dirty="0"/>
              <a:t>NO</a:t>
            </a:r>
            <a:r>
              <a:rPr lang="en-PH" sz="1200" dirty="0"/>
              <a:t> open toe shoes 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PH" sz="1200" b="1" dirty="0"/>
              <a:t>NO</a:t>
            </a:r>
            <a:r>
              <a:rPr lang="en-PH" sz="1200" dirty="0"/>
              <a:t> shorts or short skirts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endParaRPr lang="en-PH" sz="1200" dirty="0"/>
          </a:p>
          <a:p>
            <a:endParaRPr lang="en-PH" dirty="0"/>
          </a:p>
          <a:p>
            <a:endParaRPr lang="en-PH" dirty="0"/>
          </a:p>
        </p:txBody>
      </p:sp>
      <p:pic>
        <p:nvPicPr>
          <p:cNvPr id="8" name="Picture Placeholder 7" descr="A picture containing text, indoor, floor, computer&#10;&#10;Description automatically generated">
            <a:extLst>
              <a:ext uri="{FF2B5EF4-FFF2-40B4-BE49-F238E27FC236}">
                <a16:creationId xmlns:a16="http://schemas.microsoft.com/office/drawing/2014/main" id="{F59CC307-58CB-2841-9DE6-A97AAF373B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194" name="Picture 2" descr="Lab Coat - Free fashion icons">
            <a:extLst>
              <a:ext uri="{FF2B5EF4-FFF2-40B4-BE49-F238E27FC236}">
                <a16:creationId xmlns:a16="http://schemas.microsoft.com/office/drawing/2014/main" id="{160A6895-75E8-FF40-ADFD-A9F05978C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3359" y="3814784"/>
            <a:ext cx="849276" cy="84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afety Glasses Icon - Download Safety Glasses Icon 50466 | Noun Project">
            <a:extLst>
              <a:ext uri="{FF2B5EF4-FFF2-40B4-BE49-F238E27FC236}">
                <a16:creationId xmlns:a16="http://schemas.microsoft.com/office/drawing/2014/main" id="{E0FE7C05-FD77-914B-A4B4-4AD5C30D9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272" y="4170585"/>
            <a:ext cx="768600" cy="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loves Icon - Download Gloves Icon 66947 | Noun Project">
            <a:extLst>
              <a:ext uri="{FF2B5EF4-FFF2-40B4-BE49-F238E27FC236}">
                <a16:creationId xmlns:a16="http://schemas.microsoft.com/office/drawing/2014/main" id="{83F71888-CEB8-C248-8586-2FF513E00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76427">
            <a:off x="3566069" y="3594398"/>
            <a:ext cx="569580" cy="56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035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5FE0A28E-32A9-9FF9-6813-6F63EE4A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42" t="39761" r="23380" b="5740"/>
          <a:stretch/>
        </p:blipFill>
        <p:spPr>
          <a:xfrm>
            <a:off x="5032889" y="838907"/>
            <a:ext cx="3866299" cy="3829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A9C6C-CBE5-6B6C-DB88-A9C94A85F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82" y="136370"/>
            <a:ext cx="7571265" cy="705870"/>
          </a:xfrm>
        </p:spPr>
        <p:txBody>
          <a:bodyPr/>
          <a:lstStyle/>
          <a:p>
            <a:r>
              <a:rPr lang="en-US">
                <a:latin typeface="Raleway"/>
              </a:rPr>
              <a:t>Recycling- Lab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A62321-5DAE-31A4-61AF-080220FB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biolabs.io</a:t>
            </a:r>
            <a:r>
              <a:rPr lang="en-US"/>
              <a:t> © 2023 All rights reserved.</a:t>
            </a:r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BDFEC-52C3-F6B2-C662-42708DB7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53B08-721F-4F5A-8D33-7D9744E532EC}" type="slidenum">
              <a:rPr lang="en-PH" smtClean="0"/>
              <a:pPr/>
              <a:t>11</a:t>
            </a:fld>
            <a:endParaRPr lang="en-PH"/>
          </a:p>
        </p:txBody>
      </p:sp>
      <p:pic>
        <p:nvPicPr>
          <p:cNvPr id="10" name="Content Placeholder 9" descr="A diagram of different colored boxes&#10;&#10;Description automatically generated">
            <a:extLst>
              <a:ext uri="{FF2B5EF4-FFF2-40B4-BE49-F238E27FC236}">
                <a16:creationId xmlns:a16="http://schemas.microsoft.com/office/drawing/2014/main" id="{05C1DB16-4EB8-AD5C-8199-1010C5B90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3582" r="5674" b="1228"/>
          <a:stretch/>
        </p:blipFill>
        <p:spPr>
          <a:xfrm>
            <a:off x="759367" y="918356"/>
            <a:ext cx="3730130" cy="3670106"/>
          </a:xfrm>
        </p:spPr>
      </p:pic>
    </p:spTree>
    <p:extLst>
      <p:ext uri="{BB962C8B-B14F-4D97-AF65-F5344CB8AC3E}">
        <p14:creationId xmlns:p14="http://schemas.microsoft.com/office/powerpoint/2010/main" val="1547747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9A04C-4B7A-749C-D1B7-686EDED11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82" y="339160"/>
            <a:ext cx="7560992" cy="705870"/>
          </a:xfrm>
        </p:spPr>
        <p:txBody>
          <a:bodyPr anchor="ctr">
            <a:normAutofit/>
          </a:bodyPr>
          <a:lstStyle/>
          <a:p>
            <a:r>
              <a:rPr lang="en-US"/>
              <a:t>Data Removal from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C35CA-F6BB-6AF4-EA82-800100DAA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439" y="1369219"/>
            <a:ext cx="3906279" cy="303839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800" dirty="0"/>
              <a:t>BioLabs removes data from equipment during last week of every month</a:t>
            </a:r>
          </a:p>
          <a:p>
            <a:pPr marL="628650" lvl="1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Protocols remain on instrument</a:t>
            </a:r>
          </a:p>
        </p:txBody>
      </p:sp>
      <p:pic>
        <p:nvPicPr>
          <p:cNvPr id="6" name="Picture 5" descr="Usb flash Drive PNG Image - PurePNG | Free transparent CC0 PNG Image Library">
            <a:extLst>
              <a:ext uri="{FF2B5EF4-FFF2-40B4-BE49-F238E27FC236}">
                <a16:creationId xmlns:a16="http://schemas.microsoft.com/office/drawing/2014/main" id="{22DB660F-38AE-CA5D-483E-AC34D3F05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62" t="6045" r="1154" b="-6297"/>
          <a:stretch/>
        </p:blipFill>
        <p:spPr>
          <a:xfrm>
            <a:off x="4720173" y="1288988"/>
            <a:ext cx="3898771" cy="2995834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96E475-283B-15F1-5807-D22186FB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082" y="4884283"/>
            <a:ext cx="3124200" cy="25921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biolabs.io © 2023 All rights reserved.</a:t>
            </a:r>
            <a:endParaRPr lang="en-P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55DC8-B1D6-A041-D27A-071570ACF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7393" y="4884283"/>
            <a:ext cx="771525" cy="2496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FA53B08-721F-4F5A-8D33-7D9744E532EC}" type="slidenum">
              <a:rPr lang="en-PH" smtClean="0"/>
              <a:pPr>
                <a:spcAft>
                  <a:spcPts val="600"/>
                </a:spcAft>
              </a:pPr>
              <a:t>12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89116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2FE1CD0A-0AA2-4B8A-A6D7-49C175E9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/>
          <a:p>
            <a:r>
              <a:rPr lang="en-US"/>
              <a:t>www.biolabs.io © 2023 All rights reserved</a:t>
            </a:r>
            <a:endParaRPr lang="en-PH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0FD0BFFA-B1D5-4C52-9695-EB5CE1A9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/>
          <a:p>
            <a:fld id="{FFA53B08-721F-4F5A-8D33-7D9744E532EC}" type="slidenum">
              <a:rPr lang="en-PH" smtClean="0"/>
              <a:pPr/>
              <a:t>13</a:t>
            </a:fld>
            <a:endParaRPr lang="en-PH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026A614-D1A4-C748-BEF4-36AEB305C2A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If you have any uncertainties with chemical disposal, please reach out to our BioLabs Pegasus Park staff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A2AAC7-FFFA-9D57-0AA8-C4F3E77CA30D}"/>
              </a:ext>
            </a:extLst>
          </p:cNvPr>
          <p:cNvGrpSpPr/>
          <p:nvPr/>
        </p:nvGrpSpPr>
        <p:grpSpPr>
          <a:xfrm>
            <a:off x="2070534" y="145282"/>
            <a:ext cx="4675302" cy="3307079"/>
            <a:chOff x="1987817" y="100163"/>
            <a:chExt cx="4675302" cy="3307079"/>
          </a:xfrm>
        </p:grpSpPr>
        <p:sp>
          <p:nvSpPr>
            <p:cNvPr id="105" name="Flowchart: Connector 104">
              <a:extLst>
                <a:ext uri="{FF2B5EF4-FFF2-40B4-BE49-F238E27FC236}">
                  <a16:creationId xmlns:a16="http://schemas.microsoft.com/office/drawing/2014/main" id="{47DB372C-DCBD-10F2-D1EB-23B049CB87A4}"/>
                </a:ext>
              </a:extLst>
            </p:cNvPr>
            <p:cNvSpPr/>
            <p:nvPr/>
          </p:nvSpPr>
          <p:spPr>
            <a:xfrm>
              <a:off x="1987817" y="814828"/>
              <a:ext cx="1899429" cy="1870742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Types of Waste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6F91C547-D678-B339-3726-0715EC9ED73B}"/>
                </a:ext>
              </a:extLst>
            </p:cNvPr>
            <p:cNvCxnSpPr/>
            <p:nvPr/>
          </p:nvCxnSpPr>
          <p:spPr>
            <a:xfrm>
              <a:off x="3885494" y="1748448"/>
              <a:ext cx="1584026" cy="0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3C2F2D5C-20FD-88F7-4499-1FBB3B2274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8485" y="711482"/>
              <a:ext cx="1619070" cy="1043972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BBEBFF50-8099-2A14-CDC5-0412F2923FDD}"/>
                </a:ext>
              </a:extLst>
            </p:cNvPr>
            <p:cNvCxnSpPr>
              <a:cxnSpLocks/>
            </p:cNvCxnSpPr>
            <p:nvPr/>
          </p:nvCxnSpPr>
          <p:spPr>
            <a:xfrm>
              <a:off x="3878485" y="1741441"/>
              <a:ext cx="1619070" cy="1149070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Flowchart: Connector 112">
              <a:extLst>
                <a:ext uri="{FF2B5EF4-FFF2-40B4-BE49-F238E27FC236}">
                  <a16:creationId xmlns:a16="http://schemas.microsoft.com/office/drawing/2014/main" id="{1D2E9B9F-3815-7EF0-C25F-71BC849FC482}"/>
                </a:ext>
              </a:extLst>
            </p:cNvPr>
            <p:cNvSpPr/>
            <p:nvPr/>
          </p:nvSpPr>
          <p:spPr>
            <a:xfrm>
              <a:off x="5471272" y="100163"/>
              <a:ext cx="1100406" cy="1022952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Non-Hazardous </a:t>
              </a:r>
              <a:endParaRPr lang="en-US"/>
            </a:p>
            <a:p>
              <a:pPr algn="ctr"/>
              <a:r>
                <a:rPr lang="en-US" sz="800"/>
                <a:t>Waste</a:t>
              </a:r>
              <a:endParaRPr lang="en-US"/>
            </a:p>
          </p:txBody>
        </p:sp>
        <p:sp>
          <p:nvSpPr>
            <p:cNvPr id="115" name="Flowchart: Connector 114">
              <a:extLst>
                <a:ext uri="{FF2B5EF4-FFF2-40B4-BE49-F238E27FC236}">
                  <a16:creationId xmlns:a16="http://schemas.microsoft.com/office/drawing/2014/main" id="{C048A68F-4FE6-F018-5FA8-DAA0FD4ACD67}"/>
                </a:ext>
              </a:extLst>
            </p:cNvPr>
            <p:cNvSpPr/>
            <p:nvPr/>
          </p:nvSpPr>
          <p:spPr>
            <a:xfrm>
              <a:off x="5471272" y="1242226"/>
              <a:ext cx="1191847" cy="1022952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800"/>
                <a:t>Biohazardous Waste</a:t>
              </a:r>
            </a:p>
          </p:txBody>
        </p:sp>
        <p:sp>
          <p:nvSpPr>
            <p:cNvPr id="116" name="Flowchart: Connector 115">
              <a:extLst>
                <a:ext uri="{FF2B5EF4-FFF2-40B4-BE49-F238E27FC236}">
                  <a16:creationId xmlns:a16="http://schemas.microsoft.com/office/drawing/2014/main" id="{04432FA1-7B21-5322-247C-EDE2AC8E4409}"/>
                </a:ext>
              </a:extLst>
            </p:cNvPr>
            <p:cNvSpPr/>
            <p:nvPr/>
          </p:nvSpPr>
          <p:spPr>
            <a:xfrm>
              <a:off x="5471271" y="2384290"/>
              <a:ext cx="1100406" cy="1022952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800"/>
                <a:t>Chemical Waste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6484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635" y="231547"/>
            <a:ext cx="7704646" cy="574846"/>
          </a:xfrm>
        </p:spPr>
        <p:txBody>
          <a:bodyPr/>
          <a:lstStyle/>
          <a:p>
            <a:pPr algn="ctr"/>
            <a:r>
              <a:rPr lang="en-PH"/>
              <a:t>Nonhazardous Waste </a:t>
            </a:r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2FE1CD0A-0AA2-4B8A-A6D7-49C175E9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/>
          <a:p>
            <a:r>
              <a:rPr lang="en-US"/>
              <a:t>www.biolabs.io © 2023 All rights reserved</a:t>
            </a:r>
            <a:endParaRPr lang="en-PH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0FD0BFFA-B1D5-4C52-9695-EB5CE1A9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/>
          <a:p>
            <a:fld id="{FFA53B08-721F-4F5A-8D33-7D9744E532EC}" type="slidenum">
              <a:rPr lang="en-PH" smtClean="0"/>
              <a:pPr/>
              <a:t>14</a:t>
            </a:fld>
            <a:endParaRPr lang="en-PH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33DCB99-051E-E543-ABD0-6F0A764F7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57627" y="983148"/>
            <a:ext cx="4409592" cy="21484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anose="020B0604020202020204" pitchFamily="34" charset="0"/>
              <a:buChar char="§"/>
            </a:pPr>
            <a:endParaRPr lang="en-US" sz="2100" b="1"/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100" b="1"/>
              <a:t>Can go down drain or in trash</a:t>
            </a:r>
            <a:endParaRPr lang="en-US"/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100"/>
              <a:t>Bleached biohazards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100"/>
              <a:t>Neutral buffers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 sz="2100"/>
              <a:t>Uncontaminated media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026A614-D1A4-C748-BEF4-36AEB305C2A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If you have any uncertainties with biohazardous waste, please reach out to our BioLabs Pegasus Park staff</a:t>
            </a:r>
          </a:p>
          <a:p>
            <a:endParaRPr lang="en-US"/>
          </a:p>
        </p:txBody>
      </p:sp>
      <p:pic>
        <p:nvPicPr>
          <p:cNvPr id="3" name="Graphic 3" descr="Sink with solid fill">
            <a:extLst>
              <a:ext uri="{FF2B5EF4-FFF2-40B4-BE49-F238E27FC236}">
                <a16:creationId xmlns:a16="http://schemas.microsoft.com/office/drawing/2014/main" id="{F7834052-A424-784E-78DB-B55A7ACCD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71" y="1105494"/>
            <a:ext cx="1923454" cy="1914525"/>
          </a:xfrm>
          <a:prstGeom prst="rect">
            <a:avLst/>
          </a:prstGeom>
        </p:spPr>
      </p:pic>
      <p:pic>
        <p:nvPicPr>
          <p:cNvPr id="4" name="Graphic 4" descr="Garbage with solid fill">
            <a:extLst>
              <a:ext uri="{FF2B5EF4-FFF2-40B4-BE49-F238E27FC236}">
                <a16:creationId xmlns:a16="http://schemas.microsoft.com/office/drawing/2014/main" id="{2B11CE51-6513-7E92-9D80-CBA3F75DF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0191" y="1310878"/>
            <a:ext cx="1476970" cy="149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28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635" y="231547"/>
            <a:ext cx="7704646" cy="574846"/>
          </a:xfrm>
        </p:spPr>
        <p:txBody>
          <a:bodyPr/>
          <a:lstStyle/>
          <a:p>
            <a:pPr algn="ctr"/>
            <a:r>
              <a:rPr lang="en-PH"/>
              <a:t>Liquid and Solid Biohazard Waste </a:t>
            </a:r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2FE1CD0A-0AA2-4B8A-A6D7-49C175E9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/>
          <a:p>
            <a:r>
              <a:rPr lang="en-US"/>
              <a:t>www.biolabs.io © 2023 All rights reserved</a:t>
            </a:r>
            <a:endParaRPr lang="en-PH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0FD0BFFA-B1D5-4C52-9695-EB5CE1A9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/>
          <a:p>
            <a:fld id="{FFA53B08-721F-4F5A-8D33-7D9744E532EC}" type="slidenum">
              <a:rPr lang="en-PH" smtClean="0"/>
              <a:pPr/>
              <a:t>15</a:t>
            </a:fld>
            <a:endParaRPr lang="en-PH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33DCB99-051E-E543-ABD0-6F0A764F7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635" y="884921"/>
            <a:ext cx="7704646" cy="2755645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sz="2100" b="1" dirty="0"/>
              <a:t>Liquid Biohazard Waste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100" dirty="0"/>
              <a:t>Add bleach to create a 10% solution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100" dirty="0"/>
              <a:t>Let sit for 30 minutes 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100" dirty="0"/>
              <a:t>Disinfected contents can be discarded down the sink. Flush with water. </a:t>
            </a:r>
          </a:p>
          <a:p>
            <a:pPr>
              <a:lnSpc>
                <a:spcPct val="120000"/>
              </a:lnSpc>
            </a:pPr>
            <a:r>
              <a:rPr lang="en-US" sz="2100" b="1" dirty="0"/>
              <a:t>Solid Biohazard Waste 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100" dirty="0"/>
              <a:t>Biohazard waste bins can be found in the TC rooms and around lab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100" dirty="0"/>
              <a:t>In the event a waste bin is full, you may bring it into the autoclave room and replace it with a new one. Place full bag </a:t>
            </a:r>
            <a:r>
              <a:rPr lang="en-US" sz="2100" u="sng" dirty="0"/>
              <a:t>in an autoclave bin on the floor or </a:t>
            </a:r>
            <a:r>
              <a:rPr lang="en-US" sz="2100" u="sng" dirty="0" err="1"/>
              <a:t>RedAway</a:t>
            </a:r>
            <a:r>
              <a:rPr lang="en-US" sz="2100" u="sng" dirty="0"/>
              <a:t> box</a:t>
            </a:r>
            <a:r>
              <a:rPr lang="en-US" sz="2100" dirty="0"/>
              <a:t>.</a:t>
            </a: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100" dirty="0"/>
              <a:t>Residents </a:t>
            </a:r>
            <a:r>
              <a:rPr lang="en-US" sz="2100" u="sng" dirty="0"/>
              <a:t>CANNOT</a:t>
            </a:r>
            <a:r>
              <a:rPr lang="en-US" sz="2100" dirty="0"/>
              <a:t> autoclave biohazardous waste; staff will do this!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026A614-D1A4-C748-BEF4-36AEB305C2A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If you have any uncertainties with biohazardous waste, please reach out to our BioLabs Pegasus Park staff</a:t>
            </a:r>
          </a:p>
          <a:p>
            <a:endParaRPr lang="en-US"/>
          </a:p>
        </p:txBody>
      </p:sp>
      <p:pic>
        <p:nvPicPr>
          <p:cNvPr id="10244" name="Picture 4" descr="Biohazard Sign, SKU: S-0244">
            <a:extLst>
              <a:ext uri="{FF2B5EF4-FFF2-40B4-BE49-F238E27FC236}">
                <a16:creationId xmlns:a16="http://schemas.microsoft.com/office/drawing/2014/main" id="{E3BEE60C-CDBD-414B-A6E9-14B3F7E41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8700" y="1074920"/>
            <a:ext cx="1936115" cy="140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164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635" y="151867"/>
            <a:ext cx="7704646" cy="787326"/>
          </a:xfrm>
        </p:spPr>
        <p:txBody>
          <a:bodyPr/>
          <a:lstStyle/>
          <a:p>
            <a:r>
              <a:rPr lang="en-PH"/>
              <a:t>Hazardous Chemical Waste 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2FE1CD0A-0AA2-4B8A-A6D7-49C175E9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/>
          <a:p>
            <a:r>
              <a:rPr lang="en-US"/>
              <a:t>www.biolabs.io © 2023 All rights reserved</a:t>
            </a:r>
            <a:endParaRPr lang="en-PH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0FD0BFFA-B1D5-4C52-9695-EB5CE1A9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/>
          <a:p>
            <a:fld id="{FFA53B08-721F-4F5A-8D33-7D9744E532EC}" type="slidenum">
              <a:rPr lang="en-PH" smtClean="0"/>
              <a:pPr/>
              <a:t>16</a:t>
            </a:fld>
            <a:endParaRPr lang="en-PH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33DCB99-051E-E543-ABD0-6F0A764F7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635" y="1020012"/>
            <a:ext cx="7704646" cy="251362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dirty="0"/>
              <a:t>Anything with "Warning", "Danger", </a:t>
            </a:r>
            <a:r>
              <a:rPr lang="en-US" dirty="0" err="1"/>
              <a:t>etc</a:t>
            </a:r>
            <a:r>
              <a:rPr lang="en-US" dirty="0"/>
              <a:t> on SDS</a:t>
            </a:r>
            <a:endParaRPr lang="en-US" b="1" dirty="0"/>
          </a:p>
          <a:p>
            <a:pPr marL="628650" lvl="1" indent="-285750">
              <a:buFont typeface="Wingdings" panose="020B0604020202020204" pitchFamily="34" charset="0"/>
              <a:buChar char="§"/>
            </a:pPr>
            <a:r>
              <a:rPr lang="en-US" b="1" dirty="0">
                <a:solidFill>
                  <a:srgbClr val="FFFFFF"/>
                </a:solidFill>
              </a:rPr>
              <a:t>MUST </a:t>
            </a:r>
            <a:r>
              <a:rPr lang="en-US" dirty="0">
                <a:solidFill>
                  <a:srgbClr val="FFFFFF"/>
                </a:solidFill>
              </a:rPr>
              <a:t>read SDS before ordering. Have plan for safe use, storage, and disposal</a:t>
            </a:r>
            <a:endParaRPr lang="en-US" b="1" dirty="0">
              <a:solidFill>
                <a:srgbClr val="FFFFFF"/>
              </a:solidFill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b="1" dirty="0"/>
              <a:t>YOU MUST </a:t>
            </a:r>
            <a:r>
              <a:rPr lang="en-US" dirty="0"/>
              <a:t>notify BioLabs staff of chemical waste being produced.</a:t>
            </a:r>
          </a:p>
          <a:p>
            <a:pPr marL="628650" lvl="1" indent="-285750">
              <a:buFont typeface="Wingdings" panose="020B0604020202020204" pitchFamily="34" charset="0"/>
              <a:buChar char="§"/>
            </a:pP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Typically dispose of in container for liquid, 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ziploc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 for solids. Store in 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fumehood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. Liquid and solid waste should be separated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b="1" dirty="0">
                <a:solidFill>
                  <a:srgbClr val="FFFFFF"/>
                </a:solidFill>
              </a:rPr>
              <a:t>Label waste bottles! </a:t>
            </a:r>
            <a:r>
              <a:rPr lang="en-US" dirty="0">
                <a:solidFill>
                  <a:srgbClr val="FFFFFF"/>
                </a:solidFill>
              </a:rPr>
              <a:t>Label “Your full name” waste "chemical name"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b="1" dirty="0">
                <a:solidFill>
                  <a:srgbClr val="FFFFFF"/>
                </a:solidFill>
              </a:rPr>
              <a:t>DO NOT </a:t>
            </a:r>
            <a:r>
              <a:rPr lang="en-US" dirty="0">
                <a:solidFill>
                  <a:srgbClr val="FFFFFF"/>
                </a:solidFill>
              </a:rPr>
              <a:t>combine chemicals!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b="1" dirty="0">
                <a:solidFill>
                  <a:srgbClr val="FFFFFF"/>
                </a:solidFill>
              </a:rPr>
              <a:t>DO NOT </a:t>
            </a:r>
            <a:r>
              <a:rPr lang="en-US" dirty="0">
                <a:solidFill>
                  <a:srgbClr val="FFFFFF"/>
                </a:solidFill>
              </a:rPr>
              <a:t>dispose of chemicals down drain!</a:t>
            </a:r>
          </a:p>
          <a:p>
            <a:pPr marL="628650" lvl="1" indent="-342900">
              <a:buFont typeface="Wingdings" panose="020B0604020202020204" pitchFamily="34" charset="0"/>
              <a:buChar char="§"/>
            </a:pPr>
            <a:r>
              <a:rPr lang="en-US" dirty="0">
                <a:solidFill>
                  <a:srgbClr val="FFFFFF"/>
                </a:solidFill>
              </a:rPr>
              <a:t>No EtOH down drain!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pPr marL="971550" lvl="2" indent="-285750">
              <a:buFont typeface="Wingdings" panose="020B0604020202020204" pitchFamily="34" charset="0"/>
              <a:buChar char="§"/>
            </a:pPr>
            <a:endParaRPr lang="en-US" dirty="0">
              <a:solidFill>
                <a:srgbClr val="4E5969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026A614-D1A4-C748-BEF4-36AEB305C2A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If you have any uncertainties with chemical disposal, please reach out to our BioLabs Pegasus Park staff</a:t>
            </a:r>
          </a:p>
        </p:txBody>
      </p:sp>
      <p:pic>
        <p:nvPicPr>
          <p:cNvPr id="2050" name="Picture 2" descr="Our GHS Secondary Label helps you to transfer all pertinent chemical  information from primary containers to secondary containers, giving you ...">
            <a:extLst>
              <a:ext uri="{FF2B5EF4-FFF2-40B4-BE49-F238E27FC236}">
                <a16:creationId xmlns:a16="http://schemas.microsoft.com/office/drawing/2014/main" id="{F140E93D-7640-35BE-13C9-A33FB00A7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" r="3436" b="25516"/>
          <a:stretch/>
        </p:blipFill>
        <p:spPr bwMode="auto">
          <a:xfrm>
            <a:off x="6845713" y="2548500"/>
            <a:ext cx="2064531" cy="10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629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635" y="151867"/>
            <a:ext cx="7704646" cy="787326"/>
          </a:xfrm>
        </p:spPr>
        <p:txBody>
          <a:bodyPr/>
          <a:lstStyle/>
          <a:p>
            <a:r>
              <a:rPr lang="en-PH"/>
              <a:t>Hazardous Chemical Waste Cont. 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2FE1CD0A-0AA2-4B8A-A6D7-49C175E9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082" y="4889045"/>
            <a:ext cx="3124200" cy="259217"/>
          </a:xfrm>
        </p:spPr>
        <p:txBody>
          <a:bodyPr/>
          <a:lstStyle/>
          <a:p>
            <a:r>
              <a:rPr lang="en-US"/>
              <a:t>www.biolabs.io © 2023 All rights reserved</a:t>
            </a:r>
            <a:endParaRPr lang="en-PH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0FD0BFFA-B1D5-4C52-9695-EB5CE1A9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/>
          <a:p>
            <a:fld id="{FFA53B08-721F-4F5A-8D33-7D9744E532EC}" type="slidenum">
              <a:rPr lang="en-PH" smtClean="0"/>
              <a:pPr/>
              <a:t>17</a:t>
            </a:fld>
            <a:endParaRPr lang="en-PH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33DCB99-051E-E543-ABD0-6F0A764F7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635" y="1020012"/>
            <a:ext cx="7704646" cy="25136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Wingdings,Sans-Serif" panose="020B0604020202020204" pitchFamily="34" charset="0"/>
              <a:buChar char="§"/>
            </a:pPr>
            <a:r>
              <a:rPr lang="en-US" b="1">
                <a:solidFill>
                  <a:srgbClr val="FFFFFF"/>
                </a:solidFill>
                <a:ea typeface="+mn-lt"/>
                <a:cs typeface="+mn-lt"/>
              </a:rPr>
              <a:t>DO NOT 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aspirate chemicals into TC aspirator bottles!</a:t>
            </a:r>
            <a:endParaRPr lang="en-US" b="1">
              <a:solidFill>
                <a:srgbClr val="FFFFFF"/>
              </a:solidFill>
              <a:ea typeface="+mn-lt"/>
              <a:cs typeface="+mn-lt"/>
            </a:endParaRPr>
          </a:p>
          <a:p>
            <a:pPr marL="628650" lvl="1" indent="-342900">
              <a:buFont typeface="Wingdings,Sans-Serif" panose="020B0604020202020204" pitchFamily="34" charset="0"/>
              <a:buChar char="§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These get bleached, so it can create toxic fumes</a:t>
            </a:r>
            <a:endParaRPr lang="en-US">
              <a:ea typeface="+mn-lt"/>
              <a:cs typeface="+mn-lt"/>
            </a:endParaRPr>
          </a:p>
          <a:p>
            <a:pPr marL="628650" lvl="1" indent="-342900">
              <a:buFont typeface="Wingdings,Sans-Serif" panose="020B0604020202020204" pitchFamily="34" charset="0"/>
              <a:buChar char="§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No PFA!</a:t>
            </a:r>
            <a:endParaRPr lang="en-US"/>
          </a:p>
          <a:p>
            <a:pPr marL="285750" indent="-285750">
              <a:buFont typeface="Wingdings,Sans-Serif" panose="020B0604020202020204" pitchFamily="34" charset="0"/>
              <a:buChar char="§"/>
            </a:pPr>
            <a:r>
              <a:rPr lang="en-US" b="1">
                <a:solidFill>
                  <a:srgbClr val="FFFFFF"/>
                </a:solidFill>
                <a:ea typeface="+mn-lt"/>
                <a:cs typeface="+mn-lt"/>
              </a:rPr>
              <a:t>DO NOT 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dispose of chemicals in autoclave bags!</a:t>
            </a:r>
            <a:endParaRPr lang="en-US">
              <a:ea typeface="+mn-lt"/>
              <a:cs typeface="+mn-lt"/>
            </a:endParaRPr>
          </a:p>
          <a:p>
            <a:pPr marL="628650" lvl="1" indent="-342900">
              <a:buFont typeface="Wingdings,Sans-Serif" panose="020B0604020202020204" pitchFamily="34" charset="0"/>
              <a:buChar char="§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Bags get autoclaved, creates fumes or degrades autoclave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FFFFFF"/>
                </a:solidFill>
              </a:rPr>
              <a:t>If waste contains both chemical and biohazardous waste, defaults to chemical</a:t>
            </a:r>
          </a:p>
          <a:p>
            <a:pPr marL="628650" lvl="1" indent="-342900">
              <a:buFont typeface="Wingdings" panose="020B0604020202020204" pitchFamily="34" charset="0"/>
              <a:buChar char="§"/>
            </a:pPr>
            <a:endParaRPr lang="en-US">
              <a:solidFill>
                <a:srgbClr val="FFFFFF"/>
              </a:solidFill>
            </a:endParaRPr>
          </a:p>
          <a:p>
            <a:pPr marL="628650" lvl="1" indent="-342900">
              <a:buFont typeface="Wingdings" panose="020B0604020202020204" pitchFamily="34" charset="0"/>
              <a:buChar char="§"/>
            </a:pPr>
            <a:endParaRPr lang="en-US">
              <a:solidFill>
                <a:srgbClr val="FFFFFF"/>
              </a:solidFill>
            </a:endParaRPr>
          </a:p>
          <a:p>
            <a:pPr marL="628650" lvl="1" indent="-342900">
              <a:buFont typeface="Wingdings" panose="020B0604020202020204" pitchFamily="34" charset="0"/>
              <a:buChar char="§"/>
            </a:pPr>
            <a:endParaRPr lang="en-US">
              <a:solidFill>
                <a:srgbClr val="FFFFFF"/>
              </a:solidFill>
            </a:endParaRPr>
          </a:p>
          <a:p>
            <a:pPr marL="971550" lvl="2" indent="-285750">
              <a:buFont typeface="Wingdings" panose="020B0604020202020204" pitchFamily="34" charset="0"/>
              <a:buChar char="§"/>
            </a:pPr>
            <a:endParaRPr lang="en-US">
              <a:solidFill>
                <a:srgbClr val="4E5969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/>
          </a:p>
          <a:p>
            <a:endParaRPr lang="en-US"/>
          </a:p>
          <a:p>
            <a:pPr marL="285750" indent="-285750">
              <a:buFont typeface="Wingdings" pitchFamily="2" charset="2"/>
              <a:buChar char="§"/>
            </a:pP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026A614-D1A4-C748-BEF4-36AEB305C2A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If you have any uncertainties with chemical disposal, please reach out to our BioLabs Pegasus Park staff</a:t>
            </a:r>
          </a:p>
        </p:txBody>
      </p:sp>
      <p:pic>
        <p:nvPicPr>
          <p:cNvPr id="4" name="Graphic 3" descr="Warning with solid fill">
            <a:extLst>
              <a:ext uri="{FF2B5EF4-FFF2-40B4-BE49-F238E27FC236}">
                <a16:creationId xmlns:a16="http://schemas.microsoft.com/office/drawing/2014/main" id="{72EDE925-5200-036A-A9AD-482F4044C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2394" y="2373511"/>
            <a:ext cx="1298376" cy="130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18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D7CD0-986D-6C2F-D489-67F62D62C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EHS Violation Policy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C9AD8-65A9-2481-EDC6-E737A83F6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biolabs.io © 2023 All rights reserved.</a:t>
            </a:r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642A8-76C7-9AC6-17B5-D9879C217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53B08-721F-4F5A-8D33-7D9744E532EC}" type="slidenum">
              <a:rPr lang="en-PH" smtClean="0"/>
              <a:pPr/>
              <a:t>18</a:t>
            </a:fld>
            <a:endParaRPr lang="en-PH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4396B95-3B3F-C272-59A9-BC95F12E599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17525" y="1370013"/>
          <a:ext cx="8120063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8992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BD546-5928-F765-8AFE-2C605F626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45" y="50635"/>
            <a:ext cx="7565572" cy="705870"/>
          </a:xfrm>
        </p:spPr>
        <p:txBody>
          <a:bodyPr>
            <a:normAutofit/>
          </a:bodyPr>
          <a:lstStyle/>
          <a:p>
            <a:r>
              <a:rPr lang="en-US" sz="2400"/>
              <a:t>Examples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55654-5F9D-A6C0-F774-93A1F9E1D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082" y="4898571"/>
            <a:ext cx="3485147" cy="244179"/>
          </a:xfrm>
        </p:spPr>
        <p:txBody>
          <a:bodyPr/>
          <a:lstStyle/>
          <a:p>
            <a:r>
              <a:rPr lang="en-US" dirty="0"/>
              <a:t>www.biolabs.io © 2023 All rights reserved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10987-2E9C-D6F0-774E-FA322852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53B08-721F-4F5A-8D33-7D9744E532EC}" type="slidenum">
              <a:rPr lang="en-PH" smtClean="0"/>
              <a:pPr/>
              <a:t>19</a:t>
            </a:fld>
            <a:endParaRPr lang="en-P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32C223-55C3-3ADC-37E1-A6C9C9CAC5C2}"/>
              </a:ext>
            </a:extLst>
          </p:cNvPr>
          <p:cNvSpPr txBox="1"/>
          <p:nvPr/>
        </p:nvSpPr>
        <p:spPr>
          <a:xfrm>
            <a:off x="505082" y="756584"/>
            <a:ext cx="7724144" cy="37843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u="sng" kern="0">
                <a:solidFill>
                  <a:schemeClr val="tx1">
                    <a:lumMod val="50000"/>
                  </a:schemeClr>
                </a:solidFill>
                <a:effectLst/>
                <a:latin typeface="Raleway"/>
                <a:ea typeface="Calibri"/>
                <a:cs typeface="Calibri"/>
              </a:rPr>
              <a:t>Tier 1: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200" kern="100">
                <a:solidFill>
                  <a:schemeClr val="tx1">
                    <a:lumMod val="50000"/>
                  </a:schemeClr>
                </a:solidFill>
                <a:effectLst/>
                <a:latin typeface="Raleway"/>
                <a:ea typeface="Calibri"/>
                <a:cs typeface="Times New Roman"/>
              </a:rPr>
              <a:t>Working in the lab under the influence of drugs or alcohol.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200" kern="100">
                <a:solidFill>
                  <a:schemeClr val="tx1">
                    <a:lumMod val="50000"/>
                  </a:schemeClr>
                </a:solidFill>
                <a:effectLst/>
                <a:latin typeface="Raleway"/>
                <a:ea typeface="Calibri"/>
                <a:cs typeface="Times New Roman"/>
              </a:rPr>
              <a:t>Willful disregard for safety procedures that directly endangers lives.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200" kern="100">
                <a:solidFill>
                  <a:schemeClr val="tx1">
                    <a:lumMod val="50000"/>
                  </a:schemeClr>
                </a:solidFill>
                <a:effectLst/>
                <a:latin typeface="Raleway"/>
                <a:ea typeface="Calibri"/>
                <a:cs typeface="Times New Roman"/>
              </a:rPr>
              <a:t>Utilizing prohibited materials on a </a:t>
            </a:r>
            <a:r>
              <a:rPr lang="en-US" sz="1200" kern="100" err="1">
                <a:solidFill>
                  <a:schemeClr val="tx1">
                    <a:lumMod val="50000"/>
                  </a:schemeClr>
                </a:solidFill>
                <a:effectLst/>
                <a:latin typeface="Raleway"/>
                <a:ea typeface="Calibri"/>
                <a:cs typeface="Times New Roman"/>
              </a:rPr>
              <a:t>BioLabs</a:t>
            </a:r>
            <a:r>
              <a:rPr lang="en-US" sz="1200" kern="100">
                <a:solidFill>
                  <a:schemeClr val="tx1">
                    <a:lumMod val="50000"/>
                  </a:schemeClr>
                </a:solidFill>
                <a:effectLst/>
                <a:latin typeface="Raleway"/>
                <a:ea typeface="Calibri"/>
                <a:cs typeface="Times New Roman"/>
              </a:rPr>
              <a:t> site (e.g., radioactive materials, BSL3).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200" kern="100">
                <a:solidFill>
                  <a:schemeClr val="tx1">
                    <a:lumMod val="50000"/>
                  </a:schemeClr>
                </a:solidFill>
                <a:effectLst/>
                <a:latin typeface="Raleway"/>
                <a:ea typeface="Calibri"/>
                <a:cs typeface="Times New Roman"/>
              </a:rPr>
              <a:t>Combining incompatible waste streams/chemicals</a:t>
            </a:r>
          </a:p>
          <a:p>
            <a:pPr>
              <a:lnSpc>
                <a:spcPct val="115000"/>
              </a:lnSpc>
            </a:pPr>
            <a:endParaRPr lang="en-US" sz="1200" b="1" u="sng" kern="100">
              <a:solidFill>
                <a:schemeClr val="tx1">
                  <a:lumMod val="50000"/>
                </a:schemeClr>
              </a:solidFill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200" b="1" u="sng" kern="100">
                <a:solidFill>
                  <a:schemeClr val="tx1">
                    <a:lumMod val="50000"/>
                  </a:schemeClr>
                </a:solidFill>
                <a:latin typeface="Raleway"/>
                <a:ea typeface="Calibri"/>
                <a:cs typeface="Times New Roman"/>
              </a:rPr>
              <a:t>Tier 2: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200" kern="100">
                <a:solidFill>
                  <a:schemeClr val="tx1">
                    <a:lumMod val="50000"/>
                  </a:schemeClr>
                </a:solidFill>
                <a:latin typeface="Raleway"/>
                <a:cs typeface="Times New Roman"/>
              </a:rPr>
              <a:t>Bringing or consuming food or drink in the lab.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200" kern="100">
                <a:solidFill>
                  <a:schemeClr val="tx1">
                    <a:lumMod val="50000"/>
                  </a:schemeClr>
                </a:solidFill>
                <a:latin typeface="Raleway"/>
                <a:cs typeface="Times New Roman"/>
              </a:rPr>
              <a:t>Failure to label hazardous materials appropriately.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200" kern="100">
                <a:solidFill>
                  <a:schemeClr val="tx1">
                    <a:lumMod val="50000"/>
                  </a:schemeClr>
                </a:solidFill>
                <a:latin typeface="Raleway"/>
                <a:cs typeface="Times New Roman"/>
              </a:rPr>
              <a:t>Working on hazardous work in the lab outside of normal business hours alone without prior approval and a buddy.</a:t>
            </a:r>
          </a:p>
          <a:p>
            <a:pPr>
              <a:lnSpc>
                <a:spcPct val="115000"/>
              </a:lnSpc>
            </a:pPr>
            <a:endParaRPr lang="en-US" sz="1200" b="1" u="sng" kern="100">
              <a:solidFill>
                <a:schemeClr val="tx1">
                  <a:lumMod val="50000"/>
                </a:schemeClr>
              </a:solidFill>
              <a:latin typeface="Raleway" pitchFamily="2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200" b="1" u="sng" kern="100">
                <a:solidFill>
                  <a:schemeClr val="tx1">
                    <a:lumMod val="50000"/>
                  </a:schemeClr>
                </a:solidFill>
                <a:latin typeface="Raleway"/>
                <a:cs typeface="Times New Roman"/>
              </a:rPr>
              <a:t>Tier 3: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200" kern="0">
                <a:solidFill>
                  <a:schemeClr val="tx1">
                    <a:lumMod val="50000"/>
                  </a:schemeClr>
                </a:solidFill>
                <a:effectLst/>
                <a:latin typeface="Raleway"/>
                <a:ea typeface="Calibri"/>
                <a:cs typeface="Calibri"/>
              </a:rPr>
              <a:t>Failure to wear proper PPE while in the lab.</a:t>
            </a:r>
            <a:endParaRPr lang="en-US" sz="1200" kern="100">
              <a:solidFill>
                <a:schemeClr val="tx1">
                  <a:lumMod val="50000"/>
                </a:schemeClr>
              </a:solidFill>
              <a:effectLst/>
              <a:latin typeface="Raleway"/>
              <a:ea typeface="Calibri"/>
              <a:cs typeface="Calibri"/>
            </a:endParaRP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200" kern="0">
                <a:solidFill>
                  <a:schemeClr val="tx1">
                    <a:lumMod val="50000"/>
                  </a:schemeClr>
                </a:solidFill>
                <a:effectLst/>
                <a:latin typeface="Raleway"/>
                <a:ea typeface="Calibri"/>
                <a:cs typeface="Calibri"/>
              </a:rPr>
              <a:t>Not closing hazardous waste bins after adding waste.</a:t>
            </a:r>
            <a:endParaRPr lang="en-US" sz="1200" kern="100">
              <a:solidFill>
                <a:schemeClr val="tx1">
                  <a:lumMod val="50000"/>
                </a:schemeClr>
              </a:solidFill>
              <a:effectLst/>
              <a:latin typeface="Raleway"/>
              <a:ea typeface="Calibri"/>
              <a:cs typeface="Calibri"/>
            </a:endParaRP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200" i="0" kern="0">
                <a:solidFill>
                  <a:schemeClr val="tx1">
                    <a:lumMod val="50000"/>
                  </a:schemeClr>
                </a:solidFill>
                <a:effectLst/>
                <a:latin typeface="Raleway"/>
                <a:ea typeface="Calibri"/>
                <a:cs typeface="Calibri"/>
              </a:rPr>
              <a:t>Touching a door with a gloved hand.</a:t>
            </a:r>
            <a:endParaRPr lang="en-US" sz="1200" kern="100">
              <a:solidFill>
                <a:schemeClr val="tx1">
                  <a:lumMod val="50000"/>
                </a:schemeClr>
              </a:solidFill>
              <a:effectLst/>
              <a:latin typeface="Raleway"/>
              <a:ea typeface="Calibri"/>
              <a:cs typeface="Calibri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>
              <a:solidFill>
                <a:schemeClr val="tx1">
                  <a:lumMod val="50000"/>
                </a:schemeClr>
              </a:solidFill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55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0777" y="738624"/>
            <a:ext cx="4539823" cy="1124465"/>
          </a:xfrm>
        </p:spPr>
        <p:txBody>
          <a:bodyPr/>
          <a:lstStyle/>
          <a:p>
            <a:r>
              <a:rPr lang="en-PH"/>
              <a:t>Onboarding Agenda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070778" y="1863089"/>
            <a:ext cx="4539822" cy="20871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PH" dirty="0"/>
              <a:t>About BioLabs and our Staff</a:t>
            </a:r>
          </a:p>
          <a:p>
            <a:pPr marL="400050" indent="-400050">
              <a:buFont typeface="+mj-lt"/>
              <a:buAutoNum type="romanUcPeriod"/>
            </a:pPr>
            <a:r>
              <a:rPr lang="en-PH" dirty="0"/>
              <a:t>Site Policies and Best Practices</a:t>
            </a:r>
          </a:p>
          <a:p>
            <a:pPr marL="400050" indent="-400050">
              <a:buFont typeface="+mj-lt"/>
              <a:buAutoNum type="romanUcPeriod"/>
            </a:pPr>
            <a:r>
              <a:rPr lang="en-PH" dirty="0"/>
              <a:t>Environmental Health &amp; Safety (EHS) </a:t>
            </a:r>
          </a:p>
          <a:p>
            <a:pPr marL="400050" indent="-400050">
              <a:buFont typeface="+mj-lt"/>
              <a:buAutoNum type="romanUcPeriod"/>
            </a:pPr>
            <a:r>
              <a:rPr lang="en-PH" dirty="0"/>
              <a:t>Facility Overview</a:t>
            </a:r>
          </a:p>
          <a:p>
            <a:pPr marL="400050" indent="-400050">
              <a:buFont typeface="+mj-lt"/>
              <a:buAutoNum type="romanUcPeriod"/>
            </a:pPr>
            <a:endParaRPr lang="en-PH" dirty="0"/>
          </a:p>
        </p:txBody>
      </p:sp>
      <p:sp>
        <p:nvSpPr>
          <p:cNvPr id="4" name="Footer Placeholder 44">
            <a:extLst>
              <a:ext uri="{FF2B5EF4-FFF2-40B4-BE49-F238E27FC236}">
                <a16:creationId xmlns:a16="http://schemas.microsoft.com/office/drawing/2014/main" id="{9ED68A04-D9DF-48E6-9D45-0CC00CD07A9A}"/>
              </a:ext>
            </a:extLst>
          </p:cNvPr>
          <p:cNvSpPr txBox="1">
            <a:spLocks/>
          </p:cNvSpPr>
          <p:nvPr/>
        </p:nvSpPr>
        <p:spPr>
          <a:xfrm>
            <a:off x="505082" y="4889045"/>
            <a:ext cx="3124200" cy="259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www.biolabs.io © 2023 All rights reserved</a:t>
            </a:r>
            <a:endParaRPr lang="en-PH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9372F51C-0E4C-4E66-9B8C-31F070738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9075" y="4898571"/>
            <a:ext cx="771525" cy="249692"/>
          </a:xfrm>
        </p:spPr>
        <p:txBody>
          <a:bodyPr/>
          <a:lstStyle/>
          <a:p>
            <a:fld id="{FFA53B08-721F-4F5A-8D33-7D9744E532EC}" type="slidenum">
              <a:rPr lang="en-PH" smtClean="0"/>
              <a:pPr/>
              <a:t>2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397800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58BEA-1EA3-BCE9-8E23-D1EFBFC72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82" y="186815"/>
            <a:ext cx="7560992" cy="705870"/>
          </a:xfrm>
        </p:spPr>
        <p:txBody>
          <a:bodyPr>
            <a:normAutofit/>
          </a:bodyPr>
          <a:lstStyle/>
          <a:p>
            <a:r>
              <a:rPr lang="en-US" sz="2400"/>
              <a:t>Tiered Responses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A3CF8B-634D-06A2-AD2B-19DC31A97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www.biolabs.io © 2023 All rights reserved</a:t>
            </a:r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2201B-026D-4D23-8312-CCEAB1BB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53B08-721F-4F5A-8D33-7D9744E532EC}" type="slidenum">
              <a:rPr lang="en-PH" smtClean="0"/>
              <a:pPr/>
              <a:t>20</a:t>
            </a:fld>
            <a:endParaRPr lang="en-PH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4396B95-3B3F-C272-59A9-BC95F12E5994}"/>
              </a:ext>
            </a:extLst>
          </p:cNvPr>
          <p:cNvGraphicFramePr/>
          <p:nvPr/>
        </p:nvGraphicFramePr>
        <p:xfrm>
          <a:off x="990600" y="892685"/>
          <a:ext cx="6942883" cy="3796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1602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1ADD3-1556-3FAD-A400-39769CCC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aleway"/>
              </a:rPr>
              <a:t>Working Alone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22F45-A80F-76EA-513F-2DB4E4972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5082" y="1366774"/>
            <a:ext cx="4772533" cy="304866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Any work completed on site between 5 PM &amp; 8 AM, or over weekends</a:t>
            </a:r>
          </a:p>
          <a:p>
            <a:r>
              <a:rPr lang="en-US" dirty="0"/>
              <a:t>High risk work must be completed with a buddy </a:t>
            </a:r>
          </a:p>
          <a:p>
            <a:pPr lvl="1"/>
            <a:r>
              <a:rPr lang="en-US" dirty="0"/>
              <a:t>Both people must fill out the form</a:t>
            </a:r>
          </a:p>
          <a:p>
            <a:r>
              <a:rPr lang="en-US" dirty="0"/>
              <a:t>Form should be completed for each type of work done</a:t>
            </a:r>
          </a:p>
          <a:p>
            <a:pPr lvl="1"/>
            <a:r>
              <a:rPr lang="en-US" dirty="0"/>
              <a:t>Example: TC work, viral work, bacterial cultures, mini preps</a:t>
            </a:r>
          </a:p>
          <a:p>
            <a:r>
              <a:rPr lang="en-US" dirty="0"/>
              <a:t>Is your work considered high hazard work?</a:t>
            </a:r>
          </a:p>
          <a:p>
            <a:pPr lvl="1"/>
            <a:r>
              <a:rPr lang="en-US" dirty="0"/>
              <a:t>If you don’t know, come ask Alyssa and/or Sydni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9170DC-0174-D738-DD61-5CA8CAB1E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biolabs.io © 2023 All rights reserved.</a:t>
            </a:r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87627-89E1-4606-866F-3BFBE91A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53B08-721F-4F5A-8D33-7D9744E532EC}" type="slidenum">
              <a:rPr lang="en-PH" smtClean="0"/>
              <a:pPr/>
              <a:t>21</a:t>
            </a:fld>
            <a:endParaRPr lang="en-P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CAE06E-46F1-9568-45EA-8CE4D33637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31" t="16054" r="19481" b="49084"/>
          <a:stretch/>
        </p:blipFill>
        <p:spPr>
          <a:xfrm>
            <a:off x="5618050" y="1366774"/>
            <a:ext cx="2719731" cy="744956"/>
          </a:xfrm>
          <a:prstGeom prst="rect">
            <a:avLst/>
          </a:prstGeom>
        </p:spPr>
      </p:pic>
      <p:pic>
        <p:nvPicPr>
          <p:cNvPr id="8" name="Picture 7" descr="A list of hazard words&#10;&#10;Description automatically generated with medium confidence">
            <a:extLst>
              <a:ext uri="{FF2B5EF4-FFF2-40B4-BE49-F238E27FC236}">
                <a16:creationId xmlns:a16="http://schemas.microsoft.com/office/drawing/2014/main" id="{51DC694C-589B-B3D7-802E-099A56421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44" y="1938798"/>
            <a:ext cx="3092843" cy="225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52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/>
              <a:t>Facility Overview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683945" y="1152422"/>
            <a:ext cx="3610591" cy="29385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PH"/>
              <a:t>During an emergency, do not panic! Make your way out of the nearest exit to muster points. </a:t>
            </a:r>
          </a:p>
          <a:p>
            <a:endParaRPr lang="en-PH"/>
          </a:p>
          <a:p>
            <a:pPr marL="285750" indent="-285750">
              <a:buFont typeface="Wingdings" pitchFamily="2" charset="2"/>
              <a:buChar char="§"/>
            </a:pPr>
            <a:r>
              <a:rPr lang="en-PH"/>
              <a:t>Eye wash stations are at every sink, and shower/eye wash stations can be found throughout the lab (yellow circles). </a:t>
            </a:r>
          </a:p>
          <a:p>
            <a:endParaRPr lang="en-PH"/>
          </a:p>
          <a:p>
            <a:pPr marL="285750" indent="-285750">
              <a:buFont typeface="Wingdings" pitchFamily="2" charset="2"/>
              <a:buChar char="§"/>
            </a:pPr>
            <a:r>
              <a:rPr lang="en-PH"/>
              <a:t>If you need additional assistance, let any </a:t>
            </a:r>
            <a:r>
              <a:rPr lang="en-PH" err="1"/>
              <a:t>BioLabs</a:t>
            </a:r>
            <a:r>
              <a:rPr lang="en-PH"/>
              <a:t> staff member know!</a:t>
            </a:r>
          </a:p>
          <a:p>
            <a:endParaRPr lang="en-PH"/>
          </a:p>
          <a:p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www.biolabs.io © 2023 All rights reserved</a:t>
            </a:r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53B08-721F-4F5A-8D33-7D9744E532EC}" type="slidenum">
              <a:rPr lang="en-PH" smtClean="0"/>
              <a:pPr/>
              <a:t>22</a:t>
            </a:fld>
            <a:endParaRPr lang="en-PH"/>
          </a:p>
        </p:txBody>
      </p:sp>
      <p:pic>
        <p:nvPicPr>
          <p:cNvPr id="15" name="Picture Placeholder 14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EBB0E434-C20C-D945-94AC-470D2463A4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738" y="1122408"/>
            <a:ext cx="3610591" cy="300882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B01DC2D-9C50-B748-A703-B6ED612AF646}"/>
              </a:ext>
            </a:extLst>
          </p:cNvPr>
          <p:cNvSpPr/>
          <p:nvPr/>
        </p:nvSpPr>
        <p:spPr>
          <a:xfrm>
            <a:off x="3619612" y="1045030"/>
            <a:ext cx="292608" cy="29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E5E32C6-287C-B543-9C49-7BD1EDF8E2E6}"/>
              </a:ext>
            </a:extLst>
          </p:cNvPr>
          <p:cNvSpPr/>
          <p:nvPr/>
        </p:nvSpPr>
        <p:spPr>
          <a:xfrm>
            <a:off x="2498801" y="2419965"/>
            <a:ext cx="215555" cy="20173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AA3821-CA1B-5A44-9581-D3F098621CBF}"/>
              </a:ext>
            </a:extLst>
          </p:cNvPr>
          <p:cNvSpPr/>
          <p:nvPr/>
        </p:nvSpPr>
        <p:spPr>
          <a:xfrm>
            <a:off x="1573012" y="2022302"/>
            <a:ext cx="215555" cy="20173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1CFE562-B87A-9D42-B27F-54403AA76087}"/>
              </a:ext>
            </a:extLst>
          </p:cNvPr>
          <p:cNvSpPr/>
          <p:nvPr/>
        </p:nvSpPr>
        <p:spPr>
          <a:xfrm>
            <a:off x="870316" y="1045030"/>
            <a:ext cx="292608" cy="29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D78791A-25ED-BF49-8510-40E5DE5EB729}"/>
              </a:ext>
            </a:extLst>
          </p:cNvPr>
          <p:cNvSpPr/>
          <p:nvPr/>
        </p:nvSpPr>
        <p:spPr>
          <a:xfrm>
            <a:off x="2460274" y="3652230"/>
            <a:ext cx="292608" cy="29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E1C7B8C-4AB0-A74C-BA34-D33998FDF4D7}"/>
              </a:ext>
            </a:extLst>
          </p:cNvPr>
          <p:cNvSpPr/>
          <p:nvPr/>
        </p:nvSpPr>
        <p:spPr>
          <a:xfrm>
            <a:off x="2460274" y="1569454"/>
            <a:ext cx="215555" cy="20173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A681EB8-05A5-B04D-867C-7447617D6452}"/>
              </a:ext>
            </a:extLst>
          </p:cNvPr>
          <p:cNvSpPr/>
          <p:nvPr/>
        </p:nvSpPr>
        <p:spPr>
          <a:xfrm>
            <a:off x="1982068" y="1468589"/>
            <a:ext cx="215555" cy="20173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15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A1EC46D-7C44-6C7C-BC53-9029878A6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71" y="339160"/>
            <a:ext cx="7565572" cy="705870"/>
          </a:xfrm>
        </p:spPr>
        <p:txBody>
          <a:bodyPr/>
          <a:lstStyle/>
          <a:p>
            <a:r>
              <a:rPr lang="en-US"/>
              <a:t>Safety Specs Locations</a:t>
            </a:r>
          </a:p>
        </p:txBody>
      </p:sp>
      <p:pic>
        <p:nvPicPr>
          <p:cNvPr id="9" name="Content Placeholder 8" descr="A map of a building&#10;&#10;Description automatically generated">
            <a:extLst>
              <a:ext uri="{FF2B5EF4-FFF2-40B4-BE49-F238E27FC236}">
                <a16:creationId xmlns:a16="http://schemas.microsoft.com/office/drawing/2014/main" id="{718BFD96-89A1-7354-7D1B-4860E60DC9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7736" y="1436798"/>
            <a:ext cx="3736266" cy="2895606"/>
          </a:xfrm>
          <a:noFill/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49D82CD-C69D-002B-5EDC-057732414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2637" y="1436798"/>
            <a:ext cx="3904735" cy="289560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1600">
                <a:latin typeface="Raleway"/>
              </a:rPr>
              <a:t>There are several safety maps posted across the site with locations for the following</a:t>
            </a:r>
          </a:p>
          <a:p>
            <a:pPr lvl="1">
              <a:buFont typeface="Arial" panose="02070309020205020404" pitchFamily="49" charset="0"/>
              <a:buChar char="•"/>
            </a:pPr>
            <a:r>
              <a:rPr lang="en-US" sz="1300">
                <a:solidFill>
                  <a:srgbClr val="00B050"/>
                </a:solidFill>
                <a:latin typeface="Raleway"/>
              </a:rPr>
              <a:t>Safety showers and eyewash stations</a:t>
            </a:r>
          </a:p>
          <a:p>
            <a:pPr lvl="1">
              <a:buFont typeface="Arial" panose="02070309020205020404" pitchFamily="49" charset="0"/>
              <a:buChar char="•"/>
            </a:pPr>
            <a:r>
              <a:rPr lang="en-US" sz="1400">
                <a:solidFill>
                  <a:srgbClr val="FF0000"/>
                </a:solidFill>
                <a:latin typeface="Raleway"/>
              </a:rPr>
              <a:t>Evacuation exits</a:t>
            </a:r>
          </a:p>
          <a:p>
            <a:pPr lvl="1">
              <a:buFont typeface="Arial" panose="02070309020205020404" pitchFamily="49" charset="0"/>
              <a:buChar char="•"/>
            </a:pPr>
            <a:r>
              <a:rPr lang="en-US" sz="1300">
                <a:solidFill>
                  <a:srgbClr val="FF0000"/>
                </a:solidFill>
                <a:latin typeface="Raleway"/>
              </a:rPr>
              <a:t>Fire extinguishers, blankets, &amp; alarms</a:t>
            </a:r>
          </a:p>
          <a:p>
            <a:pPr lvl="1">
              <a:buFont typeface="Arial" panose="02070309020205020404" pitchFamily="49" charset="0"/>
              <a:buChar char="•"/>
            </a:pPr>
            <a:r>
              <a:rPr lang="en-US" sz="1300">
                <a:solidFill>
                  <a:srgbClr val="FF0000"/>
                </a:solidFill>
                <a:latin typeface="Raleway"/>
              </a:rPr>
              <a:t>AED</a:t>
            </a:r>
          </a:p>
          <a:p>
            <a:pPr lvl="1">
              <a:buFont typeface="Arial" panose="02070309020205020404" pitchFamily="49" charset="0"/>
              <a:buChar char="•"/>
            </a:pPr>
            <a:r>
              <a:rPr lang="en-US" sz="1300">
                <a:solidFill>
                  <a:srgbClr val="FFC000"/>
                </a:solidFill>
                <a:latin typeface="Raleway"/>
              </a:rPr>
              <a:t>Hazardous chemical storage</a:t>
            </a:r>
          </a:p>
          <a:p>
            <a:pPr lvl="1">
              <a:buFont typeface="Arial" panose="02070309020205020404" pitchFamily="49" charset="0"/>
              <a:buChar char="•"/>
            </a:pPr>
            <a:r>
              <a:rPr lang="en-US" sz="1300">
                <a:solidFill>
                  <a:srgbClr val="FFC000"/>
                </a:solidFill>
                <a:latin typeface="Raleway"/>
              </a:rPr>
              <a:t>Spill kits</a:t>
            </a:r>
          </a:p>
          <a:p>
            <a:pPr lvl="1">
              <a:buFont typeface="Arial" panose="02070309020205020404" pitchFamily="49" charset="0"/>
              <a:buChar char="•"/>
            </a:pPr>
            <a:r>
              <a:rPr lang="en-US" sz="1300">
                <a:latin typeface="Raleway"/>
              </a:rPr>
              <a:t>Drains</a:t>
            </a:r>
            <a:endParaRPr lang="en-US"/>
          </a:p>
          <a:p>
            <a:r>
              <a:rPr lang="en-US">
                <a:latin typeface="Raleway"/>
              </a:rPr>
              <a:t>The maps will have a star that indicate where you are</a:t>
            </a:r>
            <a:endParaRPr lang="en-US"/>
          </a:p>
          <a:p>
            <a:pPr lvl="1"/>
            <a:endParaRPr lang="en-US"/>
          </a:p>
          <a:p>
            <a:pPr lvl="1"/>
            <a:endParaRPr lang="en-US">
              <a:latin typeface="Raleway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532C9E-45BB-B85A-2413-52F230988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771" y="4884283"/>
            <a:ext cx="3124200" cy="25921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biolabs.io © 2023 All rights reserved.</a:t>
            </a:r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70EB31-AAE0-C647-E142-2D87BB5E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1704" y="4889045"/>
            <a:ext cx="771525" cy="2496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FA53B08-721F-4F5A-8D33-7D9744E532EC}" type="slidenum">
              <a:rPr lang="en-PH" smtClean="0"/>
              <a:pPr>
                <a:spcAft>
                  <a:spcPts val="600"/>
                </a:spcAft>
              </a:pPr>
              <a:t>23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92379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/>
              <a:t>Thank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205845" y="2282171"/>
            <a:ext cx="3190665" cy="2298241"/>
          </a:xfrm>
        </p:spPr>
        <p:txBody>
          <a:bodyPr/>
          <a:lstStyle/>
          <a:p>
            <a:r>
              <a:rPr lang="en-PH" dirty="0"/>
              <a:t>3060 Pegasus Park Dr. </a:t>
            </a:r>
          </a:p>
          <a:p>
            <a:r>
              <a:rPr lang="en-PH" dirty="0"/>
              <a:t>Dallas, TX 75247 </a:t>
            </a:r>
          </a:p>
          <a:p>
            <a:endParaRPr lang="en-PH" dirty="0"/>
          </a:p>
          <a:p>
            <a:r>
              <a:rPr lang="en-PH" dirty="0"/>
              <a:t>www.biolabs.io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101" y="2329192"/>
            <a:ext cx="237744" cy="246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101" y="3020640"/>
            <a:ext cx="237744" cy="2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87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E906968-8979-A48B-4350-9D5705274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280" y="1630189"/>
            <a:ext cx="3994720" cy="2018358"/>
          </a:xfrm>
        </p:spPr>
        <p:txBody>
          <a:bodyPr>
            <a:normAutofit/>
          </a:bodyPr>
          <a:lstStyle/>
          <a:p>
            <a:r>
              <a:rPr lang="en-US" dirty="0" err="1">
                <a:latin typeface="Raleway Light" panose="020B0403030101060003" pitchFamily="34" charset="77"/>
              </a:rPr>
              <a:t>BioLabs</a:t>
            </a:r>
            <a:r>
              <a:rPr lang="en-US" dirty="0">
                <a:latin typeface="Raleway Light" panose="020B0403030101060003" pitchFamily="34" charset="77"/>
              </a:rPr>
              <a:t> is an incubator space for biotech startups. We provide the office &amp; lab space, equipment, and resources for companies. You can focus on science and we will take care of the rest!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0B6996-F9BA-D709-028F-BE350EDA9274}"/>
              </a:ext>
            </a:extLst>
          </p:cNvPr>
          <p:cNvSpPr/>
          <p:nvPr/>
        </p:nvSpPr>
        <p:spPr>
          <a:xfrm>
            <a:off x="434566" y="325925"/>
            <a:ext cx="2915216" cy="1304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6A5A93-4C53-72A2-DE8E-0F3E0E974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280" y="657462"/>
            <a:ext cx="4451920" cy="641190"/>
          </a:xfrm>
        </p:spPr>
        <p:txBody>
          <a:bodyPr/>
          <a:lstStyle/>
          <a:p>
            <a:r>
              <a:rPr lang="en-US" dirty="0"/>
              <a:t>WHO ARE WE?</a:t>
            </a:r>
          </a:p>
        </p:txBody>
      </p:sp>
    </p:spTree>
    <p:extLst>
      <p:ext uri="{BB962C8B-B14F-4D97-AF65-F5344CB8AC3E}">
        <p14:creationId xmlns:p14="http://schemas.microsoft.com/office/powerpoint/2010/main" val="1176571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erson smiling at camera&#10;&#10;Description automatically generated">
            <a:extLst>
              <a:ext uri="{FF2B5EF4-FFF2-40B4-BE49-F238E27FC236}">
                <a16:creationId xmlns:a16="http://schemas.microsoft.com/office/drawing/2014/main" id="{58D598D3-4370-FB53-1647-C6A06E582B31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5" b="17285"/>
          <a:stretch>
            <a:fillRect/>
          </a:stretch>
        </p:blipFill>
        <p:spPr>
          <a:xfrm>
            <a:off x="2859525" y="1114885"/>
            <a:ext cx="1070485" cy="105009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647A71-B1C7-4D49-B8FE-160E2F967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our Staff</a:t>
            </a:r>
          </a:p>
        </p:txBody>
      </p:sp>
      <p:pic>
        <p:nvPicPr>
          <p:cNvPr id="28" name="Picture Placeholder 27" descr="A picture containing human face, person, smile, clothing&#10;&#10;Description automatically generated">
            <a:extLst>
              <a:ext uri="{FF2B5EF4-FFF2-40B4-BE49-F238E27FC236}">
                <a16:creationId xmlns:a16="http://schemas.microsoft.com/office/drawing/2014/main" id="{C320D697-E8B3-C756-4F1F-40E74AA1B0FA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6" t="5429" r="26011" b="4011"/>
          <a:stretch/>
        </p:blipFill>
        <p:spPr>
          <a:xfrm>
            <a:off x="727805" y="1102943"/>
            <a:ext cx="1062037" cy="106203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399E5-41C1-3B4C-8625-A9B532C29FF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5083" y="2748068"/>
            <a:ext cx="1359206" cy="375270"/>
          </a:xfrm>
        </p:spPr>
        <p:txBody>
          <a:bodyPr/>
          <a:lstStyle/>
          <a:p>
            <a:r>
              <a:rPr lang="en-US"/>
              <a:t>Site Director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06BA64-3D21-A84E-AD99-A5BE67126B2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5083" y="2441404"/>
            <a:ext cx="1359206" cy="254460"/>
          </a:xfrm>
        </p:spPr>
        <p:txBody>
          <a:bodyPr/>
          <a:lstStyle/>
          <a:p>
            <a:r>
              <a:rPr lang="en-US" dirty="0"/>
              <a:t>Gabby Everett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2F1323-96A8-F740-8A6B-C4C1B0232B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4273" y="3123338"/>
            <a:ext cx="1360826" cy="551301"/>
          </a:xfrm>
        </p:spPr>
        <p:txBody>
          <a:bodyPr/>
          <a:lstStyle/>
          <a:p>
            <a:r>
              <a:rPr lang="en-US" dirty="0"/>
              <a:t>Texas A&amp;M</a:t>
            </a:r>
          </a:p>
          <a:p>
            <a:r>
              <a:rPr lang="en-US" dirty="0"/>
              <a:t>PhD in Biochemistry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E04A12-23E2-454F-9217-9A7D9C021CC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724932" y="2748068"/>
            <a:ext cx="1359206" cy="342998"/>
          </a:xfrm>
        </p:spPr>
        <p:txBody>
          <a:bodyPr/>
          <a:lstStyle/>
          <a:p>
            <a:r>
              <a:rPr lang="en-US" dirty="0"/>
              <a:t>Associate Lab Manager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D5BCB7-3C41-C248-B4BA-D1C4F3B8AAF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24932" y="2441404"/>
            <a:ext cx="1359206" cy="254460"/>
          </a:xfrm>
        </p:spPr>
        <p:txBody>
          <a:bodyPr/>
          <a:lstStyle/>
          <a:p>
            <a:r>
              <a:rPr lang="en-US" dirty="0"/>
              <a:t>Alyssa Dubrow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79327B-73BD-C34A-ACFB-D7A49CA150F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24122" y="3123338"/>
            <a:ext cx="1360826" cy="551301"/>
          </a:xfrm>
        </p:spPr>
        <p:txBody>
          <a:bodyPr/>
          <a:lstStyle/>
          <a:p>
            <a:r>
              <a:rPr lang="en-US" dirty="0"/>
              <a:t>Texas A&amp;M</a:t>
            </a:r>
          </a:p>
          <a:p>
            <a:r>
              <a:rPr lang="en-US" dirty="0"/>
              <a:t>B.S. in Biochemistry</a:t>
            </a:r>
          </a:p>
        </p:txBody>
      </p:sp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99F2B2E0-2F52-E249-8E31-B145376CC377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 b="16696"/>
          <a:stretch/>
        </p:blipFill>
        <p:spPr>
          <a:xfrm>
            <a:off x="4999692" y="1102944"/>
            <a:ext cx="1063625" cy="1062037"/>
          </a:xfr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7C86FC6-B990-1A48-9349-922F160A592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874372" y="2444520"/>
            <a:ext cx="1359206" cy="254460"/>
          </a:xfrm>
        </p:spPr>
        <p:txBody>
          <a:bodyPr/>
          <a:lstStyle/>
          <a:p>
            <a:r>
              <a:rPr lang="en-US" dirty="0"/>
              <a:t>Sydni Holmes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A9F3019-4013-4343-9DC8-60F1FABACE1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874372" y="3126454"/>
            <a:ext cx="1360826" cy="551301"/>
          </a:xfrm>
        </p:spPr>
        <p:txBody>
          <a:bodyPr/>
          <a:lstStyle/>
          <a:p>
            <a:r>
              <a:rPr lang="en-US" dirty="0"/>
              <a:t>UT Dallas</a:t>
            </a:r>
          </a:p>
          <a:p>
            <a:r>
              <a:rPr lang="en-US" dirty="0"/>
              <a:t>B.S. in</a:t>
            </a:r>
          </a:p>
          <a:p>
            <a:r>
              <a:rPr lang="en-US" dirty="0"/>
              <a:t>Biology 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8F1C7EF-3E4A-6C65-663E-8B53A17E207D}"/>
              </a:ext>
            </a:extLst>
          </p:cNvPr>
          <p:cNvSpPr txBox="1">
            <a:spLocks/>
          </p:cNvSpPr>
          <p:nvPr/>
        </p:nvSpPr>
        <p:spPr>
          <a:xfrm>
            <a:off x="4839365" y="2745670"/>
            <a:ext cx="1359206" cy="342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Lab Operations Associate</a:t>
            </a:r>
          </a:p>
        </p:txBody>
      </p:sp>
      <p:pic>
        <p:nvPicPr>
          <p:cNvPr id="3" name="Picture Placeholder 33">
            <a:extLst>
              <a:ext uri="{FF2B5EF4-FFF2-40B4-BE49-F238E27FC236}">
                <a16:creationId xmlns:a16="http://schemas.microsoft.com/office/drawing/2014/main" id="{CEB9DAE7-26C5-A55E-C299-E22F44C045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" b="75"/>
          <a:stretch/>
        </p:blipFill>
        <p:spPr>
          <a:xfrm>
            <a:off x="7132999" y="1102944"/>
            <a:ext cx="1063625" cy="10620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87F1EA2-ED38-F4BC-CF58-FBBF57681D3A}"/>
              </a:ext>
            </a:extLst>
          </p:cNvPr>
          <p:cNvSpPr txBox="1">
            <a:spLocks/>
          </p:cNvSpPr>
          <p:nvPr/>
        </p:nvSpPr>
        <p:spPr>
          <a:xfrm>
            <a:off x="7056530" y="2748431"/>
            <a:ext cx="1359206" cy="342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Lab Operations Associate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671DCBA-C7A1-FA06-C67C-EE35ECF9A93C}"/>
              </a:ext>
            </a:extLst>
          </p:cNvPr>
          <p:cNvSpPr txBox="1">
            <a:spLocks/>
          </p:cNvSpPr>
          <p:nvPr/>
        </p:nvSpPr>
        <p:spPr>
          <a:xfrm>
            <a:off x="7056530" y="2441767"/>
            <a:ext cx="1359206" cy="2544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Camille Shuey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C3E1C86-7563-F8A6-1575-E3E279D06132}"/>
              </a:ext>
            </a:extLst>
          </p:cNvPr>
          <p:cNvSpPr txBox="1">
            <a:spLocks/>
          </p:cNvSpPr>
          <p:nvPr/>
        </p:nvSpPr>
        <p:spPr>
          <a:xfrm>
            <a:off x="7055720" y="3123701"/>
            <a:ext cx="1360826" cy="551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UT Arlington</a:t>
            </a:r>
          </a:p>
          <a:p>
            <a:r>
              <a:rPr lang="en-US" dirty="0"/>
              <a:t>B.S. in Biomedical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123003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1AAB8-D474-5918-A8BD-123EFE207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erson in a white coat in an office&#10;&#10;Description automatically generated with low confidence">
            <a:extLst>
              <a:ext uri="{FF2B5EF4-FFF2-40B4-BE49-F238E27FC236}">
                <a16:creationId xmlns:a16="http://schemas.microsoft.com/office/drawing/2014/main" id="{6D1E619C-F3D6-C38A-A68E-DB5A30DA43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3F71FF-4FCD-C95E-C427-A71F5D74B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69" y="-29752"/>
            <a:ext cx="3598814" cy="517325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E0BC9FD-4C4E-A8BC-F007-4B1E1CC3D5CF}"/>
              </a:ext>
            </a:extLst>
          </p:cNvPr>
          <p:cNvSpPr txBox="1">
            <a:spLocks/>
          </p:cNvSpPr>
          <p:nvPr/>
        </p:nvSpPr>
        <p:spPr>
          <a:xfrm>
            <a:off x="929911" y="591644"/>
            <a:ext cx="3218596" cy="492618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sz="2400" b="1" dirty="0">
                <a:solidFill>
                  <a:schemeClr val="bg1"/>
                </a:solidFill>
              </a:rPr>
              <a:t>Membership Policies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5795BFB-BC77-812D-EE9B-8DB19638D046}"/>
              </a:ext>
            </a:extLst>
          </p:cNvPr>
          <p:cNvSpPr txBox="1">
            <a:spLocks/>
          </p:cNvSpPr>
          <p:nvPr/>
        </p:nvSpPr>
        <p:spPr>
          <a:xfrm>
            <a:off x="820667" y="1657843"/>
            <a:ext cx="3002736" cy="156381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PH" sz="18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EB6680-EF41-B965-ECA5-C87200257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03" y="92352"/>
            <a:ext cx="436946" cy="4926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3B6C7D-5E81-72B5-5050-CEAF71C079D8}"/>
              </a:ext>
            </a:extLst>
          </p:cNvPr>
          <p:cNvSpPr txBox="1"/>
          <p:nvPr/>
        </p:nvSpPr>
        <p:spPr>
          <a:xfrm>
            <a:off x="818069" y="999197"/>
            <a:ext cx="3598815" cy="41458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</a:rPr>
              <a:t>1 </a:t>
            </a:r>
            <a:r>
              <a:rPr lang="en-US" sz="1100" dirty="0">
                <a:solidFill>
                  <a:schemeClr val="bg1"/>
                </a:solidFill>
              </a:rPr>
              <a:t>monthly membership = 1 person’s access to lab </a:t>
            </a:r>
            <a:r>
              <a:rPr lang="en-US" sz="11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(&amp; facility? Breakout rooms? Snacks?)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</a:rPr>
              <a:t>Membership cannot be shared/transferred between individuals- any other lab users on site will be charged membership 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</a:rPr>
              <a:t>Contact BioLabs staff for conference room/breakout room booking rates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</a:rPr>
              <a:t>Must adhere to BioLabs EHS policies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</a:rPr>
              <a:t>Complete safety training before entering lab, wear designated PPE, comply with chemical safety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</a:rPr>
              <a:t>Email Alyssa &amp; Sydni which equipment will be used</a:t>
            </a:r>
          </a:p>
          <a:p>
            <a:pPr marL="1200150" lvl="2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</a:rPr>
              <a:t>Equipment training NOT provided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00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building, indoor&#10;&#10;Description automatically generated">
            <a:extLst>
              <a:ext uri="{FF2B5EF4-FFF2-40B4-BE49-F238E27FC236}">
                <a16:creationId xmlns:a16="http://schemas.microsoft.com/office/drawing/2014/main" id="{4D3E5986-AF9E-924A-A5B4-45B48FB2C5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68" y="0"/>
            <a:ext cx="3122153" cy="4574306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820667" y="1657843"/>
            <a:ext cx="3002736" cy="156381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PH" sz="180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48D4D4-8637-374B-9572-6008D9BD1D49}"/>
              </a:ext>
            </a:extLst>
          </p:cNvPr>
          <p:cNvSpPr txBox="1">
            <a:spLocks/>
          </p:cNvSpPr>
          <p:nvPr/>
        </p:nvSpPr>
        <p:spPr>
          <a:xfrm>
            <a:off x="818069" y="569194"/>
            <a:ext cx="3002736" cy="75160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sz="2400" b="1" dirty="0">
                <a:solidFill>
                  <a:schemeClr val="bg1"/>
                </a:solidFill>
              </a:rPr>
              <a:t>Conference Room Policies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D08B0A-3CB7-A648-B7B3-A418214C98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263" y="76576"/>
            <a:ext cx="436946" cy="4926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13875-EDFB-BA4F-BE39-718062DA2F8D}"/>
              </a:ext>
            </a:extLst>
          </p:cNvPr>
          <p:cNvSpPr txBox="1"/>
          <p:nvPr/>
        </p:nvSpPr>
        <p:spPr>
          <a:xfrm>
            <a:off x="822798" y="1283894"/>
            <a:ext cx="3122154" cy="30638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Booking rate-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 dirty="0">
                <a:solidFill>
                  <a:schemeClr val="bg1"/>
                </a:solidFill>
              </a:rPr>
              <a:t>Contact BioLabs staff AT LEAST 1 week prior to event date- cannot guarantee desired room will be open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 dirty="0">
                <a:solidFill>
                  <a:schemeClr val="bg1"/>
                </a:solidFill>
              </a:rPr>
              <a:t>Keep conversations low in shared spaces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 dirty="0">
                <a:solidFill>
                  <a:schemeClr val="bg1"/>
                </a:solidFill>
              </a:rPr>
              <a:t>DO NOT leave your personal items unattended 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 dirty="0">
                <a:solidFill>
                  <a:schemeClr val="bg1"/>
                </a:solidFill>
              </a:rPr>
              <a:t>DO NOT take items that are not yours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 dirty="0">
                <a:solidFill>
                  <a:schemeClr val="bg1"/>
                </a:solidFill>
              </a:rPr>
              <a:t>Clean up common areas after use (desks, tabletops, couch, and chairs)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 dirty="0">
                <a:solidFill>
                  <a:schemeClr val="bg1"/>
                </a:solidFill>
              </a:rPr>
              <a:t>If you are eating, throw away your trash and put up any dishes</a:t>
            </a:r>
          </a:p>
        </p:txBody>
      </p:sp>
    </p:spTree>
    <p:extLst>
      <p:ext uri="{BB962C8B-B14F-4D97-AF65-F5344CB8AC3E}">
        <p14:creationId xmlns:p14="http://schemas.microsoft.com/office/powerpoint/2010/main" val="3506467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099C9905-AD15-8A46-93F9-9B3F22E1F2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48"/>
            <a:ext cx="9144000" cy="51435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280" y="0"/>
            <a:ext cx="3005334" cy="3640256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5318878" y="1657843"/>
            <a:ext cx="3002736" cy="156381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PH" sz="180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EA99845-0270-DD4A-A2CC-0C5B6020EE6D}"/>
              </a:ext>
            </a:extLst>
          </p:cNvPr>
          <p:cNvSpPr txBox="1">
            <a:spLocks/>
          </p:cNvSpPr>
          <p:nvPr/>
        </p:nvSpPr>
        <p:spPr>
          <a:xfrm>
            <a:off x="5308789" y="589514"/>
            <a:ext cx="3002736" cy="492618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sz="2400" b="1">
                <a:solidFill>
                  <a:schemeClr val="bg1"/>
                </a:solidFill>
              </a:rPr>
              <a:t>Cafe Policies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AB87FD-ED0F-8745-8756-477968144A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983" y="96896"/>
            <a:ext cx="436946" cy="4926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0E1A14-AB3E-FD44-8B21-D2ECE99016AA}"/>
              </a:ext>
            </a:extLst>
          </p:cNvPr>
          <p:cNvSpPr txBox="1"/>
          <p:nvPr/>
        </p:nvSpPr>
        <p:spPr>
          <a:xfrm>
            <a:off x="5323772" y="1181720"/>
            <a:ext cx="3005333" cy="29084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>
                <a:solidFill>
                  <a:schemeClr val="bg1"/>
                </a:solidFill>
              </a:rPr>
              <a:t>Clean up common areas after use (sinks, countertops, ice/water machine, coffee maker, microwave, and fridge)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>
                <a:solidFill>
                  <a:schemeClr val="bg1"/>
                </a:solidFill>
              </a:rPr>
              <a:t>DO NOT take items that are not yours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>
                <a:solidFill>
                  <a:schemeClr val="bg1"/>
                </a:solidFill>
              </a:rPr>
              <a:t>Fridge for communal items is on the right, personal items is on the left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>
                <a:solidFill>
                  <a:schemeClr val="bg1"/>
                </a:solidFill>
              </a:rPr>
              <a:t>If you are eating, throw away your trash and put dishes in the dishwasher 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>
                <a:solidFill>
                  <a:schemeClr val="bg1"/>
                </a:solidFill>
              </a:rPr>
              <a:t>Be a good neighbor or whatever State Farm says…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endParaRPr lang="en-US" sz="100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5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33A2B-887E-427C-ABB4-A5C270B5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82" y="284485"/>
            <a:ext cx="7571265" cy="705870"/>
          </a:xfrm>
        </p:spPr>
        <p:txBody>
          <a:bodyPr/>
          <a:lstStyle/>
          <a:p>
            <a:r>
              <a:rPr lang="en-US">
                <a:latin typeface="Raleway"/>
              </a:rPr>
              <a:t>Stranger Danger is REAL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0B22C-F762-5EF6-CC6F-16D9E9B68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biolabs.io</a:t>
            </a:r>
            <a:r>
              <a:rPr lang="en-US"/>
              <a:t> © 2023 All rights reserved.</a:t>
            </a:r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E8FB5-2003-F1B5-36D4-5EB4422F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53B08-721F-4F5A-8D33-7D9744E532EC}" type="slidenum">
              <a:rPr lang="en-PH" smtClean="0"/>
              <a:pPr/>
              <a:t>8</a:t>
            </a:fld>
            <a:endParaRPr lang="en-PH"/>
          </a:p>
        </p:txBody>
      </p:sp>
      <p:pic>
        <p:nvPicPr>
          <p:cNvPr id="6" name="Picture 5" descr="Stranger Danger: 4 Common Myths | Child Lures® Prevention">
            <a:extLst>
              <a:ext uri="{FF2B5EF4-FFF2-40B4-BE49-F238E27FC236}">
                <a16:creationId xmlns:a16="http://schemas.microsoft.com/office/drawing/2014/main" id="{F7284C13-5C1E-DE12-F8A5-D6849233F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594" y="854679"/>
            <a:ext cx="3505199" cy="3505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659215-D73C-8D5F-CC7C-9CB6D74803B7}"/>
              </a:ext>
            </a:extLst>
          </p:cNvPr>
          <p:cNvSpPr txBox="1"/>
          <p:nvPr/>
        </p:nvSpPr>
        <p:spPr>
          <a:xfrm>
            <a:off x="649112" y="1140589"/>
            <a:ext cx="392288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Security starts with YOU!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dirty="0"/>
              <a:t>DON'T let people in you don't know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dirty="0"/>
              <a:t>Blame BioLabs (because we're mean)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Security concerns?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dirty="0"/>
              <a:t>972-595-8493</a:t>
            </a:r>
          </a:p>
        </p:txBody>
      </p:sp>
    </p:spTree>
    <p:extLst>
      <p:ext uri="{BB962C8B-B14F-4D97-AF65-F5344CB8AC3E}">
        <p14:creationId xmlns:p14="http://schemas.microsoft.com/office/powerpoint/2010/main" val="3831327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erson in a white coat in an office&#10;&#10;Description automatically generated with low confidence">
            <a:extLst>
              <a:ext uri="{FF2B5EF4-FFF2-40B4-BE49-F238E27FC236}">
                <a16:creationId xmlns:a16="http://schemas.microsoft.com/office/drawing/2014/main" id="{CF24101A-2E04-944D-9537-1D5091DA18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69" y="0"/>
            <a:ext cx="3598814" cy="423804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18069" y="569194"/>
            <a:ext cx="3002736" cy="492618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sz="2400" b="1">
                <a:solidFill>
                  <a:schemeClr val="bg1"/>
                </a:solidFill>
              </a:rPr>
              <a:t>Lab Policies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820667" y="1657843"/>
            <a:ext cx="3002736" cy="156381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PH" sz="18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263" y="76576"/>
            <a:ext cx="436946" cy="4926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5B32DA-61A7-E341-926E-F62816E5D28A}"/>
              </a:ext>
            </a:extLst>
          </p:cNvPr>
          <p:cNvSpPr txBox="1"/>
          <p:nvPr/>
        </p:nvSpPr>
        <p:spPr>
          <a:xfrm>
            <a:off x="818068" y="1061812"/>
            <a:ext cx="3598815" cy="30637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 b="1" dirty="0">
                <a:solidFill>
                  <a:schemeClr val="bg1"/>
                </a:solidFill>
              </a:rPr>
              <a:t>You must wear a lab coat and glasses </a:t>
            </a:r>
            <a:r>
              <a:rPr lang="en-US" sz="1000" b="1" u="sng" dirty="0">
                <a:solidFill>
                  <a:srgbClr val="C00000"/>
                </a:solidFill>
              </a:rPr>
              <a:t>EVERY TIME</a:t>
            </a:r>
            <a:r>
              <a:rPr lang="en-US" sz="1000" b="1" dirty="0">
                <a:solidFill>
                  <a:srgbClr val="C00000"/>
                </a:solidFill>
              </a:rPr>
              <a:t> </a:t>
            </a:r>
            <a:r>
              <a:rPr lang="en-US" sz="1000" b="1" dirty="0">
                <a:solidFill>
                  <a:schemeClr val="bg1"/>
                </a:solidFill>
              </a:rPr>
              <a:t>you step foot in lab (yes, that includes even if you are just walking through!)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 b="1" dirty="0">
                <a:solidFill>
                  <a:schemeClr val="bg1"/>
                </a:solidFill>
              </a:rPr>
              <a:t>Ensure lab coat has BioLabs triangle patch- DO NOT USE RESIDENTS’ INDIVIDUAL COATS!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 b="1" dirty="0">
                <a:solidFill>
                  <a:schemeClr val="bg1"/>
                </a:solidFill>
              </a:rPr>
              <a:t>Lab coats cannot be worn outside of lab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 dirty="0">
                <a:solidFill>
                  <a:schemeClr val="bg1"/>
                </a:solidFill>
              </a:rPr>
              <a:t>Reserve equipment in advance through </a:t>
            </a:r>
            <a:r>
              <a:rPr lang="en-US" sz="1000" dirty="0" err="1">
                <a:solidFill>
                  <a:schemeClr val="bg1"/>
                </a:solidFill>
              </a:rPr>
              <a:t>Coworks</a:t>
            </a: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 dirty="0">
                <a:solidFill>
                  <a:schemeClr val="bg1"/>
                </a:solidFill>
              </a:rPr>
              <a:t>Clean up common areas after use (sinks, equipment, ice spills)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 dirty="0">
                <a:solidFill>
                  <a:schemeClr val="bg1"/>
                </a:solidFill>
              </a:rPr>
              <a:t>DO NOT eat, drink, or bring food into the lab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 dirty="0">
                <a:solidFill>
                  <a:schemeClr val="bg1"/>
                </a:solidFill>
              </a:rPr>
              <a:t>DO NOT bring hazardous material or PPE out of the lab. 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00" dirty="0">
                <a:solidFill>
                  <a:schemeClr val="bg1"/>
                </a:solidFill>
              </a:rPr>
              <a:t>DO NOT take items that are not yours      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42035"/>
      </p:ext>
    </p:extLst>
  </p:cSld>
  <p:clrMapOvr>
    <a:masterClrMapping/>
  </p:clrMapOvr>
</p:sld>
</file>

<file path=ppt/theme/theme1.xml><?xml version="1.0" encoding="utf-8"?>
<a:theme xmlns:a="http://schemas.openxmlformats.org/drawingml/2006/main" name="biolabs">
  <a:themeElements>
    <a:clrScheme name="biolabs">
      <a:dk1>
        <a:srgbClr val="4E5969"/>
      </a:dk1>
      <a:lt1>
        <a:sysClr val="window" lastClr="FFFFFF"/>
      </a:lt1>
      <a:dk2>
        <a:srgbClr val="0D9792"/>
      </a:dk2>
      <a:lt2>
        <a:srgbClr val="E7E6E6"/>
      </a:lt2>
      <a:accent1>
        <a:srgbClr val="155E5F"/>
      </a:accent1>
      <a:accent2>
        <a:srgbClr val="0D9792"/>
      </a:accent2>
      <a:accent3>
        <a:srgbClr val="31AA67"/>
      </a:accent3>
      <a:accent4>
        <a:srgbClr val="97C83C"/>
      </a:accent4>
      <a:accent5>
        <a:srgbClr val="7F7F7F"/>
      </a:accent5>
      <a:accent6>
        <a:srgbClr val="A5A5A5"/>
      </a:accent6>
      <a:hlink>
        <a:srgbClr val="0D9792"/>
      </a:hlink>
      <a:folHlink>
        <a:srgbClr val="97C83C"/>
      </a:folHlink>
    </a:clrScheme>
    <a:fontScheme name="biolab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f224ebf-06c9-4112-b18c-2a95ec54cd2e">
      <Terms xmlns="http://schemas.microsoft.com/office/infopath/2007/PartnerControls"/>
    </lcf76f155ced4ddcb4097134ff3c332f>
    <TaxCatchAll xmlns="6e7312ba-9f34-4d5c-9315-3e1315f3810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1D9C0F797E264A9D9936671146E872" ma:contentTypeVersion="13" ma:contentTypeDescription="Create a new document." ma:contentTypeScope="" ma:versionID="2f937791b3009dea10642bc24999f699">
  <xsd:schema xmlns:xsd="http://www.w3.org/2001/XMLSchema" xmlns:xs="http://www.w3.org/2001/XMLSchema" xmlns:p="http://schemas.microsoft.com/office/2006/metadata/properties" xmlns:ns2="bf224ebf-06c9-4112-b18c-2a95ec54cd2e" xmlns:ns3="6e7312ba-9f34-4d5c-9315-3e1315f3810b" targetNamespace="http://schemas.microsoft.com/office/2006/metadata/properties" ma:root="true" ma:fieldsID="9a3ee85069402f3574b3c812f0e7ceeb" ns2:_="" ns3:_="">
    <xsd:import namespace="bf224ebf-06c9-4112-b18c-2a95ec54cd2e"/>
    <xsd:import namespace="6e7312ba-9f34-4d5c-9315-3e1315f381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24ebf-06c9-4112-b18c-2a95ec54cd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95d53c9-1ef0-4268-b51f-decd9cb9be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7312ba-9f34-4d5c-9315-3e1315f3810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a92e035-ebb0-47ac-ae0c-e37a1d70fa22}" ma:internalName="TaxCatchAll" ma:showField="CatchAllData" ma:web="6e7312ba-9f34-4d5c-9315-3e1315f381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352194-51A8-4F1B-86EA-59F8DFB6C120}">
  <ds:schemaRefs>
    <ds:schemaRef ds:uri="http://www.w3.org/XML/1998/namespace"/>
    <ds:schemaRef ds:uri="http://purl.org/dc/dcmitype/"/>
    <ds:schemaRef ds:uri="http://schemas.microsoft.com/office/2006/metadata/properties"/>
    <ds:schemaRef ds:uri="c21ae5d9-32ed-415b-9b75-28d00f2d0014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6b7c95ab-3d41-499e-a805-b5855bf00c3c"/>
  </ds:schemaRefs>
</ds:datastoreItem>
</file>

<file path=customXml/itemProps2.xml><?xml version="1.0" encoding="utf-8"?>
<ds:datastoreItem xmlns:ds="http://schemas.openxmlformats.org/officeDocument/2006/customXml" ds:itemID="{5A3C7BA3-9172-4DFE-8E29-86A90A2EB0B4}"/>
</file>

<file path=customXml/itemProps3.xml><?xml version="1.0" encoding="utf-8"?>
<ds:datastoreItem xmlns:ds="http://schemas.openxmlformats.org/officeDocument/2006/customXml" ds:itemID="{47543AED-A5ED-4A07-88F5-D24DAC5029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</TotalTime>
  <Words>1580</Words>
  <Application>Microsoft Office PowerPoint</Application>
  <PresentationFormat>On-screen Show (16:9)</PresentationFormat>
  <Paragraphs>224</Paragraphs>
  <Slides>24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Century Gothic</vt:lpstr>
      <vt:lpstr>Courier New</vt:lpstr>
      <vt:lpstr>Raleway</vt:lpstr>
      <vt:lpstr>Raleway Light</vt:lpstr>
      <vt:lpstr>Wingdings</vt:lpstr>
      <vt:lpstr>Wingdings,Sans-Serif</vt:lpstr>
      <vt:lpstr>biolabs</vt:lpstr>
      <vt:lpstr>Non-Resident BioLabs Onboarding</vt:lpstr>
      <vt:lpstr>Onboarding Agenda</vt:lpstr>
      <vt:lpstr>WHO ARE WE?</vt:lpstr>
      <vt:lpstr>Meet our Staff</vt:lpstr>
      <vt:lpstr>PowerPoint Presentation</vt:lpstr>
      <vt:lpstr>PowerPoint Presentation</vt:lpstr>
      <vt:lpstr>PowerPoint Presentation</vt:lpstr>
      <vt:lpstr>Stranger Danger is REAL</vt:lpstr>
      <vt:lpstr>PowerPoint Presentation</vt:lpstr>
      <vt:lpstr>Environmental Health &amp; Safety (EHS) We are committed to safety!</vt:lpstr>
      <vt:lpstr>Recycling- Lab</vt:lpstr>
      <vt:lpstr>Data Removal from Equipment</vt:lpstr>
      <vt:lpstr>PowerPoint Presentation</vt:lpstr>
      <vt:lpstr>Nonhazardous Waste </vt:lpstr>
      <vt:lpstr>Liquid and Solid Biohazard Waste </vt:lpstr>
      <vt:lpstr>Hazardous Chemical Waste </vt:lpstr>
      <vt:lpstr>Hazardous Chemical Waste Cont. </vt:lpstr>
      <vt:lpstr>EHS Violation Policy </vt:lpstr>
      <vt:lpstr>Examples</vt:lpstr>
      <vt:lpstr>Tiered Responses</vt:lpstr>
      <vt:lpstr>Working Alone Form</vt:lpstr>
      <vt:lpstr>Facility Overview </vt:lpstr>
      <vt:lpstr>Safety Specs Locations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Alyssa Dubrow</cp:lastModifiedBy>
  <cp:revision>283</cp:revision>
  <dcterms:created xsi:type="dcterms:W3CDTF">2019-12-09T23:50:09Z</dcterms:created>
  <dcterms:modified xsi:type="dcterms:W3CDTF">2025-03-31T19:32:12Z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1371893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S8.2.3</vt:lpwstr>
  </property>
  <property fmtid="{D5CDD505-2E9C-101B-9397-08002B2CF9AE}" pid="5" name="ContentTypeId">
    <vt:lpwstr>0x0101007E1D9C0F797E264A9D9936671146E872</vt:lpwstr>
  </property>
  <property fmtid="{D5CDD505-2E9C-101B-9397-08002B2CF9AE}" pid="6" name="MediaServiceImageTags">
    <vt:lpwstr/>
  </property>
</Properties>
</file>