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3"/>
  </p:notesMasterIdLst>
  <p:sldIdLst>
    <p:sldId id="256" r:id="rId5"/>
    <p:sldId id="257" r:id="rId6"/>
    <p:sldId id="258" r:id="rId7"/>
    <p:sldId id="259" r:id="rId8"/>
    <p:sldId id="287" r:id="rId9"/>
    <p:sldId id="261" r:id="rId10"/>
    <p:sldId id="263" r:id="rId11"/>
    <p:sldId id="264" r:id="rId12"/>
    <p:sldId id="265" r:id="rId13"/>
    <p:sldId id="267" r:id="rId14"/>
    <p:sldId id="280" r:id="rId15"/>
    <p:sldId id="281" r:id="rId16"/>
    <p:sldId id="288" r:id="rId17"/>
    <p:sldId id="282" r:id="rId18"/>
    <p:sldId id="269" r:id="rId19"/>
    <p:sldId id="283" r:id="rId20"/>
    <p:sldId id="284" r:id="rId21"/>
    <p:sldId id="285" r:id="rId22"/>
    <p:sldId id="286" r:id="rId23"/>
    <p:sldId id="271" r:id="rId24"/>
    <p:sldId id="272" r:id="rId25"/>
    <p:sldId id="273" r:id="rId26"/>
    <p:sldId id="274" r:id="rId27"/>
    <p:sldId id="275" r:id="rId28"/>
    <p:sldId id="276" r:id="rId29"/>
    <p:sldId id="277" r:id="rId30"/>
    <p:sldId id="278" r:id="rId31"/>
    <p:sldId id="27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ED307"/>
    <a:srgbClr val="181742"/>
    <a:srgbClr val="C9C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1223C-D715-435B-A73C-9AAD9752AB8B}" v="1" dt="2025-10-13T19:25:12.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2D8DA6-806B-4EBE-A799-4231C4A06B72}" type="doc">
      <dgm:prSet loTypeId="urn:microsoft.com/office/officeart/2008/layout/HalfCircleOrganizationChart" loCatId="hierarchy" qsTypeId="urn:microsoft.com/office/officeart/2005/8/quickstyle/simple1" qsCatId="simple" csTypeId="urn:microsoft.com/office/officeart/2005/8/colors/accent6_1" csCatId="accent6" phldr="1"/>
      <dgm:spPr/>
      <dgm:t>
        <a:bodyPr/>
        <a:lstStyle/>
        <a:p>
          <a:endParaRPr lang="en-US"/>
        </a:p>
      </dgm:t>
    </dgm:pt>
    <dgm:pt modelId="{C2E219C8-B00A-4231-97A6-BF11772D34C7}">
      <dgm:prSet phldrT="[Text]" phldr="0"/>
      <dgm:spPr/>
      <dgm:t>
        <a:bodyPr/>
        <a:lstStyle/>
        <a:p>
          <a:r>
            <a:rPr lang="en-US">
              <a:solidFill>
                <a:srgbClr val="FFFFFF"/>
              </a:solidFill>
              <a:latin typeface="Century Gothic" panose="020B0502020202020204" pitchFamily="34" charset="0"/>
            </a:rPr>
            <a:t>Types of Waste</a:t>
          </a:r>
        </a:p>
      </dgm:t>
    </dgm:pt>
    <dgm:pt modelId="{7C53A18E-CB65-46F0-A051-4A1AD6029B49}" type="parTrans" cxnId="{65187A56-1499-4067-8354-5188BC39CC85}">
      <dgm:prSet/>
      <dgm:spPr/>
      <dgm:t>
        <a:bodyPr/>
        <a:lstStyle/>
        <a:p>
          <a:endParaRPr lang="en-US">
            <a:solidFill>
              <a:srgbClr val="FFFFFF"/>
            </a:solidFill>
            <a:latin typeface="Century Gothic" panose="020B0502020202020204" pitchFamily="34" charset="0"/>
          </a:endParaRPr>
        </a:p>
      </dgm:t>
    </dgm:pt>
    <dgm:pt modelId="{AF044135-86B7-4F82-AB53-9D97F4E4534F}" type="sibTrans" cxnId="{65187A56-1499-4067-8354-5188BC39CC85}">
      <dgm:prSet/>
      <dgm:spPr/>
      <dgm:t>
        <a:bodyPr/>
        <a:lstStyle/>
        <a:p>
          <a:endParaRPr lang="en-US">
            <a:solidFill>
              <a:srgbClr val="FFFFFF"/>
            </a:solidFill>
            <a:latin typeface="Century Gothic" panose="020B0502020202020204" pitchFamily="34" charset="0"/>
          </a:endParaRPr>
        </a:p>
      </dgm:t>
    </dgm:pt>
    <dgm:pt modelId="{E0DD694D-3EFE-48DB-9C95-6981D2D8AC59}">
      <dgm:prSet phldrT="[Text]" phldr="0"/>
      <dgm:spPr/>
      <dgm:t>
        <a:bodyPr/>
        <a:lstStyle/>
        <a:p>
          <a:r>
            <a:rPr lang="en-US" dirty="0">
              <a:solidFill>
                <a:srgbClr val="FFFFFF"/>
              </a:solidFill>
              <a:latin typeface="Century Gothic" panose="020B0502020202020204" pitchFamily="34" charset="0"/>
            </a:rPr>
            <a:t>Biohazardous Waste</a:t>
          </a:r>
        </a:p>
      </dgm:t>
    </dgm:pt>
    <dgm:pt modelId="{956E05B2-6BD7-41CF-AF91-273E179B9B23}" type="parTrans" cxnId="{7A848BCC-CCF5-47F6-97D1-0CE7D0115F64}">
      <dgm:prSet/>
      <dgm:spPr/>
      <dgm:t>
        <a:bodyPr/>
        <a:lstStyle/>
        <a:p>
          <a:endParaRPr lang="en-US">
            <a:solidFill>
              <a:srgbClr val="FFFFFF"/>
            </a:solidFill>
            <a:latin typeface="Century Gothic" panose="020B0502020202020204" pitchFamily="34" charset="0"/>
          </a:endParaRPr>
        </a:p>
      </dgm:t>
    </dgm:pt>
    <dgm:pt modelId="{7B04AACA-209B-471F-A1F7-C3F5169A43BA}" type="sibTrans" cxnId="{7A848BCC-CCF5-47F6-97D1-0CE7D0115F64}">
      <dgm:prSet/>
      <dgm:spPr/>
      <dgm:t>
        <a:bodyPr/>
        <a:lstStyle/>
        <a:p>
          <a:endParaRPr lang="en-US">
            <a:solidFill>
              <a:srgbClr val="FFFFFF"/>
            </a:solidFill>
            <a:latin typeface="Century Gothic" panose="020B0502020202020204" pitchFamily="34" charset="0"/>
          </a:endParaRPr>
        </a:p>
      </dgm:t>
    </dgm:pt>
    <dgm:pt modelId="{8069CAAA-4887-4AED-8765-72A4E61A930C}">
      <dgm:prSet phldrT="[Text]" phldr="0"/>
      <dgm:spPr/>
      <dgm:t>
        <a:bodyPr/>
        <a:lstStyle/>
        <a:p>
          <a:r>
            <a:rPr lang="en-US" dirty="0">
              <a:solidFill>
                <a:srgbClr val="FFFFFF"/>
              </a:solidFill>
              <a:latin typeface="Century Gothic" panose="020B0502020202020204" pitchFamily="34" charset="0"/>
            </a:rPr>
            <a:t>Chemical Waste</a:t>
          </a:r>
        </a:p>
      </dgm:t>
    </dgm:pt>
    <dgm:pt modelId="{5C67932F-823E-4B68-9437-7A185CC1729B}" type="parTrans" cxnId="{124451E6-3BE1-41E1-AB7F-7588C4ABED35}">
      <dgm:prSet/>
      <dgm:spPr/>
      <dgm:t>
        <a:bodyPr/>
        <a:lstStyle/>
        <a:p>
          <a:endParaRPr lang="en-US">
            <a:solidFill>
              <a:srgbClr val="FFFFFF"/>
            </a:solidFill>
            <a:latin typeface="Century Gothic" panose="020B0502020202020204" pitchFamily="34" charset="0"/>
          </a:endParaRPr>
        </a:p>
      </dgm:t>
    </dgm:pt>
    <dgm:pt modelId="{D010324F-E254-4C7D-86E6-6414702FB7F8}" type="sibTrans" cxnId="{124451E6-3BE1-41E1-AB7F-7588C4ABED35}">
      <dgm:prSet/>
      <dgm:spPr/>
      <dgm:t>
        <a:bodyPr/>
        <a:lstStyle/>
        <a:p>
          <a:endParaRPr lang="en-US">
            <a:solidFill>
              <a:srgbClr val="FFFFFF"/>
            </a:solidFill>
            <a:latin typeface="Century Gothic" panose="020B0502020202020204" pitchFamily="34" charset="0"/>
          </a:endParaRPr>
        </a:p>
      </dgm:t>
    </dgm:pt>
    <dgm:pt modelId="{739D721D-5519-4B49-9449-64F4532FC986}">
      <dgm:prSet phldrT="[Text]" phldr="0"/>
      <dgm:spPr/>
      <dgm:t>
        <a:bodyPr/>
        <a:lstStyle/>
        <a:p>
          <a:r>
            <a:rPr lang="en-US" dirty="0">
              <a:solidFill>
                <a:srgbClr val="FFFFFF"/>
              </a:solidFill>
              <a:latin typeface="Century Gothic" panose="020B0502020202020204" pitchFamily="34" charset="0"/>
            </a:rPr>
            <a:t>Non-Hazardous Waste</a:t>
          </a:r>
        </a:p>
      </dgm:t>
    </dgm:pt>
    <dgm:pt modelId="{48600E7A-FB46-457C-A89B-F11D3999F90E}" type="parTrans" cxnId="{76484FE1-1196-464B-9F1C-10EF95599A97}">
      <dgm:prSet/>
      <dgm:spPr/>
      <dgm:t>
        <a:bodyPr/>
        <a:lstStyle/>
        <a:p>
          <a:endParaRPr lang="en-US">
            <a:solidFill>
              <a:srgbClr val="FFFFFF"/>
            </a:solidFill>
            <a:latin typeface="Century Gothic" panose="020B0502020202020204" pitchFamily="34" charset="0"/>
          </a:endParaRPr>
        </a:p>
      </dgm:t>
    </dgm:pt>
    <dgm:pt modelId="{F9041500-13E3-4D9B-8592-A5B925BE9812}" type="sibTrans" cxnId="{76484FE1-1196-464B-9F1C-10EF95599A97}">
      <dgm:prSet/>
      <dgm:spPr/>
      <dgm:t>
        <a:bodyPr/>
        <a:lstStyle/>
        <a:p>
          <a:endParaRPr lang="en-US">
            <a:solidFill>
              <a:srgbClr val="FFFFFF"/>
            </a:solidFill>
            <a:latin typeface="Century Gothic" panose="020B0502020202020204" pitchFamily="34" charset="0"/>
          </a:endParaRPr>
        </a:p>
      </dgm:t>
    </dgm:pt>
    <dgm:pt modelId="{0C96B4BB-BB5F-46AC-A4FE-35A539704366}" type="pres">
      <dgm:prSet presAssocID="{6F2D8DA6-806B-4EBE-A799-4231C4A06B72}" presName="Name0" presStyleCnt="0">
        <dgm:presLayoutVars>
          <dgm:orgChart val="1"/>
          <dgm:chPref val="1"/>
          <dgm:dir/>
          <dgm:animOne val="branch"/>
          <dgm:animLvl val="lvl"/>
          <dgm:resizeHandles/>
        </dgm:presLayoutVars>
      </dgm:prSet>
      <dgm:spPr/>
    </dgm:pt>
    <dgm:pt modelId="{20A20176-0D96-41B1-AD86-BC18C7321112}" type="pres">
      <dgm:prSet presAssocID="{C2E219C8-B00A-4231-97A6-BF11772D34C7}" presName="hierRoot1" presStyleCnt="0">
        <dgm:presLayoutVars>
          <dgm:hierBranch val="init"/>
        </dgm:presLayoutVars>
      </dgm:prSet>
      <dgm:spPr/>
    </dgm:pt>
    <dgm:pt modelId="{4E5232B0-57C1-4EAD-9010-0FDA8F480804}" type="pres">
      <dgm:prSet presAssocID="{C2E219C8-B00A-4231-97A6-BF11772D34C7}" presName="rootComposite1" presStyleCnt="0"/>
      <dgm:spPr/>
    </dgm:pt>
    <dgm:pt modelId="{0025A1CC-DB1E-475A-8AB2-9B7CEADE79EC}" type="pres">
      <dgm:prSet presAssocID="{C2E219C8-B00A-4231-97A6-BF11772D34C7}" presName="rootText1" presStyleLbl="alignAcc1" presStyleIdx="0" presStyleCnt="0">
        <dgm:presLayoutVars>
          <dgm:chPref val="3"/>
        </dgm:presLayoutVars>
      </dgm:prSet>
      <dgm:spPr/>
    </dgm:pt>
    <dgm:pt modelId="{1247793C-B094-42B3-945C-616698AC3BF6}" type="pres">
      <dgm:prSet presAssocID="{C2E219C8-B00A-4231-97A6-BF11772D34C7}" presName="topArc1" presStyleLbl="parChTrans1D1" presStyleIdx="0" presStyleCnt="8"/>
      <dgm:spPr/>
    </dgm:pt>
    <dgm:pt modelId="{6DCE411B-DB0A-457D-916E-F79D426C9329}" type="pres">
      <dgm:prSet presAssocID="{C2E219C8-B00A-4231-97A6-BF11772D34C7}" presName="bottomArc1" presStyleLbl="parChTrans1D1" presStyleIdx="1" presStyleCnt="8"/>
      <dgm:spPr/>
    </dgm:pt>
    <dgm:pt modelId="{E4D458B3-F35A-42CA-8E94-9A29E90F7653}" type="pres">
      <dgm:prSet presAssocID="{C2E219C8-B00A-4231-97A6-BF11772D34C7}" presName="topConnNode1" presStyleLbl="node1" presStyleIdx="0" presStyleCnt="0"/>
      <dgm:spPr/>
    </dgm:pt>
    <dgm:pt modelId="{2D2562B9-D8EE-4F93-B8FF-E72C6C47C4C6}" type="pres">
      <dgm:prSet presAssocID="{C2E219C8-B00A-4231-97A6-BF11772D34C7}" presName="hierChild2" presStyleCnt="0"/>
      <dgm:spPr/>
    </dgm:pt>
    <dgm:pt modelId="{DCC7B15A-F41F-4287-BF33-FAFCE478D4E3}" type="pres">
      <dgm:prSet presAssocID="{48600E7A-FB46-457C-A89B-F11D3999F90E}" presName="Name28" presStyleLbl="parChTrans1D2" presStyleIdx="0" presStyleCnt="3"/>
      <dgm:spPr/>
    </dgm:pt>
    <dgm:pt modelId="{DF5BE536-1D3C-4AC4-88AD-B48111638BE3}" type="pres">
      <dgm:prSet presAssocID="{739D721D-5519-4B49-9449-64F4532FC986}" presName="hierRoot2" presStyleCnt="0">
        <dgm:presLayoutVars>
          <dgm:hierBranch val="init"/>
        </dgm:presLayoutVars>
      </dgm:prSet>
      <dgm:spPr/>
    </dgm:pt>
    <dgm:pt modelId="{8D4D8FF9-149E-4868-B916-C208974A410C}" type="pres">
      <dgm:prSet presAssocID="{739D721D-5519-4B49-9449-64F4532FC986}" presName="rootComposite2" presStyleCnt="0"/>
      <dgm:spPr/>
    </dgm:pt>
    <dgm:pt modelId="{270949D6-1D3F-4550-9ECC-1338449C5B51}" type="pres">
      <dgm:prSet presAssocID="{739D721D-5519-4B49-9449-64F4532FC986}" presName="rootText2" presStyleLbl="alignAcc1" presStyleIdx="0" presStyleCnt="0">
        <dgm:presLayoutVars>
          <dgm:chPref val="3"/>
        </dgm:presLayoutVars>
      </dgm:prSet>
      <dgm:spPr/>
    </dgm:pt>
    <dgm:pt modelId="{682D4B0A-DBAC-4E96-8369-66859F13BEC1}" type="pres">
      <dgm:prSet presAssocID="{739D721D-5519-4B49-9449-64F4532FC986}" presName="topArc2" presStyleLbl="parChTrans1D1" presStyleIdx="2" presStyleCnt="8"/>
      <dgm:spPr/>
    </dgm:pt>
    <dgm:pt modelId="{102B860E-DAF7-4695-93CE-4AF36EF2F525}" type="pres">
      <dgm:prSet presAssocID="{739D721D-5519-4B49-9449-64F4532FC986}" presName="bottomArc2" presStyleLbl="parChTrans1D1" presStyleIdx="3" presStyleCnt="8"/>
      <dgm:spPr/>
    </dgm:pt>
    <dgm:pt modelId="{3FF5C5D8-9419-4824-B4E6-CF095645E6D6}" type="pres">
      <dgm:prSet presAssocID="{739D721D-5519-4B49-9449-64F4532FC986}" presName="topConnNode2" presStyleLbl="node2" presStyleIdx="0" presStyleCnt="0"/>
      <dgm:spPr/>
    </dgm:pt>
    <dgm:pt modelId="{FA1BEA64-8EB4-477B-8328-725CAE220AEE}" type="pres">
      <dgm:prSet presAssocID="{739D721D-5519-4B49-9449-64F4532FC986}" presName="hierChild4" presStyleCnt="0"/>
      <dgm:spPr/>
    </dgm:pt>
    <dgm:pt modelId="{27296849-6C9B-4E43-93BD-87C6DB84AB79}" type="pres">
      <dgm:prSet presAssocID="{739D721D-5519-4B49-9449-64F4532FC986}" presName="hierChild5" presStyleCnt="0"/>
      <dgm:spPr/>
    </dgm:pt>
    <dgm:pt modelId="{D8F75247-57BD-4E80-B186-DC0C854220F9}" type="pres">
      <dgm:prSet presAssocID="{956E05B2-6BD7-41CF-AF91-273E179B9B23}" presName="Name28" presStyleLbl="parChTrans1D2" presStyleIdx="1" presStyleCnt="3"/>
      <dgm:spPr/>
    </dgm:pt>
    <dgm:pt modelId="{E070EDEA-8904-4652-91A9-EA9B7FDC5A2E}" type="pres">
      <dgm:prSet presAssocID="{E0DD694D-3EFE-48DB-9C95-6981D2D8AC59}" presName="hierRoot2" presStyleCnt="0">
        <dgm:presLayoutVars>
          <dgm:hierBranch val="init"/>
        </dgm:presLayoutVars>
      </dgm:prSet>
      <dgm:spPr/>
    </dgm:pt>
    <dgm:pt modelId="{0F03EBA5-C415-4F68-8C1F-F7195C937D16}" type="pres">
      <dgm:prSet presAssocID="{E0DD694D-3EFE-48DB-9C95-6981D2D8AC59}" presName="rootComposite2" presStyleCnt="0"/>
      <dgm:spPr/>
    </dgm:pt>
    <dgm:pt modelId="{280D98E7-A316-4C91-A11F-144E96336499}" type="pres">
      <dgm:prSet presAssocID="{E0DD694D-3EFE-48DB-9C95-6981D2D8AC59}" presName="rootText2" presStyleLbl="alignAcc1" presStyleIdx="0" presStyleCnt="0">
        <dgm:presLayoutVars>
          <dgm:chPref val="3"/>
        </dgm:presLayoutVars>
      </dgm:prSet>
      <dgm:spPr/>
    </dgm:pt>
    <dgm:pt modelId="{379D533E-00DC-41DC-8CED-2E4D36726A0D}" type="pres">
      <dgm:prSet presAssocID="{E0DD694D-3EFE-48DB-9C95-6981D2D8AC59}" presName="topArc2" presStyleLbl="parChTrans1D1" presStyleIdx="4" presStyleCnt="8"/>
      <dgm:spPr/>
    </dgm:pt>
    <dgm:pt modelId="{38F04919-C0DA-4FA2-8ABE-B895965CABE2}" type="pres">
      <dgm:prSet presAssocID="{E0DD694D-3EFE-48DB-9C95-6981D2D8AC59}" presName="bottomArc2" presStyleLbl="parChTrans1D1" presStyleIdx="5" presStyleCnt="8"/>
      <dgm:spPr/>
    </dgm:pt>
    <dgm:pt modelId="{9677313B-00C6-42D1-A788-61B4C9EE9A8C}" type="pres">
      <dgm:prSet presAssocID="{E0DD694D-3EFE-48DB-9C95-6981D2D8AC59}" presName="topConnNode2" presStyleLbl="node2" presStyleIdx="0" presStyleCnt="0"/>
      <dgm:spPr/>
    </dgm:pt>
    <dgm:pt modelId="{E76BFAED-D4B6-4D55-8D16-620ED4341120}" type="pres">
      <dgm:prSet presAssocID="{E0DD694D-3EFE-48DB-9C95-6981D2D8AC59}" presName="hierChild4" presStyleCnt="0"/>
      <dgm:spPr/>
    </dgm:pt>
    <dgm:pt modelId="{8CA88E74-FF8D-467C-9DFC-AF2917FA6C3F}" type="pres">
      <dgm:prSet presAssocID="{E0DD694D-3EFE-48DB-9C95-6981D2D8AC59}" presName="hierChild5" presStyleCnt="0"/>
      <dgm:spPr/>
    </dgm:pt>
    <dgm:pt modelId="{0AE7C061-8CD9-4B3E-8A91-A464801BE52E}" type="pres">
      <dgm:prSet presAssocID="{5C67932F-823E-4B68-9437-7A185CC1729B}" presName="Name28" presStyleLbl="parChTrans1D2" presStyleIdx="2" presStyleCnt="3"/>
      <dgm:spPr/>
    </dgm:pt>
    <dgm:pt modelId="{723DF449-4C73-490B-A0E7-54FA7F3B01B6}" type="pres">
      <dgm:prSet presAssocID="{8069CAAA-4887-4AED-8765-72A4E61A930C}" presName="hierRoot2" presStyleCnt="0">
        <dgm:presLayoutVars>
          <dgm:hierBranch val="init"/>
        </dgm:presLayoutVars>
      </dgm:prSet>
      <dgm:spPr/>
    </dgm:pt>
    <dgm:pt modelId="{33184B62-8CF5-41B1-83CD-27C108FC91DE}" type="pres">
      <dgm:prSet presAssocID="{8069CAAA-4887-4AED-8765-72A4E61A930C}" presName="rootComposite2" presStyleCnt="0"/>
      <dgm:spPr/>
    </dgm:pt>
    <dgm:pt modelId="{06DD1235-BA7D-4C69-A2D6-79C12A6B2577}" type="pres">
      <dgm:prSet presAssocID="{8069CAAA-4887-4AED-8765-72A4E61A930C}" presName="rootText2" presStyleLbl="alignAcc1" presStyleIdx="0" presStyleCnt="0">
        <dgm:presLayoutVars>
          <dgm:chPref val="3"/>
        </dgm:presLayoutVars>
      </dgm:prSet>
      <dgm:spPr/>
    </dgm:pt>
    <dgm:pt modelId="{8F30C4B5-1C33-4643-8790-DEF408103303}" type="pres">
      <dgm:prSet presAssocID="{8069CAAA-4887-4AED-8765-72A4E61A930C}" presName="topArc2" presStyleLbl="parChTrans1D1" presStyleIdx="6" presStyleCnt="8"/>
      <dgm:spPr/>
    </dgm:pt>
    <dgm:pt modelId="{1FE05B08-84F7-48FC-91DE-4E4FB539FBCC}" type="pres">
      <dgm:prSet presAssocID="{8069CAAA-4887-4AED-8765-72A4E61A930C}" presName="bottomArc2" presStyleLbl="parChTrans1D1" presStyleIdx="7" presStyleCnt="8"/>
      <dgm:spPr/>
    </dgm:pt>
    <dgm:pt modelId="{115DB457-DF40-4D54-B5CC-DC71C770D8F3}" type="pres">
      <dgm:prSet presAssocID="{8069CAAA-4887-4AED-8765-72A4E61A930C}" presName="topConnNode2" presStyleLbl="node2" presStyleIdx="0" presStyleCnt="0"/>
      <dgm:spPr/>
    </dgm:pt>
    <dgm:pt modelId="{34F8FC7C-83AF-4A61-B16F-7F3B3C0B5BFC}" type="pres">
      <dgm:prSet presAssocID="{8069CAAA-4887-4AED-8765-72A4E61A930C}" presName="hierChild4" presStyleCnt="0"/>
      <dgm:spPr/>
    </dgm:pt>
    <dgm:pt modelId="{3355212A-1D4E-4765-8D10-DE459BAF0AD2}" type="pres">
      <dgm:prSet presAssocID="{8069CAAA-4887-4AED-8765-72A4E61A930C}" presName="hierChild5" presStyleCnt="0"/>
      <dgm:spPr/>
    </dgm:pt>
    <dgm:pt modelId="{7102C0A9-C1CD-4791-A3E0-92F18EAAA942}" type="pres">
      <dgm:prSet presAssocID="{C2E219C8-B00A-4231-97A6-BF11772D34C7}" presName="hierChild3" presStyleCnt="0"/>
      <dgm:spPr/>
    </dgm:pt>
  </dgm:ptLst>
  <dgm:cxnLst>
    <dgm:cxn modelId="{CA52400F-BD27-4B46-A0DA-E8797E7E2FCD}" type="presOf" srcId="{E0DD694D-3EFE-48DB-9C95-6981D2D8AC59}" destId="{280D98E7-A316-4C91-A11F-144E96336499}" srcOrd="0" destOrd="0" presId="urn:microsoft.com/office/officeart/2008/layout/HalfCircleOrganizationChart"/>
    <dgm:cxn modelId="{6F3BA417-2FC2-4C60-AA61-04A65C9029EF}" type="presOf" srcId="{739D721D-5519-4B49-9449-64F4532FC986}" destId="{3FF5C5D8-9419-4824-B4E6-CF095645E6D6}" srcOrd="1" destOrd="0" presId="urn:microsoft.com/office/officeart/2008/layout/HalfCircleOrganizationChart"/>
    <dgm:cxn modelId="{5A018E19-3E0F-4114-8020-D433D5B17A36}" type="presOf" srcId="{8069CAAA-4887-4AED-8765-72A4E61A930C}" destId="{06DD1235-BA7D-4C69-A2D6-79C12A6B2577}" srcOrd="0" destOrd="0" presId="urn:microsoft.com/office/officeart/2008/layout/HalfCircleOrganizationChart"/>
    <dgm:cxn modelId="{DA41C821-B9AF-4F2A-8B88-B9C7D394E357}" type="presOf" srcId="{C2E219C8-B00A-4231-97A6-BF11772D34C7}" destId="{0025A1CC-DB1E-475A-8AB2-9B7CEADE79EC}" srcOrd="0" destOrd="0" presId="urn:microsoft.com/office/officeart/2008/layout/HalfCircleOrganizationChart"/>
    <dgm:cxn modelId="{5D139427-1552-49DD-B018-3CC34A015C8C}" type="presOf" srcId="{6F2D8DA6-806B-4EBE-A799-4231C4A06B72}" destId="{0C96B4BB-BB5F-46AC-A4FE-35A539704366}" srcOrd="0" destOrd="0" presId="urn:microsoft.com/office/officeart/2008/layout/HalfCircleOrganizationChart"/>
    <dgm:cxn modelId="{DAC18C28-99EC-473A-A9B9-6A021FC4C161}" type="presOf" srcId="{739D721D-5519-4B49-9449-64F4532FC986}" destId="{270949D6-1D3F-4550-9ECC-1338449C5B51}" srcOrd="0" destOrd="0" presId="urn:microsoft.com/office/officeart/2008/layout/HalfCircleOrganizationChart"/>
    <dgm:cxn modelId="{BEB1CC6D-7694-40C2-9C86-77E71DF04F74}" type="presOf" srcId="{C2E219C8-B00A-4231-97A6-BF11772D34C7}" destId="{E4D458B3-F35A-42CA-8E94-9A29E90F7653}" srcOrd="1" destOrd="0" presId="urn:microsoft.com/office/officeart/2008/layout/HalfCircleOrganizationChart"/>
    <dgm:cxn modelId="{21230B50-4102-4D20-8118-402EABFDF1BC}" type="presOf" srcId="{956E05B2-6BD7-41CF-AF91-273E179B9B23}" destId="{D8F75247-57BD-4E80-B186-DC0C854220F9}" srcOrd="0" destOrd="0" presId="urn:microsoft.com/office/officeart/2008/layout/HalfCircleOrganizationChart"/>
    <dgm:cxn modelId="{65187A56-1499-4067-8354-5188BC39CC85}" srcId="{6F2D8DA6-806B-4EBE-A799-4231C4A06B72}" destId="{C2E219C8-B00A-4231-97A6-BF11772D34C7}" srcOrd="0" destOrd="0" parTransId="{7C53A18E-CB65-46F0-A051-4A1AD6029B49}" sibTransId="{AF044135-86B7-4F82-AB53-9D97F4E4534F}"/>
    <dgm:cxn modelId="{B3609E82-A0F0-4521-99DE-2B59D77AAF27}" type="presOf" srcId="{48600E7A-FB46-457C-A89B-F11D3999F90E}" destId="{DCC7B15A-F41F-4287-BF33-FAFCE478D4E3}" srcOrd="0" destOrd="0" presId="urn:microsoft.com/office/officeart/2008/layout/HalfCircleOrganizationChart"/>
    <dgm:cxn modelId="{F42424C7-9802-4088-859D-59CA3963EB7F}" type="presOf" srcId="{5C67932F-823E-4B68-9437-7A185CC1729B}" destId="{0AE7C061-8CD9-4B3E-8A91-A464801BE52E}" srcOrd="0" destOrd="0" presId="urn:microsoft.com/office/officeart/2008/layout/HalfCircleOrganizationChart"/>
    <dgm:cxn modelId="{7A848BCC-CCF5-47F6-97D1-0CE7D0115F64}" srcId="{C2E219C8-B00A-4231-97A6-BF11772D34C7}" destId="{E0DD694D-3EFE-48DB-9C95-6981D2D8AC59}" srcOrd="1" destOrd="0" parTransId="{956E05B2-6BD7-41CF-AF91-273E179B9B23}" sibTransId="{7B04AACA-209B-471F-A1F7-C3F5169A43BA}"/>
    <dgm:cxn modelId="{8DB395D3-0A6D-41AD-B4C6-9C2463B0D37B}" type="presOf" srcId="{E0DD694D-3EFE-48DB-9C95-6981D2D8AC59}" destId="{9677313B-00C6-42D1-A788-61B4C9EE9A8C}" srcOrd="1" destOrd="0" presId="urn:microsoft.com/office/officeart/2008/layout/HalfCircleOrganizationChart"/>
    <dgm:cxn modelId="{14EA2ADE-4F1A-4051-90B3-262F5E3341F2}" type="presOf" srcId="{8069CAAA-4887-4AED-8765-72A4E61A930C}" destId="{115DB457-DF40-4D54-B5CC-DC71C770D8F3}" srcOrd="1" destOrd="0" presId="urn:microsoft.com/office/officeart/2008/layout/HalfCircleOrganizationChart"/>
    <dgm:cxn modelId="{76484FE1-1196-464B-9F1C-10EF95599A97}" srcId="{C2E219C8-B00A-4231-97A6-BF11772D34C7}" destId="{739D721D-5519-4B49-9449-64F4532FC986}" srcOrd="0" destOrd="0" parTransId="{48600E7A-FB46-457C-A89B-F11D3999F90E}" sibTransId="{F9041500-13E3-4D9B-8592-A5B925BE9812}"/>
    <dgm:cxn modelId="{124451E6-3BE1-41E1-AB7F-7588C4ABED35}" srcId="{C2E219C8-B00A-4231-97A6-BF11772D34C7}" destId="{8069CAAA-4887-4AED-8765-72A4E61A930C}" srcOrd="2" destOrd="0" parTransId="{5C67932F-823E-4B68-9437-7A185CC1729B}" sibTransId="{D010324F-E254-4C7D-86E6-6414702FB7F8}"/>
    <dgm:cxn modelId="{F0F50328-F530-4596-AE7F-FD7CE8C0FE0A}" type="presParOf" srcId="{0C96B4BB-BB5F-46AC-A4FE-35A539704366}" destId="{20A20176-0D96-41B1-AD86-BC18C7321112}" srcOrd="0" destOrd="0" presId="urn:microsoft.com/office/officeart/2008/layout/HalfCircleOrganizationChart"/>
    <dgm:cxn modelId="{04AF9095-5EDF-4E28-B33B-BB2D574369F3}" type="presParOf" srcId="{20A20176-0D96-41B1-AD86-BC18C7321112}" destId="{4E5232B0-57C1-4EAD-9010-0FDA8F480804}" srcOrd="0" destOrd="0" presId="urn:microsoft.com/office/officeart/2008/layout/HalfCircleOrganizationChart"/>
    <dgm:cxn modelId="{AE55AA30-0588-41C4-BEB6-5DF6DDE689DD}" type="presParOf" srcId="{4E5232B0-57C1-4EAD-9010-0FDA8F480804}" destId="{0025A1CC-DB1E-475A-8AB2-9B7CEADE79EC}" srcOrd="0" destOrd="0" presId="urn:microsoft.com/office/officeart/2008/layout/HalfCircleOrganizationChart"/>
    <dgm:cxn modelId="{481655FC-700B-4D44-B2EC-BA2339C87A67}" type="presParOf" srcId="{4E5232B0-57C1-4EAD-9010-0FDA8F480804}" destId="{1247793C-B094-42B3-945C-616698AC3BF6}" srcOrd="1" destOrd="0" presId="urn:microsoft.com/office/officeart/2008/layout/HalfCircleOrganizationChart"/>
    <dgm:cxn modelId="{6E00D889-194D-4250-A294-539AF587CD3D}" type="presParOf" srcId="{4E5232B0-57C1-4EAD-9010-0FDA8F480804}" destId="{6DCE411B-DB0A-457D-916E-F79D426C9329}" srcOrd="2" destOrd="0" presId="urn:microsoft.com/office/officeart/2008/layout/HalfCircleOrganizationChart"/>
    <dgm:cxn modelId="{3ADFB3B9-2417-4C06-B30D-64249712155E}" type="presParOf" srcId="{4E5232B0-57C1-4EAD-9010-0FDA8F480804}" destId="{E4D458B3-F35A-42CA-8E94-9A29E90F7653}" srcOrd="3" destOrd="0" presId="urn:microsoft.com/office/officeart/2008/layout/HalfCircleOrganizationChart"/>
    <dgm:cxn modelId="{0B1ACB81-814E-44D4-8C69-5F6F59ECB1CB}" type="presParOf" srcId="{20A20176-0D96-41B1-AD86-BC18C7321112}" destId="{2D2562B9-D8EE-4F93-B8FF-E72C6C47C4C6}" srcOrd="1" destOrd="0" presId="urn:microsoft.com/office/officeart/2008/layout/HalfCircleOrganizationChart"/>
    <dgm:cxn modelId="{30E5FA30-4D78-437B-8FCD-46FEF064F881}" type="presParOf" srcId="{2D2562B9-D8EE-4F93-B8FF-E72C6C47C4C6}" destId="{DCC7B15A-F41F-4287-BF33-FAFCE478D4E3}" srcOrd="0" destOrd="0" presId="urn:microsoft.com/office/officeart/2008/layout/HalfCircleOrganizationChart"/>
    <dgm:cxn modelId="{4C0ED308-06D1-4071-BDA5-495534360FEC}" type="presParOf" srcId="{2D2562B9-D8EE-4F93-B8FF-E72C6C47C4C6}" destId="{DF5BE536-1D3C-4AC4-88AD-B48111638BE3}" srcOrd="1" destOrd="0" presId="urn:microsoft.com/office/officeart/2008/layout/HalfCircleOrganizationChart"/>
    <dgm:cxn modelId="{5A5CB7D3-986F-4CD0-9388-1E99D2B2177C}" type="presParOf" srcId="{DF5BE536-1D3C-4AC4-88AD-B48111638BE3}" destId="{8D4D8FF9-149E-4868-B916-C208974A410C}" srcOrd="0" destOrd="0" presId="urn:microsoft.com/office/officeart/2008/layout/HalfCircleOrganizationChart"/>
    <dgm:cxn modelId="{12AC205B-4FBF-482D-872D-04A930CB1771}" type="presParOf" srcId="{8D4D8FF9-149E-4868-B916-C208974A410C}" destId="{270949D6-1D3F-4550-9ECC-1338449C5B51}" srcOrd="0" destOrd="0" presId="urn:microsoft.com/office/officeart/2008/layout/HalfCircleOrganizationChart"/>
    <dgm:cxn modelId="{F97B4764-5F31-4A91-A9DE-024B18B2B508}" type="presParOf" srcId="{8D4D8FF9-149E-4868-B916-C208974A410C}" destId="{682D4B0A-DBAC-4E96-8369-66859F13BEC1}" srcOrd="1" destOrd="0" presId="urn:microsoft.com/office/officeart/2008/layout/HalfCircleOrganizationChart"/>
    <dgm:cxn modelId="{8B58A29D-DFA6-4CCA-A51D-BCE1FFF6D28B}" type="presParOf" srcId="{8D4D8FF9-149E-4868-B916-C208974A410C}" destId="{102B860E-DAF7-4695-93CE-4AF36EF2F525}" srcOrd="2" destOrd="0" presId="urn:microsoft.com/office/officeart/2008/layout/HalfCircleOrganizationChart"/>
    <dgm:cxn modelId="{7AC0A2A9-A315-48C6-92EB-0B411E54E1E0}" type="presParOf" srcId="{8D4D8FF9-149E-4868-B916-C208974A410C}" destId="{3FF5C5D8-9419-4824-B4E6-CF095645E6D6}" srcOrd="3" destOrd="0" presId="urn:microsoft.com/office/officeart/2008/layout/HalfCircleOrganizationChart"/>
    <dgm:cxn modelId="{80850E2E-9A09-4E5A-8305-98F7C1AB4297}" type="presParOf" srcId="{DF5BE536-1D3C-4AC4-88AD-B48111638BE3}" destId="{FA1BEA64-8EB4-477B-8328-725CAE220AEE}" srcOrd="1" destOrd="0" presId="urn:microsoft.com/office/officeart/2008/layout/HalfCircleOrganizationChart"/>
    <dgm:cxn modelId="{98AF328F-F127-4056-BBF1-807ADB2ACB8E}" type="presParOf" srcId="{DF5BE536-1D3C-4AC4-88AD-B48111638BE3}" destId="{27296849-6C9B-4E43-93BD-87C6DB84AB79}" srcOrd="2" destOrd="0" presId="urn:microsoft.com/office/officeart/2008/layout/HalfCircleOrganizationChart"/>
    <dgm:cxn modelId="{F4295211-38C3-476E-9AFF-EE66DA74D199}" type="presParOf" srcId="{2D2562B9-D8EE-4F93-B8FF-E72C6C47C4C6}" destId="{D8F75247-57BD-4E80-B186-DC0C854220F9}" srcOrd="2" destOrd="0" presId="urn:microsoft.com/office/officeart/2008/layout/HalfCircleOrganizationChart"/>
    <dgm:cxn modelId="{24F2C091-A1BD-47BD-B9B4-B7B0F142325F}" type="presParOf" srcId="{2D2562B9-D8EE-4F93-B8FF-E72C6C47C4C6}" destId="{E070EDEA-8904-4652-91A9-EA9B7FDC5A2E}" srcOrd="3" destOrd="0" presId="urn:microsoft.com/office/officeart/2008/layout/HalfCircleOrganizationChart"/>
    <dgm:cxn modelId="{D20608C0-69F6-4A2E-8C0D-15B581F1E167}" type="presParOf" srcId="{E070EDEA-8904-4652-91A9-EA9B7FDC5A2E}" destId="{0F03EBA5-C415-4F68-8C1F-F7195C937D16}" srcOrd="0" destOrd="0" presId="urn:microsoft.com/office/officeart/2008/layout/HalfCircleOrganizationChart"/>
    <dgm:cxn modelId="{D98E48FF-6397-4F11-9B48-C5445E638B32}" type="presParOf" srcId="{0F03EBA5-C415-4F68-8C1F-F7195C937D16}" destId="{280D98E7-A316-4C91-A11F-144E96336499}" srcOrd="0" destOrd="0" presId="urn:microsoft.com/office/officeart/2008/layout/HalfCircleOrganizationChart"/>
    <dgm:cxn modelId="{FF33AD63-9B3A-4024-8672-63AA5FF1CB06}" type="presParOf" srcId="{0F03EBA5-C415-4F68-8C1F-F7195C937D16}" destId="{379D533E-00DC-41DC-8CED-2E4D36726A0D}" srcOrd="1" destOrd="0" presId="urn:microsoft.com/office/officeart/2008/layout/HalfCircleOrganizationChart"/>
    <dgm:cxn modelId="{1F93F95A-AEDD-4A2B-82EB-8378E875F8DA}" type="presParOf" srcId="{0F03EBA5-C415-4F68-8C1F-F7195C937D16}" destId="{38F04919-C0DA-4FA2-8ABE-B895965CABE2}" srcOrd="2" destOrd="0" presId="urn:microsoft.com/office/officeart/2008/layout/HalfCircleOrganizationChart"/>
    <dgm:cxn modelId="{E16BF4BA-FC4E-4D3C-902E-C69C2D6F273B}" type="presParOf" srcId="{0F03EBA5-C415-4F68-8C1F-F7195C937D16}" destId="{9677313B-00C6-42D1-A788-61B4C9EE9A8C}" srcOrd="3" destOrd="0" presId="urn:microsoft.com/office/officeart/2008/layout/HalfCircleOrganizationChart"/>
    <dgm:cxn modelId="{2ED3B0A0-52E4-4FB8-957F-584CBE76FF51}" type="presParOf" srcId="{E070EDEA-8904-4652-91A9-EA9B7FDC5A2E}" destId="{E76BFAED-D4B6-4D55-8D16-620ED4341120}" srcOrd="1" destOrd="0" presId="urn:microsoft.com/office/officeart/2008/layout/HalfCircleOrganizationChart"/>
    <dgm:cxn modelId="{66F86E76-BA25-4E59-954B-BCE8F72F0DAE}" type="presParOf" srcId="{E070EDEA-8904-4652-91A9-EA9B7FDC5A2E}" destId="{8CA88E74-FF8D-467C-9DFC-AF2917FA6C3F}" srcOrd="2" destOrd="0" presId="urn:microsoft.com/office/officeart/2008/layout/HalfCircleOrganizationChart"/>
    <dgm:cxn modelId="{A87894BA-6975-4495-8CEA-9BD5BA82C9EA}" type="presParOf" srcId="{2D2562B9-D8EE-4F93-B8FF-E72C6C47C4C6}" destId="{0AE7C061-8CD9-4B3E-8A91-A464801BE52E}" srcOrd="4" destOrd="0" presId="urn:microsoft.com/office/officeart/2008/layout/HalfCircleOrganizationChart"/>
    <dgm:cxn modelId="{452E99AE-4262-48E3-8EE7-5A1423C93339}" type="presParOf" srcId="{2D2562B9-D8EE-4F93-B8FF-E72C6C47C4C6}" destId="{723DF449-4C73-490B-A0E7-54FA7F3B01B6}" srcOrd="5" destOrd="0" presId="urn:microsoft.com/office/officeart/2008/layout/HalfCircleOrganizationChart"/>
    <dgm:cxn modelId="{9086051C-5DAF-47E2-B59D-871625A583A1}" type="presParOf" srcId="{723DF449-4C73-490B-A0E7-54FA7F3B01B6}" destId="{33184B62-8CF5-41B1-83CD-27C108FC91DE}" srcOrd="0" destOrd="0" presId="urn:microsoft.com/office/officeart/2008/layout/HalfCircleOrganizationChart"/>
    <dgm:cxn modelId="{30FD9C1E-44CA-4886-A480-057AD2A2ED88}" type="presParOf" srcId="{33184B62-8CF5-41B1-83CD-27C108FC91DE}" destId="{06DD1235-BA7D-4C69-A2D6-79C12A6B2577}" srcOrd="0" destOrd="0" presId="urn:microsoft.com/office/officeart/2008/layout/HalfCircleOrganizationChart"/>
    <dgm:cxn modelId="{F7D559A2-DFF0-46E5-8CB7-3E817F575386}" type="presParOf" srcId="{33184B62-8CF5-41B1-83CD-27C108FC91DE}" destId="{8F30C4B5-1C33-4643-8790-DEF408103303}" srcOrd="1" destOrd="0" presId="urn:microsoft.com/office/officeart/2008/layout/HalfCircleOrganizationChart"/>
    <dgm:cxn modelId="{CB79F5A4-D6FD-4B8F-AC83-E3593929B767}" type="presParOf" srcId="{33184B62-8CF5-41B1-83CD-27C108FC91DE}" destId="{1FE05B08-84F7-48FC-91DE-4E4FB539FBCC}" srcOrd="2" destOrd="0" presId="urn:microsoft.com/office/officeart/2008/layout/HalfCircleOrganizationChart"/>
    <dgm:cxn modelId="{50F7FDAC-37DD-4AF4-92F7-85395487DF00}" type="presParOf" srcId="{33184B62-8CF5-41B1-83CD-27C108FC91DE}" destId="{115DB457-DF40-4D54-B5CC-DC71C770D8F3}" srcOrd="3" destOrd="0" presId="urn:microsoft.com/office/officeart/2008/layout/HalfCircleOrganizationChart"/>
    <dgm:cxn modelId="{353AEF33-402B-45B4-A552-E3A6785CC7C5}" type="presParOf" srcId="{723DF449-4C73-490B-A0E7-54FA7F3B01B6}" destId="{34F8FC7C-83AF-4A61-B16F-7F3B3C0B5BFC}" srcOrd="1" destOrd="0" presId="urn:microsoft.com/office/officeart/2008/layout/HalfCircleOrganizationChart"/>
    <dgm:cxn modelId="{DB1EDBCD-99F6-4A3F-8F78-F715E520BD6F}" type="presParOf" srcId="{723DF449-4C73-490B-A0E7-54FA7F3B01B6}" destId="{3355212A-1D4E-4765-8D10-DE459BAF0AD2}" srcOrd="2" destOrd="0" presId="urn:microsoft.com/office/officeart/2008/layout/HalfCircleOrganizationChart"/>
    <dgm:cxn modelId="{6BBFFE28-8AF2-49D1-862D-DF50DC23AA1C}" type="presParOf" srcId="{20A20176-0D96-41B1-AD86-BC18C7321112}" destId="{7102C0A9-C1CD-4791-A3E0-92F18EAAA942}"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7C061-8CD9-4B3E-8A91-A464801BE52E}">
      <dsp:nvSpPr>
        <dsp:cNvPr id="0" name=""/>
        <dsp:cNvSpPr/>
      </dsp:nvSpPr>
      <dsp:spPr>
        <a:xfrm>
          <a:off x="4064000" y="2459823"/>
          <a:ext cx="2875309" cy="499020"/>
        </a:xfrm>
        <a:custGeom>
          <a:avLst/>
          <a:gdLst/>
          <a:ahLst/>
          <a:cxnLst/>
          <a:rect l="0" t="0" r="0" b="0"/>
          <a:pathLst>
            <a:path>
              <a:moveTo>
                <a:pt x="0" y="0"/>
              </a:moveTo>
              <a:lnTo>
                <a:pt x="0" y="249510"/>
              </a:lnTo>
              <a:lnTo>
                <a:pt x="2875309" y="249510"/>
              </a:lnTo>
              <a:lnTo>
                <a:pt x="2875309" y="499020"/>
              </a:lnTo>
            </a:path>
          </a:pathLst>
        </a:cu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75247-57BD-4E80-B186-DC0C854220F9}">
      <dsp:nvSpPr>
        <dsp:cNvPr id="0" name=""/>
        <dsp:cNvSpPr/>
      </dsp:nvSpPr>
      <dsp:spPr>
        <a:xfrm>
          <a:off x="4018279" y="2459823"/>
          <a:ext cx="91440" cy="499020"/>
        </a:xfrm>
        <a:custGeom>
          <a:avLst/>
          <a:gdLst/>
          <a:ahLst/>
          <a:cxnLst/>
          <a:rect l="0" t="0" r="0" b="0"/>
          <a:pathLst>
            <a:path>
              <a:moveTo>
                <a:pt x="45720" y="0"/>
              </a:moveTo>
              <a:lnTo>
                <a:pt x="45720" y="499020"/>
              </a:lnTo>
            </a:path>
          </a:pathLst>
        </a:cu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C7B15A-F41F-4287-BF33-FAFCE478D4E3}">
      <dsp:nvSpPr>
        <dsp:cNvPr id="0" name=""/>
        <dsp:cNvSpPr/>
      </dsp:nvSpPr>
      <dsp:spPr>
        <a:xfrm>
          <a:off x="1188690" y="2459823"/>
          <a:ext cx="2875309" cy="499020"/>
        </a:xfrm>
        <a:custGeom>
          <a:avLst/>
          <a:gdLst/>
          <a:ahLst/>
          <a:cxnLst/>
          <a:rect l="0" t="0" r="0" b="0"/>
          <a:pathLst>
            <a:path>
              <a:moveTo>
                <a:pt x="2875309" y="0"/>
              </a:moveTo>
              <a:lnTo>
                <a:pt x="2875309" y="249510"/>
              </a:lnTo>
              <a:lnTo>
                <a:pt x="0" y="249510"/>
              </a:lnTo>
              <a:lnTo>
                <a:pt x="0" y="499020"/>
              </a:lnTo>
            </a:path>
          </a:pathLst>
        </a:cu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7793C-B094-42B3-945C-616698AC3BF6}">
      <dsp:nvSpPr>
        <dsp:cNvPr id="0" name=""/>
        <dsp:cNvSpPr/>
      </dsp:nvSpPr>
      <dsp:spPr>
        <a:xfrm>
          <a:off x="3469927" y="1271678"/>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CE411B-DB0A-457D-916E-F79D426C9329}">
      <dsp:nvSpPr>
        <dsp:cNvPr id="0" name=""/>
        <dsp:cNvSpPr/>
      </dsp:nvSpPr>
      <dsp:spPr>
        <a:xfrm>
          <a:off x="3469927" y="1271678"/>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25A1CC-DB1E-475A-8AB2-9B7CEADE79EC}">
      <dsp:nvSpPr>
        <dsp:cNvPr id="0" name=""/>
        <dsp:cNvSpPr/>
      </dsp:nvSpPr>
      <dsp:spPr>
        <a:xfrm>
          <a:off x="2875855" y="1485544"/>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Century Gothic" panose="020B0502020202020204" pitchFamily="34" charset="0"/>
            </a:rPr>
            <a:t>Types of Waste</a:t>
          </a:r>
        </a:p>
      </dsp:txBody>
      <dsp:txXfrm>
        <a:off x="2875855" y="1485544"/>
        <a:ext cx="2376289" cy="760412"/>
      </dsp:txXfrm>
    </dsp:sp>
    <dsp:sp modelId="{682D4B0A-DBAC-4E96-8369-66859F13BEC1}">
      <dsp:nvSpPr>
        <dsp:cNvPr id="0" name=""/>
        <dsp:cNvSpPr/>
      </dsp:nvSpPr>
      <dsp:spPr>
        <a:xfrm>
          <a:off x="594617" y="2958843"/>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2B860E-DAF7-4695-93CE-4AF36EF2F525}">
      <dsp:nvSpPr>
        <dsp:cNvPr id="0" name=""/>
        <dsp:cNvSpPr/>
      </dsp:nvSpPr>
      <dsp:spPr>
        <a:xfrm>
          <a:off x="594617" y="2958843"/>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949D6-1D3F-4550-9ECC-1338449C5B51}">
      <dsp:nvSpPr>
        <dsp:cNvPr id="0" name=""/>
        <dsp:cNvSpPr/>
      </dsp:nvSpPr>
      <dsp:spPr>
        <a:xfrm>
          <a:off x="545" y="3172709"/>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Century Gothic" panose="020B0502020202020204" pitchFamily="34" charset="0"/>
            </a:rPr>
            <a:t>Non-Hazardous Waste</a:t>
          </a:r>
        </a:p>
      </dsp:txBody>
      <dsp:txXfrm>
        <a:off x="545" y="3172709"/>
        <a:ext cx="2376289" cy="760412"/>
      </dsp:txXfrm>
    </dsp:sp>
    <dsp:sp modelId="{379D533E-00DC-41DC-8CED-2E4D36726A0D}">
      <dsp:nvSpPr>
        <dsp:cNvPr id="0" name=""/>
        <dsp:cNvSpPr/>
      </dsp:nvSpPr>
      <dsp:spPr>
        <a:xfrm>
          <a:off x="3469927" y="2958843"/>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04919-C0DA-4FA2-8ABE-B895965CABE2}">
      <dsp:nvSpPr>
        <dsp:cNvPr id="0" name=""/>
        <dsp:cNvSpPr/>
      </dsp:nvSpPr>
      <dsp:spPr>
        <a:xfrm>
          <a:off x="3469927" y="2958843"/>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0D98E7-A316-4C91-A11F-144E96336499}">
      <dsp:nvSpPr>
        <dsp:cNvPr id="0" name=""/>
        <dsp:cNvSpPr/>
      </dsp:nvSpPr>
      <dsp:spPr>
        <a:xfrm>
          <a:off x="2875855" y="3172709"/>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Century Gothic" panose="020B0502020202020204" pitchFamily="34" charset="0"/>
            </a:rPr>
            <a:t>Biohazardous Waste</a:t>
          </a:r>
        </a:p>
      </dsp:txBody>
      <dsp:txXfrm>
        <a:off x="2875855" y="3172709"/>
        <a:ext cx="2376289" cy="760412"/>
      </dsp:txXfrm>
    </dsp:sp>
    <dsp:sp modelId="{8F30C4B5-1C33-4643-8790-DEF408103303}">
      <dsp:nvSpPr>
        <dsp:cNvPr id="0" name=""/>
        <dsp:cNvSpPr/>
      </dsp:nvSpPr>
      <dsp:spPr>
        <a:xfrm>
          <a:off x="6345237" y="2958843"/>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E05B08-84F7-48FC-91DE-4E4FB539FBCC}">
      <dsp:nvSpPr>
        <dsp:cNvPr id="0" name=""/>
        <dsp:cNvSpPr/>
      </dsp:nvSpPr>
      <dsp:spPr>
        <a:xfrm>
          <a:off x="6345237" y="2958843"/>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DD1235-BA7D-4C69-A2D6-79C12A6B2577}">
      <dsp:nvSpPr>
        <dsp:cNvPr id="0" name=""/>
        <dsp:cNvSpPr/>
      </dsp:nvSpPr>
      <dsp:spPr>
        <a:xfrm>
          <a:off x="5751165" y="3172709"/>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Century Gothic" panose="020B0502020202020204" pitchFamily="34" charset="0"/>
            </a:rPr>
            <a:t>Chemical Waste</a:t>
          </a:r>
        </a:p>
      </dsp:txBody>
      <dsp:txXfrm>
        <a:off x="5751165" y="3172709"/>
        <a:ext cx="2376289" cy="760412"/>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40CD7-892A-4A47-BC21-D8800C2F60B3}" type="datetimeFigureOut">
              <a:rPr lang="en-US" smtClean="0"/>
              <a:t>10/13/2025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9ADA0-C463-4AEA-9B07-7A1CB49C95D2}" type="slidenum">
              <a:rPr lang="en-US" smtClean="0"/>
              <a:t>‹#›</a:t>
            </a:fld>
            <a:endParaRPr lang="en-US"/>
          </a:p>
        </p:txBody>
      </p:sp>
    </p:spTree>
    <p:extLst>
      <p:ext uri="{BB962C8B-B14F-4D97-AF65-F5344CB8AC3E}">
        <p14:creationId xmlns:p14="http://schemas.microsoft.com/office/powerpoint/2010/main" val="404636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A914F3-8BE8-44B1-A4A0-AE1C02AEAE76}" type="datetime1">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222393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3A1CF-9D6A-4E7A-9E43-96E2FB82FC0E}" type="datetime1">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203289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79E13-270E-4A6E-9378-A9180E126C37}" type="datetime1">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231526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0F472A-5D5A-4AAF-ABAF-D0D374EC5367}" type="datetime1">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05808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05CD9-73B2-434E-A09D-EB4F4C71AA4D}" type="datetime1">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12272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6A5672-29FA-4C0A-88B8-1CAA5C2E0509}" type="datetime1">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05074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D8B63B-F261-4249-AB40-4567BBC08D72}" type="datetime1">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211928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1EB796-7F18-4ADC-8710-59825A3271E5}" type="datetime1">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35005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3AB82-5D04-4009-BC20-2C600502190D}" type="datetime1">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77326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447D8B-4660-4B96-942E-4526DB18185D}" type="datetime1">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252410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172EFF-1DC5-44DF-A066-5C38DA33F968}" type="datetime1">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416849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73BEC2-CB7C-4516-A160-4D145FAD91C2}" type="datetime1">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DBE0DA-A6B8-4445-8C66-3FABEA9B0B86}" type="slidenum">
              <a:rPr lang="en-US" smtClean="0"/>
              <a:t>‹#›</a:t>
            </a:fld>
            <a:endParaRPr lang="en-US"/>
          </a:p>
        </p:txBody>
      </p:sp>
    </p:spTree>
    <p:extLst>
      <p:ext uri="{BB962C8B-B14F-4D97-AF65-F5344CB8AC3E}">
        <p14:creationId xmlns:p14="http://schemas.microsoft.com/office/powerpoint/2010/main" val="2424360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ridgelabsdallas.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hyperlink" Target="http://www.biolabs.io/" TargetMode="Externa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mailto:adubrow@biolabs.io" TargetMode="External"/><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hyperlink" Target="http://www.biolabs.io/"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www.biolabs.io/"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biolabs.io/"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biolabs.io/"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hyperlink" Target="https://onebiolabs.sharepoint.com/:f:/s/SDSRepository/EgQ-71RFUulFnodW5rn0ZFIBeDpkVU4BIlieZrxbYgLFrQ?e=WhvMe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biolabs.io/"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biolabspegasuspark.com/" TargetMode="External"/><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lstermer@jsmall.com" TargetMode="External"/><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hyperlink" Target="http://www.biolabs.io/" TargetMode="External"/><Relationship Id="rId4" Type="http://schemas.openxmlformats.org/officeDocument/2006/relationships/hyperlink" Target="mailto:pegasussecurity@mail.iidon.ne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hyperlink" Target="https://bridgelabsdallas.com/" TargetMode="Externa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biolabs.io/"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hyperlink" Target="http://www.biolabs.io/"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hyperlink" Target="mailto:cshuey@biolabs.io" TargetMode="Externa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hyperlink" Target="http://www.biolabs.i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biolabs.io/" TargetMode="External"/><Relationship Id="rId3" Type="http://schemas.openxmlformats.org/officeDocument/2006/relationships/hyperlink" Target="https://biolabsntx.skedda.com/register?i=68815&amp;k=Ig4EiAbiF_yAdBP57GBPBGu3MLir2ud3" TargetMode="External"/><Relationship Id="rId7" Type="http://schemas.openxmlformats.org/officeDocument/2006/relationships/hyperlink" Target="http://www.biolabspegasuspark.com/"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marketplace@biolabs.io" TargetMode="External"/><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pic>
        <p:nvPicPr>
          <p:cNvPr id="5" name="Picture 4" descr="A blue background with white text&#10;&#10;AI-generated content may be incorrect.">
            <a:extLst>
              <a:ext uri="{FF2B5EF4-FFF2-40B4-BE49-F238E27FC236}">
                <a16:creationId xmlns:a16="http://schemas.microsoft.com/office/drawing/2014/main" id="{5D403891-BBD6-B3E2-BD02-55071BC79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303" y="1238959"/>
            <a:ext cx="9613397" cy="1973949"/>
          </a:xfrm>
          <a:prstGeom prst="rect">
            <a:avLst/>
          </a:prstGeom>
        </p:spPr>
      </p:pic>
      <p:sp>
        <p:nvSpPr>
          <p:cNvPr id="2" name="Title 1">
            <a:extLst>
              <a:ext uri="{FF2B5EF4-FFF2-40B4-BE49-F238E27FC236}">
                <a16:creationId xmlns:a16="http://schemas.microsoft.com/office/drawing/2014/main" id="{851F5A6D-07DE-B864-A3D3-7E0B7579BA39}"/>
              </a:ext>
            </a:extLst>
          </p:cNvPr>
          <p:cNvSpPr>
            <a:spLocks noGrp="1"/>
          </p:cNvSpPr>
          <p:nvPr>
            <p:ph type="ctrTitle"/>
          </p:nvPr>
        </p:nvSpPr>
        <p:spPr>
          <a:xfrm>
            <a:off x="1289304" y="3429000"/>
            <a:ext cx="8921672" cy="1713305"/>
          </a:xfrm>
        </p:spPr>
        <p:txBody>
          <a:bodyPr anchor="b">
            <a:normAutofit/>
          </a:bodyPr>
          <a:lstStyle/>
          <a:p>
            <a:pPr algn="l"/>
            <a:r>
              <a:rPr lang="en-US" sz="5600" dirty="0">
                <a:solidFill>
                  <a:srgbClr val="FFFFFF"/>
                </a:solidFill>
                <a:latin typeface="Century Gothic" panose="020B0502020202020204" pitchFamily="34" charset="0"/>
              </a:rPr>
              <a:t>New Bridge Labs Resident Onboarding</a:t>
            </a:r>
          </a:p>
        </p:txBody>
      </p:sp>
      <p:sp>
        <p:nvSpPr>
          <p:cNvPr id="3" name="Subtitle 2">
            <a:extLst>
              <a:ext uri="{FF2B5EF4-FFF2-40B4-BE49-F238E27FC236}">
                <a16:creationId xmlns:a16="http://schemas.microsoft.com/office/drawing/2014/main" id="{F6B90760-65C5-D98E-8AA1-56A19CE91FC0}"/>
              </a:ext>
            </a:extLst>
          </p:cNvPr>
          <p:cNvSpPr>
            <a:spLocks noGrp="1"/>
          </p:cNvSpPr>
          <p:nvPr>
            <p:ph type="subTitle" idx="1"/>
          </p:nvPr>
        </p:nvSpPr>
        <p:spPr>
          <a:xfrm>
            <a:off x="1289303" y="5142305"/>
            <a:ext cx="7321298" cy="753165"/>
          </a:xfrm>
        </p:spPr>
        <p:txBody>
          <a:bodyPr anchor="t">
            <a:normAutofit/>
          </a:bodyPr>
          <a:lstStyle/>
          <a:p>
            <a:pPr algn="l"/>
            <a:r>
              <a:rPr lang="en-US" dirty="0">
                <a:solidFill>
                  <a:srgbClr val="AED307"/>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https://bridgelabsdallas.com</a:t>
            </a:r>
            <a:endParaRPr lang="en-US" dirty="0">
              <a:solidFill>
                <a:srgbClr val="AED307"/>
              </a:solidFill>
              <a:latin typeface="Century Gothic" panose="020B0502020202020204" pitchFamily="34" charset="0"/>
            </a:endParaRPr>
          </a:p>
          <a:p>
            <a:pPr algn="l"/>
            <a:endParaRPr lang="en-US" dirty="0">
              <a:solidFill>
                <a:srgbClr val="AED307"/>
              </a:solidFill>
              <a:latin typeface="Century Gothic" panose="020B0502020202020204" pitchFamily="34" charset="0"/>
            </a:endParaRPr>
          </a:p>
        </p:txBody>
      </p:sp>
    </p:spTree>
    <p:extLst>
      <p:ext uri="{BB962C8B-B14F-4D97-AF65-F5344CB8AC3E}">
        <p14:creationId xmlns:p14="http://schemas.microsoft.com/office/powerpoint/2010/main" val="3004280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2FA6434-C1B9-B389-522D-8FDC50876F2D}"/>
              </a:ext>
            </a:extLst>
          </p:cNvPr>
          <p:cNvSpPr/>
          <p:nvPr/>
        </p:nvSpPr>
        <p:spPr>
          <a:xfrm>
            <a:off x="8993928" y="1073734"/>
            <a:ext cx="3133417" cy="4800593"/>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17EF843-A235-5F13-CC6B-60AE4C6E23E2}"/>
              </a:ext>
            </a:extLst>
          </p:cNvPr>
          <p:cNvSpPr/>
          <p:nvPr/>
        </p:nvSpPr>
        <p:spPr>
          <a:xfrm>
            <a:off x="3136490" y="1828800"/>
            <a:ext cx="2273863" cy="3234813"/>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CFE77-89C3-2581-E789-51167E077E4B}"/>
              </a:ext>
            </a:extLst>
          </p:cNvPr>
          <p:cNvSpPr>
            <a:spLocks noGrp="1"/>
          </p:cNvSpPr>
          <p:nvPr>
            <p:ph type="title"/>
          </p:nvPr>
        </p:nvSpPr>
        <p:spPr>
          <a:xfrm>
            <a:off x="267007" y="163669"/>
            <a:ext cx="10515600" cy="1325563"/>
          </a:xfrm>
        </p:spPr>
        <p:txBody>
          <a:bodyPr/>
          <a:lstStyle/>
          <a:p>
            <a:r>
              <a:rPr lang="en-US" dirty="0">
                <a:solidFill>
                  <a:srgbClr val="FFFFFF"/>
                </a:solidFill>
                <a:latin typeface="Century Gothic" panose="020B0502020202020204" pitchFamily="34" charset="0"/>
              </a:rPr>
              <a:t>Loading Dock Policies</a:t>
            </a:r>
          </a:p>
        </p:txBody>
      </p:sp>
      <p:pic>
        <p:nvPicPr>
          <p:cNvPr id="7" name="Picture 6" descr="Boxes on shelves in a warehouse&#10;&#10;AI-generated content may be incorrect.">
            <a:extLst>
              <a:ext uri="{FF2B5EF4-FFF2-40B4-BE49-F238E27FC236}">
                <a16:creationId xmlns:a16="http://schemas.microsoft.com/office/drawing/2014/main" id="{A71AB99D-3796-0898-03F2-FB9287280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13696" y="1888725"/>
            <a:ext cx="4355690" cy="3266768"/>
          </a:xfrm>
          <a:prstGeom prst="rect">
            <a:avLst/>
          </a:prstGeom>
        </p:spPr>
      </p:pic>
      <p:pic>
        <p:nvPicPr>
          <p:cNvPr id="9" name="Picture 8" descr="A metal door with a sign on it&#10;&#10;AI-generated content may be incorrect.">
            <a:extLst>
              <a:ext uri="{FF2B5EF4-FFF2-40B4-BE49-F238E27FC236}">
                <a16:creationId xmlns:a16="http://schemas.microsoft.com/office/drawing/2014/main" id="{CC66E3D3-9E09-87C5-C549-E514C11765FC}"/>
              </a:ext>
            </a:extLst>
          </p:cNvPr>
          <p:cNvPicPr>
            <a:picLocks noChangeAspect="1"/>
          </p:cNvPicPr>
          <p:nvPr/>
        </p:nvPicPr>
        <p:blipFill>
          <a:blip r:embed="rId3">
            <a:extLst>
              <a:ext uri="{28A0092B-C50C-407E-A947-70E740481C1C}">
                <a14:useLocalDpi xmlns:a14="http://schemas.microsoft.com/office/drawing/2010/main" val="0"/>
              </a:ext>
            </a:extLst>
          </a:blip>
          <a:srcRect l="12221" t="2191" r="6430" b="15293"/>
          <a:stretch>
            <a:fillRect/>
          </a:stretch>
        </p:blipFill>
        <p:spPr>
          <a:xfrm rot="5400000">
            <a:off x="-156857" y="2081212"/>
            <a:ext cx="3543303" cy="2695575"/>
          </a:xfrm>
          <a:prstGeom prst="rect">
            <a:avLst/>
          </a:prstGeom>
        </p:spPr>
      </p:pic>
      <p:sp>
        <p:nvSpPr>
          <p:cNvPr id="10" name="TextBox 9">
            <a:extLst>
              <a:ext uri="{FF2B5EF4-FFF2-40B4-BE49-F238E27FC236}">
                <a16:creationId xmlns:a16="http://schemas.microsoft.com/office/drawing/2014/main" id="{FB8B8326-FE19-7766-4762-6B87190EB2FD}"/>
              </a:ext>
            </a:extLst>
          </p:cNvPr>
          <p:cNvSpPr txBox="1"/>
          <p:nvPr/>
        </p:nvSpPr>
        <p:spPr>
          <a:xfrm>
            <a:off x="3210385" y="1997838"/>
            <a:ext cx="2199968" cy="2862322"/>
          </a:xfrm>
          <a:prstGeom prst="rect">
            <a:avLst/>
          </a:prstGeom>
          <a:noFill/>
        </p:spPr>
        <p:txBody>
          <a:bodyPr wrap="square" rtlCol="0">
            <a:spAutoFit/>
          </a:bodyPr>
          <a:lstStyle/>
          <a:p>
            <a:r>
              <a:rPr lang="en-US" dirty="0">
                <a:solidFill>
                  <a:srgbClr val="FFFFFF"/>
                </a:solidFill>
                <a:latin typeface="Century Gothic" panose="020B0502020202020204" pitchFamily="34" charset="0"/>
              </a:rPr>
              <a:t>Trash compactor:</a:t>
            </a:r>
          </a:p>
          <a:p>
            <a:pPr marL="285750" indent="-285750">
              <a:buFont typeface="Arial" panose="020B0604020202020204" pitchFamily="34" charset="0"/>
              <a:buChar char="•"/>
            </a:pPr>
            <a:r>
              <a:rPr lang="en-US" dirty="0">
                <a:solidFill>
                  <a:srgbClr val="FFFFFF"/>
                </a:solidFill>
                <a:latin typeface="Century Gothic" panose="020B0502020202020204" pitchFamily="34" charset="0"/>
              </a:rPr>
              <a:t>Push trash down into the compactor</a:t>
            </a:r>
          </a:p>
          <a:p>
            <a:pPr marL="285750" indent="-285750">
              <a:buFont typeface="Arial" panose="020B0604020202020204" pitchFamily="34" charset="0"/>
              <a:buChar char="•"/>
            </a:pPr>
            <a:r>
              <a:rPr lang="en-US" dirty="0">
                <a:solidFill>
                  <a:srgbClr val="FFFFFF"/>
                </a:solidFill>
                <a:latin typeface="Century Gothic" panose="020B0502020202020204" pitchFamily="34" charset="0"/>
              </a:rPr>
              <a:t>Close door before starting the compactor</a:t>
            </a:r>
          </a:p>
          <a:p>
            <a:pPr marL="285750" indent="-285750">
              <a:buFont typeface="Arial" panose="020B0604020202020204" pitchFamily="34" charset="0"/>
              <a:buChar char="•"/>
            </a:pPr>
            <a:r>
              <a:rPr lang="en-US" dirty="0">
                <a:solidFill>
                  <a:srgbClr val="FFFFFF"/>
                </a:solidFill>
                <a:latin typeface="Century Gothic" panose="020B0502020202020204" pitchFamily="34" charset="0"/>
              </a:rPr>
              <a:t>Do not throw pallets into the compactor</a:t>
            </a:r>
          </a:p>
        </p:txBody>
      </p:sp>
      <p:sp>
        <p:nvSpPr>
          <p:cNvPr id="11" name="TextBox 10">
            <a:extLst>
              <a:ext uri="{FF2B5EF4-FFF2-40B4-BE49-F238E27FC236}">
                <a16:creationId xmlns:a16="http://schemas.microsoft.com/office/drawing/2014/main" id="{EE1A7C49-E492-38E4-FBE4-49318856E031}"/>
              </a:ext>
            </a:extLst>
          </p:cNvPr>
          <p:cNvSpPr txBox="1"/>
          <p:nvPr/>
        </p:nvSpPr>
        <p:spPr>
          <a:xfrm>
            <a:off x="8993928" y="1551562"/>
            <a:ext cx="3133418" cy="3754874"/>
          </a:xfrm>
          <a:prstGeom prst="rect">
            <a:avLst/>
          </a:prstGeom>
          <a:noFill/>
        </p:spPr>
        <p:txBody>
          <a:bodyPr wrap="square" lIns="91440" tIns="45720" rIns="91440" bIns="45720" rtlCol="0" anchor="t">
            <a:spAutoFit/>
          </a:bodyPr>
          <a:lstStyle/>
          <a:p>
            <a:r>
              <a:rPr lang="en-US" sz="1700" dirty="0">
                <a:solidFill>
                  <a:srgbClr val="FFFFFF"/>
                </a:solidFill>
                <a:latin typeface="Century Gothic" panose="020B0502020202020204" pitchFamily="34" charset="0"/>
              </a:rPr>
              <a:t>Packages/pallets:</a:t>
            </a:r>
          </a:p>
          <a:p>
            <a:pPr marL="285750" indent="-285750">
              <a:buFont typeface="Arial" panose="020B0604020202020204" pitchFamily="34" charset="0"/>
              <a:buChar char="•"/>
            </a:pPr>
            <a:r>
              <a:rPr lang="en-US" sz="1700" dirty="0">
                <a:solidFill>
                  <a:srgbClr val="FFFFFF"/>
                </a:solidFill>
                <a:latin typeface="Century Gothic" panose="020B0502020202020204" pitchFamily="34" charset="0"/>
              </a:rPr>
              <a:t>Packages will be logged in by staff and put on the appropriate shelf. All shelves are labeled with the company/institution name</a:t>
            </a:r>
          </a:p>
          <a:p>
            <a:pPr marL="285750" indent="-285750">
              <a:buFont typeface="Arial" panose="020B0604020202020204" pitchFamily="34" charset="0"/>
              <a:buChar char="•"/>
            </a:pPr>
            <a:r>
              <a:rPr lang="en-US" sz="1700" dirty="0">
                <a:solidFill>
                  <a:srgbClr val="FFFFFF"/>
                </a:solidFill>
                <a:latin typeface="Century Gothic" panose="020B0502020202020204" pitchFamily="34" charset="0"/>
              </a:rPr>
              <a:t>Pallets must be delivered inside the dock. Do not leave them on the loading docks</a:t>
            </a:r>
          </a:p>
          <a:p>
            <a:pPr marL="285750" indent="-285750">
              <a:buFont typeface="Arial" panose="020B0604020202020204" pitchFamily="34" charset="0"/>
              <a:buChar char="•"/>
            </a:pPr>
            <a:r>
              <a:rPr lang="en-US" sz="1700" dirty="0">
                <a:solidFill>
                  <a:srgbClr val="FFFFFF"/>
                </a:solidFill>
                <a:latin typeface="Century Gothic"/>
              </a:rPr>
              <a:t>Do not leave empty pallets inside the loading dock- move to outside</a:t>
            </a:r>
            <a:endParaRPr lang="en-US" sz="1700" dirty="0">
              <a:solidFill>
                <a:srgbClr val="FFFFFF"/>
              </a:solidFill>
              <a:latin typeface="Century Gothic" panose="020B0502020202020204" pitchFamily="34" charset="0"/>
            </a:endParaRPr>
          </a:p>
        </p:txBody>
      </p:sp>
      <p:sp>
        <p:nvSpPr>
          <p:cNvPr id="15" name="Rectangle 14">
            <a:extLst>
              <a:ext uri="{FF2B5EF4-FFF2-40B4-BE49-F238E27FC236}">
                <a16:creationId xmlns:a16="http://schemas.microsoft.com/office/drawing/2014/main" id="{AE11667C-64B8-1501-3BC2-21D00A3C49D8}"/>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7">
            <a:extLst>
              <a:ext uri="{FF2B5EF4-FFF2-40B4-BE49-F238E27FC236}">
                <a16:creationId xmlns:a16="http://schemas.microsoft.com/office/drawing/2014/main" id="{BD61608A-228D-F0E5-3314-3A9F8880AE1E}"/>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45A86D3B-8608-B81A-74CF-BB361F8D5D0E}"/>
              </a:ext>
            </a:extLst>
          </p:cNvPr>
          <p:cNvSpPr>
            <a:spLocks noGrp="1"/>
          </p:cNvSpPr>
          <p:nvPr>
            <p:ph type="sldNum" sz="quarter" idx="12"/>
          </p:nvPr>
        </p:nvSpPr>
        <p:spPr>
          <a:xfrm>
            <a:off x="8656320" y="6515424"/>
            <a:ext cx="2743200" cy="365125"/>
          </a:xfrm>
        </p:spPr>
        <p:txBody>
          <a:bodyPr/>
          <a:lstStyle/>
          <a:p>
            <a:fld id="{46DBE0DA-A6B8-4445-8C66-3FABEA9B0B86}" type="slidenum">
              <a:rPr lang="en-US" smtClean="0">
                <a:solidFill>
                  <a:srgbClr val="FFFFFF"/>
                </a:solidFill>
              </a:rPr>
              <a:t>10</a:t>
            </a:fld>
            <a:endParaRPr lang="en-US" dirty="0">
              <a:solidFill>
                <a:srgbClr val="FFFFFF"/>
              </a:solidFill>
            </a:endParaRPr>
          </a:p>
        </p:txBody>
      </p:sp>
    </p:spTree>
    <p:extLst>
      <p:ext uri="{BB962C8B-B14F-4D97-AF65-F5344CB8AC3E}">
        <p14:creationId xmlns:p14="http://schemas.microsoft.com/office/powerpoint/2010/main" val="334972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1BA823-9A95-A664-F638-5E5A57C4CADD}"/>
              </a:ext>
            </a:extLst>
          </p:cNvPr>
          <p:cNvSpPr/>
          <p:nvPr/>
        </p:nvSpPr>
        <p:spPr>
          <a:xfrm>
            <a:off x="-68826" y="2493358"/>
            <a:ext cx="12329652" cy="4601497"/>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BCDBD-2E0E-B979-27A3-9B8738D7C7EB}"/>
              </a:ext>
            </a:extLst>
          </p:cNvPr>
          <p:cNvSpPr>
            <a:spLocks noGrp="1"/>
          </p:cNvSpPr>
          <p:nvPr>
            <p:ph type="title"/>
          </p:nvPr>
        </p:nvSpPr>
        <p:spPr>
          <a:xfrm>
            <a:off x="838199" y="61384"/>
            <a:ext cx="11085945" cy="1325563"/>
          </a:xfrm>
        </p:spPr>
        <p:txBody>
          <a:bodyPr/>
          <a:lstStyle/>
          <a:p>
            <a:r>
              <a:rPr lang="en-US" dirty="0">
                <a:solidFill>
                  <a:srgbClr val="FFFFFF"/>
                </a:solidFill>
                <a:latin typeface="Century Gothic" panose="020B0502020202020204" pitchFamily="34" charset="0"/>
              </a:rPr>
              <a:t>Shared General Storage Room Policies</a:t>
            </a:r>
          </a:p>
        </p:txBody>
      </p:sp>
      <p:sp>
        <p:nvSpPr>
          <p:cNvPr id="3" name="Content Placeholder 2">
            <a:extLst>
              <a:ext uri="{FF2B5EF4-FFF2-40B4-BE49-F238E27FC236}">
                <a16:creationId xmlns:a16="http://schemas.microsoft.com/office/drawing/2014/main" id="{44EEAE5C-0071-7E50-F86F-1BB1FDEE7A72}"/>
              </a:ext>
            </a:extLst>
          </p:cNvPr>
          <p:cNvSpPr>
            <a:spLocks noGrp="1"/>
          </p:cNvSpPr>
          <p:nvPr>
            <p:ph idx="1"/>
          </p:nvPr>
        </p:nvSpPr>
        <p:spPr>
          <a:xfrm>
            <a:off x="838200" y="1114785"/>
            <a:ext cx="10515600" cy="4351338"/>
          </a:xfrm>
        </p:spPr>
        <p:txBody>
          <a:bodyPr>
            <a:normAutofit/>
          </a:bodyPr>
          <a:lstStyle/>
          <a:p>
            <a:pPr marL="0" indent="0">
              <a:buNone/>
            </a:pPr>
            <a:r>
              <a:rPr lang="en-US" sz="2400" dirty="0">
                <a:solidFill>
                  <a:srgbClr val="FFFFFF"/>
                </a:solidFill>
                <a:latin typeface="Century Gothic" panose="020B0502020202020204" pitchFamily="34" charset="0"/>
              </a:rPr>
              <a:t>Each tenant has been allocated storage space depending on their square footage. You are welcome to store boxes or put in shelving in your space. Do not store chemicals in this room!</a:t>
            </a:r>
          </a:p>
        </p:txBody>
      </p:sp>
      <p:pic>
        <p:nvPicPr>
          <p:cNvPr id="5" name="Picture 4" descr="A diagram of a diagram&#10;&#10;AI-generated content may be incorrect.">
            <a:extLst>
              <a:ext uri="{FF2B5EF4-FFF2-40B4-BE49-F238E27FC236}">
                <a16:creationId xmlns:a16="http://schemas.microsoft.com/office/drawing/2014/main" id="{9B3A3868-1A08-32FE-D6B5-2F839A12DC66}"/>
              </a:ext>
            </a:extLst>
          </p:cNvPr>
          <p:cNvPicPr>
            <a:picLocks noChangeAspect="1"/>
          </p:cNvPicPr>
          <p:nvPr/>
        </p:nvPicPr>
        <p:blipFill>
          <a:blip r:embed="rId2">
            <a:extLst>
              <a:ext uri="{28A0092B-C50C-407E-A947-70E740481C1C}">
                <a14:useLocalDpi xmlns:a14="http://schemas.microsoft.com/office/drawing/2010/main" val="0"/>
              </a:ext>
            </a:extLst>
          </a:blip>
          <a:srcRect l="17161" t="23083" r="19999" b="30609"/>
          <a:stretch>
            <a:fillRect/>
          </a:stretch>
        </p:blipFill>
        <p:spPr>
          <a:xfrm>
            <a:off x="2273762" y="2555927"/>
            <a:ext cx="7644476" cy="3982525"/>
          </a:xfrm>
          <a:prstGeom prst="rect">
            <a:avLst/>
          </a:prstGeom>
        </p:spPr>
      </p:pic>
      <p:sp>
        <p:nvSpPr>
          <p:cNvPr id="8" name="Rectangle 7">
            <a:extLst>
              <a:ext uri="{FF2B5EF4-FFF2-40B4-BE49-F238E27FC236}">
                <a16:creationId xmlns:a16="http://schemas.microsoft.com/office/drawing/2014/main" id="{131627B9-F1E1-5C1B-C81F-A379B745468D}"/>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E3893984-CB1F-BDC0-D4BB-4E1C966D77D1}"/>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1090C46F-E5B6-C9EB-A469-75A7CC877E4C}"/>
              </a:ext>
            </a:extLst>
          </p:cNvPr>
          <p:cNvSpPr>
            <a:spLocks noGrp="1"/>
          </p:cNvSpPr>
          <p:nvPr>
            <p:ph type="sldNum" sz="quarter" idx="12"/>
          </p:nvPr>
        </p:nvSpPr>
        <p:spPr/>
        <p:txBody>
          <a:bodyPr/>
          <a:lstStyle/>
          <a:p>
            <a:fld id="{46DBE0DA-A6B8-4445-8C66-3FABEA9B0B86}" type="slidenum">
              <a:rPr lang="en-US" smtClean="0"/>
              <a:t>11</a:t>
            </a:fld>
            <a:endParaRPr lang="en-US"/>
          </a:p>
        </p:txBody>
      </p:sp>
    </p:spTree>
    <p:extLst>
      <p:ext uri="{BB962C8B-B14F-4D97-AF65-F5344CB8AC3E}">
        <p14:creationId xmlns:p14="http://schemas.microsoft.com/office/powerpoint/2010/main" val="226511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0FBC-53BE-C1F5-59B2-E497CDBCEDA9}"/>
              </a:ext>
            </a:extLst>
          </p:cNvPr>
          <p:cNvSpPr>
            <a:spLocks noGrp="1"/>
          </p:cNvSpPr>
          <p:nvPr>
            <p:ph type="title"/>
          </p:nvPr>
        </p:nvSpPr>
        <p:spPr>
          <a:xfrm>
            <a:off x="8622100" y="336277"/>
            <a:ext cx="2767643" cy="1616203"/>
          </a:xfrm>
        </p:spPr>
        <p:txBody>
          <a:bodyPr vert="horz" lIns="91440" tIns="45720" rIns="91440" bIns="45720" rtlCol="0" anchor="b">
            <a:normAutofit/>
          </a:bodyPr>
          <a:lstStyle/>
          <a:p>
            <a:r>
              <a:rPr lang="en-US" sz="2700" kern="1200" dirty="0">
                <a:solidFill>
                  <a:srgbClr val="FFFFFF"/>
                </a:solidFill>
                <a:latin typeface="Century Gothic"/>
              </a:rPr>
              <a:t>Shared Waste &amp; Chemical Storage Room </a:t>
            </a:r>
            <a:r>
              <a:rPr lang="en-US" sz="2700" dirty="0">
                <a:solidFill>
                  <a:srgbClr val="FFFFFF"/>
                </a:solidFill>
                <a:latin typeface="Century Gothic"/>
              </a:rPr>
              <a:t>Policies- Waste</a:t>
            </a:r>
            <a:endParaRPr lang="en-US" sz="2700" kern="1200" dirty="0">
              <a:solidFill>
                <a:srgbClr val="FFFFFF"/>
              </a:solidFill>
              <a:latin typeface="Century Gothic" panose="020B0502020202020204" pitchFamily="34" charset="0"/>
            </a:endParaRPr>
          </a:p>
        </p:txBody>
      </p:sp>
      <p:pic>
        <p:nvPicPr>
          <p:cNvPr id="11" name="Picture 10" descr="A yellow metal cabinet with stickers&#10;&#10;AI-generated content may be incorrect.">
            <a:extLst>
              <a:ext uri="{FF2B5EF4-FFF2-40B4-BE49-F238E27FC236}">
                <a16:creationId xmlns:a16="http://schemas.microsoft.com/office/drawing/2014/main" id="{3960F50B-5113-A901-95E6-590281AE359C}"/>
              </a:ext>
            </a:extLst>
          </p:cNvPr>
          <p:cNvPicPr>
            <a:picLocks noChangeAspect="1"/>
          </p:cNvPicPr>
          <p:nvPr/>
        </p:nvPicPr>
        <p:blipFill>
          <a:blip r:embed="rId2">
            <a:extLst>
              <a:ext uri="{28A0092B-C50C-407E-A947-70E740481C1C}">
                <a14:useLocalDpi xmlns:a14="http://schemas.microsoft.com/office/drawing/2010/main" val="0"/>
              </a:ext>
            </a:extLst>
          </a:blip>
          <a:srcRect r="17008" b="-3"/>
          <a:stretch>
            <a:fillRect/>
          </a:stretch>
        </p:blipFill>
        <p:spPr>
          <a:xfrm rot="5400000">
            <a:off x="-152327" y="165962"/>
            <a:ext cx="3447832" cy="3115907"/>
          </a:xfrm>
          <a:prstGeom prst="rect">
            <a:avLst/>
          </a:prstGeom>
        </p:spPr>
      </p:pic>
      <p:pic>
        <p:nvPicPr>
          <p:cNvPr id="9" name="Picture 8" descr="A shelf with red boxes and tags&#10;&#10;AI-generated content may be incorrect.">
            <a:extLst>
              <a:ext uri="{FF2B5EF4-FFF2-40B4-BE49-F238E27FC236}">
                <a16:creationId xmlns:a16="http://schemas.microsoft.com/office/drawing/2014/main" id="{DC5F8BE7-E38D-8B75-67C2-21720AA9700C}"/>
              </a:ext>
            </a:extLst>
          </p:cNvPr>
          <p:cNvPicPr>
            <a:picLocks noChangeAspect="1"/>
          </p:cNvPicPr>
          <p:nvPr/>
        </p:nvPicPr>
        <p:blipFill>
          <a:blip r:embed="rId3">
            <a:extLst>
              <a:ext uri="{28A0092B-C50C-407E-A947-70E740481C1C}">
                <a14:useLocalDpi xmlns:a14="http://schemas.microsoft.com/office/drawing/2010/main" val="0"/>
              </a:ext>
            </a:extLst>
          </a:blip>
          <a:srcRect r="17914" b="-3"/>
          <a:stretch>
            <a:fillRect/>
          </a:stretch>
        </p:blipFill>
        <p:spPr>
          <a:xfrm rot="5400000">
            <a:off x="-133496" y="3594962"/>
            <a:ext cx="3410169" cy="3115906"/>
          </a:xfrm>
          <a:prstGeom prst="rect">
            <a:avLst/>
          </a:prstGeom>
        </p:spPr>
      </p:pic>
      <p:pic>
        <p:nvPicPr>
          <p:cNvPr id="7" name="Picture 6" descr="Boxes on a conveyor belt&#10;&#10;AI-generated content may be incorrect.">
            <a:extLst>
              <a:ext uri="{FF2B5EF4-FFF2-40B4-BE49-F238E27FC236}">
                <a16:creationId xmlns:a16="http://schemas.microsoft.com/office/drawing/2014/main" id="{F3855663-C414-4B78-7FF2-31D2C2094574}"/>
              </a:ext>
            </a:extLst>
          </p:cNvPr>
          <p:cNvPicPr>
            <a:picLocks noChangeAspect="1"/>
          </p:cNvPicPr>
          <p:nvPr/>
        </p:nvPicPr>
        <p:blipFill>
          <a:blip r:embed="rId4">
            <a:extLst>
              <a:ext uri="{28A0092B-C50C-407E-A947-70E740481C1C}">
                <a14:useLocalDpi xmlns:a14="http://schemas.microsoft.com/office/drawing/2010/main" val="0"/>
              </a:ext>
            </a:extLst>
          </a:blip>
          <a:srcRect t="5759"/>
          <a:stretch>
            <a:fillRect/>
          </a:stretch>
        </p:blipFill>
        <p:spPr>
          <a:xfrm rot="5400000">
            <a:off x="2122784" y="1005348"/>
            <a:ext cx="6858000" cy="4847303"/>
          </a:xfrm>
          <a:prstGeom prst="rect">
            <a:avLst/>
          </a:prstGeom>
        </p:spPr>
      </p:pic>
      <p:sp>
        <p:nvSpPr>
          <p:cNvPr id="12" name="TextBox 11">
            <a:extLst>
              <a:ext uri="{FF2B5EF4-FFF2-40B4-BE49-F238E27FC236}">
                <a16:creationId xmlns:a16="http://schemas.microsoft.com/office/drawing/2014/main" id="{205CB409-ADCB-E43B-6E46-0F58D4F3B151}"/>
              </a:ext>
            </a:extLst>
          </p:cNvPr>
          <p:cNvSpPr txBox="1"/>
          <p:nvPr/>
        </p:nvSpPr>
        <p:spPr>
          <a:xfrm>
            <a:off x="8622100" y="2195881"/>
            <a:ext cx="2767643" cy="3785427"/>
          </a:xfrm>
          <a:prstGeom prst="rect">
            <a:avLst/>
          </a:prstGeom>
        </p:spPr>
        <p:txBody>
          <a:bodyPr vert="horz" lIns="91440" tIns="45720" rIns="91440" bIns="45720" rtlCol="0" anchor="t">
            <a:normAutofit fontScale="92500" lnSpcReduction="10000"/>
          </a:bodyPr>
          <a:lstStyle/>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a:rPr>
              <a:t>Segregate chemicals appropriately according to their SDS</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a:rPr>
              <a:t>Storage vs waste flammable cabinet &amp; shelves</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Double-bag solid biohazardous waste and package in the provided boxes for pickup</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Label all chemicals and generated waste with provided stickers and company/institution name</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Log all chemical and biohazardous waste in the appropriate binders</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ALWAYS wear PPE in this room. Do not take PPE out of this room</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a:rPr>
              <a:t>NO PPE IN THE HALLS!</a:t>
            </a:r>
            <a:endParaRPr lang="en-US" sz="1400" dirty="0">
              <a:solidFill>
                <a:srgbClr val="FFFFFF"/>
              </a:solidFill>
              <a:latin typeface="Century Gothic" panose="020B0502020202020204" pitchFamily="34" charset="0"/>
            </a:endParaRPr>
          </a:p>
        </p:txBody>
      </p:sp>
      <p:sp>
        <p:nvSpPr>
          <p:cNvPr id="13" name="Rectangle 12">
            <a:extLst>
              <a:ext uri="{FF2B5EF4-FFF2-40B4-BE49-F238E27FC236}">
                <a16:creationId xmlns:a16="http://schemas.microsoft.com/office/drawing/2014/main" id="{3B2D8724-5257-4AA6-1DC9-4FB7340FA6B3}"/>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7">
            <a:extLst>
              <a:ext uri="{FF2B5EF4-FFF2-40B4-BE49-F238E27FC236}">
                <a16:creationId xmlns:a16="http://schemas.microsoft.com/office/drawing/2014/main" id="{7052AC63-0465-D119-30C2-26547CEBEA66}"/>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5"/>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74F23010-96CE-FFFD-F714-27AF90426A87}"/>
              </a:ext>
            </a:extLst>
          </p:cNvPr>
          <p:cNvSpPr>
            <a:spLocks noGrp="1"/>
          </p:cNvSpPr>
          <p:nvPr>
            <p:ph type="sldNum" sz="quarter" idx="12"/>
          </p:nvPr>
        </p:nvSpPr>
        <p:spPr>
          <a:xfrm>
            <a:off x="8622100" y="6515663"/>
            <a:ext cx="2743200" cy="365125"/>
          </a:xfrm>
        </p:spPr>
        <p:txBody>
          <a:bodyPr/>
          <a:lstStyle/>
          <a:p>
            <a:fld id="{46DBE0DA-A6B8-4445-8C66-3FABEA9B0B86}" type="slidenum">
              <a:rPr lang="en-US" smtClean="0">
                <a:solidFill>
                  <a:srgbClr val="FFFFFF"/>
                </a:solidFill>
              </a:rPr>
              <a:t>12</a:t>
            </a:fld>
            <a:endParaRPr lang="en-US" dirty="0">
              <a:solidFill>
                <a:srgbClr val="FFFFFF"/>
              </a:solidFill>
            </a:endParaRPr>
          </a:p>
        </p:txBody>
      </p:sp>
    </p:spTree>
    <p:extLst>
      <p:ext uri="{BB962C8B-B14F-4D97-AF65-F5344CB8AC3E}">
        <p14:creationId xmlns:p14="http://schemas.microsoft.com/office/powerpoint/2010/main" val="134545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a:extLst>
            <a:ext uri="{FF2B5EF4-FFF2-40B4-BE49-F238E27FC236}">
              <a16:creationId xmlns:a16="http://schemas.microsoft.com/office/drawing/2014/main" id="{B731BFE1-4287-5D2A-40FF-C0B798FAB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3AE1A-36B4-2504-1070-0206245F86D2}"/>
              </a:ext>
            </a:extLst>
          </p:cNvPr>
          <p:cNvSpPr>
            <a:spLocks noGrp="1"/>
          </p:cNvSpPr>
          <p:nvPr>
            <p:ph type="title"/>
          </p:nvPr>
        </p:nvSpPr>
        <p:spPr>
          <a:xfrm>
            <a:off x="3635341" y="316985"/>
            <a:ext cx="6944174" cy="979596"/>
          </a:xfrm>
        </p:spPr>
        <p:txBody>
          <a:bodyPr vert="horz" lIns="91440" tIns="45720" rIns="91440" bIns="45720" rtlCol="0" anchor="b">
            <a:normAutofit/>
          </a:bodyPr>
          <a:lstStyle/>
          <a:p>
            <a:r>
              <a:rPr lang="en-US" sz="2700" kern="1200" dirty="0">
                <a:solidFill>
                  <a:srgbClr val="FFFFFF"/>
                </a:solidFill>
                <a:latin typeface="Century Gothic"/>
              </a:rPr>
              <a:t>Shared Waste &amp; Chemical Storage Room </a:t>
            </a:r>
            <a:r>
              <a:rPr lang="en-US" sz="2700" dirty="0">
                <a:solidFill>
                  <a:srgbClr val="FFFFFF"/>
                </a:solidFill>
                <a:latin typeface="Century Gothic"/>
              </a:rPr>
              <a:t>Policies- Storage</a:t>
            </a:r>
            <a:endParaRPr lang="en-US" sz="2700" kern="1200" dirty="0">
              <a:solidFill>
                <a:srgbClr val="FFFFFF"/>
              </a:solidFill>
              <a:latin typeface="Century Gothic" panose="020B0502020202020204" pitchFamily="34" charset="0"/>
            </a:endParaRPr>
          </a:p>
        </p:txBody>
      </p:sp>
      <p:pic>
        <p:nvPicPr>
          <p:cNvPr id="11" name="Picture 10" descr="A yellow metal cabinet with stickers&#10;&#10;AI-generated content may be incorrect.">
            <a:extLst>
              <a:ext uri="{FF2B5EF4-FFF2-40B4-BE49-F238E27FC236}">
                <a16:creationId xmlns:a16="http://schemas.microsoft.com/office/drawing/2014/main" id="{B7BBC784-F41A-D22B-850E-0E2E85762C6A}"/>
              </a:ext>
            </a:extLst>
          </p:cNvPr>
          <p:cNvPicPr>
            <a:picLocks noChangeAspect="1"/>
          </p:cNvPicPr>
          <p:nvPr/>
        </p:nvPicPr>
        <p:blipFill>
          <a:blip r:embed="rId2">
            <a:extLst>
              <a:ext uri="{28A0092B-C50C-407E-A947-70E740481C1C}">
                <a14:useLocalDpi xmlns:a14="http://schemas.microsoft.com/office/drawing/2010/main" val="0"/>
              </a:ext>
            </a:extLst>
          </a:blip>
          <a:srcRect r="17008" b="-3"/>
          <a:stretch>
            <a:fillRect/>
          </a:stretch>
        </p:blipFill>
        <p:spPr>
          <a:xfrm rot="5400000">
            <a:off x="-161972" y="165961"/>
            <a:ext cx="3447832" cy="3115907"/>
          </a:xfrm>
          <a:prstGeom prst="rect">
            <a:avLst/>
          </a:prstGeom>
        </p:spPr>
      </p:pic>
      <p:pic>
        <p:nvPicPr>
          <p:cNvPr id="9" name="Picture 8" descr="A shelf with red boxes and tags&#10;&#10;AI-generated content may be incorrect.">
            <a:extLst>
              <a:ext uri="{FF2B5EF4-FFF2-40B4-BE49-F238E27FC236}">
                <a16:creationId xmlns:a16="http://schemas.microsoft.com/office/drawing/2014/main" id="{FEEA79BF-9031-E287-69FF-7E3436F0EE46}"/>
              </a:ext>
            </a:extLst>
          </p:cNvPr>
          <p:cNvPicPr>
            <a:picLocks noChangeAspect="1"/>
          </p:cNvPicPr>
          <p:nvPr/>
        </p:nvPicPr>
        <p:blipFill>
          <a:blip r:embed="rId3">
            <a:extLst>
              <a:ext uri="{28A0092B-C50C-407E-A947-70E740481C1C}">
                <a14:useLocalDpi xmlns:a14="http://schemas.microsoft.com/office/drawing/2010/main" val="0"/>
              </a:ext>
            </a:extLst>
          </a:blip>
          <a:srcRect r="17914" b="-3"/>
          <a:stretch>
            <a:fillRect/>
          </a:stretch>
        </p:blipFill>
        <p:spPr>
          <a:xfrm rot="5400000">
            <a:off x="-162434" y="3199494"/>
            <a:ext cx="3487334" cy="3154488"/>
          </a:xfrm>
          <a:prstGeom prst="rect">
            <a:avLst/>
          </a:prstGeom>
        </p:spPr>
      </p:pic>
      <p:sp>
        <p:nvSpPr>
          <p:cNvPr id="12" name="TextBox 11">
            <a:extLst>
              <a:ext uri="{FF2B5EF4-FFF2-40B4-BE49-F238E27FC236}">
                <a16:creationId xmlns:a16="http://schemas.microsoft.com/office/drawing/2014/main" id="{10977998-2455-9EFF-4A41-BC9F3FE29273}"/>
              </a:ext>
            </a:extLst>
          </p:cNvPr>
          <p:cNvSpPr txBox="1"/>
          <p:nvPr/>
        </p:nvSpPr>
        <p:spPr>
          <a:xfrm>
            <a:off x="3712505" y="1607501"/>
            <a:ext cx="7609718" cy="3447832"/>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Chemical storage should be done in lab when possible</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Store and segregate chemicals appropriately according to their SDS</a:t>
            </a:r>
            <a:endParaRPr lang="en-US" sz="1600">
              <a:latin typeface="Century Gothic"/>
            </a:endParaRP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Label all chemicals with provided stickers and company/institution name</a:t>
            </a:r>
          </a:p>
          <a:p>
            <a:pPr marL="742950" lvl="1" indent="-228600" defTabSz="914400">
              <a:lnSpc>
                <a:spcPct val="90000"/>
              </a:lnSpc>
              <a:spcAft>
                <a:spcPts val="600"/>
              </a:spcAft>
              <a:buFont typeface="Courier New" panose="020B0604020202020204" pitchFamily="34" charset="0"/>
              <a:buChar char="o"/>
            </a:pPr>
            <a:r>
              <a:rPr lang="en-US" sz="1600" dirty="0">
                <a:solidFill>
                  <a:srgbClr val="FFFFFF"/>
                </a:solidFill>
                <a:latin typeface="Century Gothic"/>
              </a:rPr>
              <a:t>Ensure it is in the </a:t>
            </a:r>
            <a:r>
              <a:rPr lang="en-US" sz="1600" u="sng" dirty="0">
                <a:solidFill>
                  <a:srgbClr val="FFFFFF"/>
                </a:solidFill>
                <a:latin typeface="Century Gothic"/>
              </a:rPr>
              <a:t>storage</a:t>
            </a:r>
            <a:r>
              <a:rPr lang="en-US" sz="1600" dirty="0">
                <a:solidFill>
                  <a:srgbClr val="FFFFFF"/>
                </a:solidFill>
                <a:latin typeface="Century Gothic"/>
              </a:rPr>
              <a:t> cabinet</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Log all chemical and biohazardous waste in the appropriate binders</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ALWAYS wear PPE in this room. Do not take PPE out of this room</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NO PPE IN THE HALLS!</a:t>
            </a:r>
            <a:endParaRPr lang="en-US" sz="1600" dirty="0">
              <a:solidFill>
                <a:srgbClr val="FFFFFF"/>
              </a:solidFill>
              <a:latin typeface="Century Gothic" panose="020B0502020202020204" pitchFamily="34" charset="0"/>
            </a:endParaRPr>
          </a:p>
        </p:txBody>
      </p:sp>
      <p:sp>
        <p:nvSpPr>
          <p:cNvPr id="13" name="Rectangle 12">
            <a:extLst>
              <a:ext uri="{FF2B5EF4-FFF2-40B4-BE49-F238E27FC236}">
                <a16:creationId xmlns:a16="http://schemas.microsoft.com/office/drawing/2014/main" id="{A8E49409-29FE-C010-A005-75021375FCF7}"/>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7">
            <a:extLst>
              <a:ext uri="{FF2B5EF4-FFF2-40B4-BE49-F238E27FC236}">
                <a16:creationId xmlns:a16="http://schemas.microsoft.com/office/drawing/2014/main" id="{16B55165-C0C7-D7C3-F7CB-43141CB5161B}"/>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30E05FEC-9EE1-D2FE-7BCE-0B49DD9A0357}"/>
              </a:ext>
            </a:extLst>
          </p:cNvPr>
          <p:cNvSpPr>
            <a:spLocks noGrp="1"/>
          </p:cNvSpPr>
          <p:nvPr>
            <p:ph type="sldNum" sz="quarter" idx="12"/>
          </p:nvPr>
        </p:nvSpPr>
        <p:spPr>
          <a:xfrm>
            <a:off x="8674608" y="6538452"/>
            <a:ext cx="2743200" cy="365125"/>
          </a:xfrm>
        </p:spPr>
        <p:txBody>
          <a:bodyPr/>
          <a:lstStyle/>
          <a:p>
            <a:fld id="{46DBE0DA-A6B8-4445-8C66-3FABEA9B0B86}" type="slidenum">
              <a:rPr lang="en-US" smtClean="0">
                <a:solidFill>
                  <a:srgbClr val="FFFFFF"/>
                </a:solidFill>
              </a:rPr>
              <a:t>13</a:t>
            </a:fld>
            <a:endParaRPr lang="en-US" dirty="0">
              <a:solidFill>
                <a:srgbClr val="FFFFFF"/>
              </a:solidFill>
            </a:endParaRPr>
          </a:p>
        </p:txBody>
      </p:sp>
    </p:spTree>
    <p:extLst>
      <p:ext uri="{BB962C8B-B14F-4D97-AF65-F5344CB8AC3E}">
        <p14:creationId xmlns:p14="http://schemas.microsoft.com/office/powerpoint/2010/main" val="3912630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629C-331B-9299-0DB0-3487FD8359D6}"/>
              </a:ext>
            </a:extLst>
          </p:cNvPr>
          <p:cNvSpPr>
            <a:spLocks noGrp="1"/>
          </p:cNvSpPr>
          <p:nvPr>
            <p:ph type="title"/>
          </p:nvPr>
        </p:nvSpPr>
        <p:spPr>
          <a:xfrm>
            <a:off x="411480" y="987552"/>
            <a:ext cx="4485861" cy="1088136"/>
          </a:xfrm>
        </p:spPr>
        <p:txBody>
          <a:bodyPr anchor="b">
            <a:normAutofit/>
          </a:bodyPr>
          <a:lstStyle/>
          <a:p>
            <a:r>
              <a:rPr lang="en-US" sz="3400" dirty="0">
                <a:solidFill>
                  <a:srgbClr val="FFFFFF"/>
                </a:solidFill>
                <a:latin typeface="Century Gothic" panose="020B0502020202020204" pitchFamily="34" charset="0"/>
              </a:rPr>
              <a:t>Shared Equipment Policies</a:t>
            </a:r>
          </a:p>
        </p:txBody>
      </p:sp>
      <p:sp>
        <p:nvSpPr>
          <p:cNvPr id="3" name="Content Placeholder 2">
            <a:extLst>
              <a:ext uri="{FF2B5EF4-FFF2-40B4-BE49-F238E27FC236}">
                <a16:creationId xmlns:a16="http://schemas.microsoft.com/office/drawing/2014/main" id="{A482B5AB-9D6D-080E-95CC-0667C390020F}"/>
              </a:ext>
            </a:extLst>
          </p:cNvPr>
          <p:cNvSpPr>
            <a:spLocks noGrp="1"/>
          </p:cNvSpPr>
          <p:nvPr>
            <p:ph idx="1"/>
          </p:nvPr>
        </p:nvSpPr>
        <p:spPr>
          <a:xfrm>
            <a:off x="411479" y="2688336"/>
            <a:ext cx="4498848" cy="3584448"/>
          </a:xfrm>
        </p:spPr>
        <p:txBody>
          <a:bodyPr anchor="t">
            <a:normAutofit/>
          </a:bodyPr>
          <a:lstStyle/>
          <a:p>
            <a:r>
              <a:rPr lang="en-US" sz="1800" dirty="0">
                <a:solidFill>
                  <a:srgbClr val="FFFFFF"/>
                </a:solidFill>
                <a:latin typeface="Century Gothic" panose="020B0502020202020204" pitchFamily="34" charset="0"/>
              </a:rPr>
              <a:t>Book shared equipment through </a:t>
            </a:r>
            <a:r>
              <a:rPr lang="en-US" sz="1800" dirty="0" err="1">
                <a:solidFill>
                  <a:srgbClr val="FFFFFF"/>
                </a:solidFill>
                <a:latin typeface="Century Gothic" panose="020B0502020202020204" pitchFamily="34" charset="0"/>
              </a:rPr>
              <a:t>Coworks</a:t>
            </a:r>
            <a:endParaRPr lang="en-US" sz="1800" dirty="0">
              <a:solidFill>
                <a:srgbClr val="FFFFFF"/>
              </a:solidFill>
              <a:latin typeface="Century Gothic" panose="020B0502020202020204" pitchFamily="34" charset="0"/>
            </a:endParaRPr>
          </a:p>
          <a:p>
            <a:r>
              <a:rPr lang="en-US" sz="1800" dirty="0">
                <a:solidFill>
                  <a:srgbClr val="FFFFFF"/>
                </a:solidFill>
                <a:latin typeface="Century Gothic" panose="020B0502020202020204" pitchFamily="34" charset="0"/>
              </a:rPr>
              <a:t>Do not leave items for long-term storage. Anything left for over 48hrs will be confiscated</a:t>
            </a:r>
          </a:p>
          <a:p>
            <a:r>
              <a:rPr lang="en-US" sz="1800" dirty="0">
                <a:solidFill>
                  <a:srgbClr val="FFFFFF"/>
                </a:solidFill>
                <a:latin typeface="Century Gothic" panose="020B0502020202020204" pitchFamily="34" charset="0"/>
              </a:rPr>
              <a:t>Training by BioLabs staff is required before using this equipment. Please email </a:t>
            </a:r>
            <a:r>
              <a:rPr lang="en-US" sz="1800"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adubrow@biolabs.io</a:t>
            </a:r>
            <a:r>
              <a:rPr lang="en-US" sz="1800" dirty="0">
                <a:solidFill>
                  <a:srgbClr val="AED307"/>
                </a:solidFill>
                <a:latin typeface="Century Gothic" panose="020B0502020202020204" pitchFamily="34" charset="0"/>
              </a:rPr>
              <a:t> </a:t>
            </a:r>
            <a:r>
              <a:rPr lang="en-US" sz="1800" dirty="0">
                <a:solidFill>
                  <a:srgbClr val="FFFFFF"/>
                </a:solidFill>
                <a:latin typeface="Century Gothic" panose="020B0502020202020204" pitchFamily="34" charset="0"/>
              </a:rPr>
              <a:t>to schedule a training session</a:t>
            </a:r>
          </a:p>
          <a:p>
            <a:r>
              <a:rPr lang="en-US" sz="1800" dirty="0">
                <a:solidFill>
                  <a:srgbClr val="FFFFFF"/>
                </a:solidFill>
                <a:latin typeface="Century Gothic" panose="020B0502020202020204" pitchFamily="34" charset="0"/>
              </a:rPr>
              <a:t>PPE is required in this room. Do not take PPE out of this room</a:t>
            </a:r>
          </a:p>
        </p:txBody>
      </p:sp>
      <p:pic>
        <p:nvPicPr>
          <p:cNvPr id="5" name="Picture 4" descr="Several stainless steel refrigerators&#10;&#10;AI-generated content may be incorrect.">
            <a:extLst>
              <a:ext uri="{FF2B5EF4-FFF2-40B4-BE49-F238E27FC236}">
                <a16:creationId xmlns:a16="http://schemas.microsoft.com/office/drawing/2014/main" id="{CE4E3593-94B5-AC7E-1BCE-35E41D620596}"/>
              </a:ext>
            </a:extLst>
          </p:cNvPr>
          <p:cNvPicPr>
            <a:picLocks noChangeAspect="1"/>
          </p:cNvPicPr>
          <p:nvPr/>
        </p:nvPicPr>
        <p:blipFill>
          <a:blip r:embed="rId3">
            <a:extLst>
              <a:ext uri="{28A0092B-C50C-407E-A947-70E740481C1C}">
                <a14:useLocalDpi xmlns:a14="http://schemas.microsoft.com/office/drawing/2010/main" val="0"/>
              </a:ext>
            </a:extLst>
          </a:blip>
          <a:srcRect l="2151" r="22565"/>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cxnSp>
        <p:nvCxnSpPr>
          <p:cNvPr id="7" name="Straight Connector 6">
            <a:extLst>
              <a:ext uri="{FF2B5EF4-FFF2-40B4-BE49-F238E27FC236}">
                <a16:creationId xmlns:a16="http://schemas.microsoft.com/office/drawing/2014/main" id="{759CA4F4-61AE-403D-93A3-E9BCC2A39873}"/>
              </a:ext>
            </a:extLst>
          </p:cNvPr>
          <p:cNvCxnSpPr/>
          <p:nvPr/>
        </p:nvCxnSpPr>
        <p:spPr>
          <a:xfrm>
            <a:off x="411479" y="2362200"/>
            <a:ext cx="4485862" cy="0"/>
          </a:xfrm>
          <a:prstGeom prst="line">
            <a:avLst/>
          </a:prstGeom>
          <a:ln>
            <a:solidFill>
              <a:srgbClr val="AED307"/>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59BA93AB-FCBB-837D-F103-955B21EA1571}"/>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0375AF64-A84D-F0A0-4EDD-2F2B4D99F184}"/>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D897F956-0C13-366F-349C-776DC83680D3}"/>
              </a:ext>
            </a:extLst>
          </p:cNvPr>
          <p:cNvSpPr>
            <a:spLocks noGrp="1"/>
          </p:cNvSpPr>
          <p:nvPr>
            <p:ph type="sldNum" sz="quarter" idx="12"/>
          </p:nvPr>
        </p:nvSpPr>
        <p:spPr>
          <a:xfrm>
            <a:off x="8619744" y="6515663"/>
            <a:ext cx="2743200" cy="365125"/>
          </a:xfrm>
        </p:spPr>
        <p:txBody>
          <a:bodyPr/>
          <a:lstStyle/>
          <a:p>
            <a:fld id="{46DBE0DA-A6B8-4445-8C66-3FABEA9B0B86}" type="slidenum">
              <a:rPr lang="en-US" smtClean="0">
                <a:solidFill>
                  <a:srgbClr val="FFFFFF"/>
                </a:solidFill>
              </a:rPr>
              <a:t>14</a:t>
            </a:fld>
            <a:endParaRPr lang="en-US" dirty="0">
              <a:solidFill>
                <a:srgbClr val="FFFFFF"/>
              </a:solidFill>
            </a:endParaRPr>
          </a:p>
        </p:txBody>
      </p:sp>
    </p:spTree>
    <p:extLst>
      <p:ext uri="{BB962C8B-B14F-4D97-AF65-F5344CB8AC3E}">
        <p14:creationId xmlns:p14="http://schemas.microsoft.com/office/powerpoint/2010/main" val="1430438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81A7-7A1F-840F-F31F-DD3F755E3EDD}"/>
              </a:ext>
            </a:extLst>
          </p:cNvPr>
          <p:cNvSpPr>
            <a:spLocks noGrp="1"/>
          </p:cNvSpPr>
          <p:nvPr>
            <p:ph type="title"/>
          </p:nvPr>
        </p:nvSpPr>
        <p:spPr>
          <a:xfrm>
            <a:off x="838200" y="56884"/>
            <a:ext cx="10515600" cy="1325563"/>
          </a:xfrm>
        </p:spPr>
        <p:txBody>
          <a:bodyPr/>
          <a:lstStyle/>
          <a:p>
            <a:r>
              <a:rPr lang="en-US" dirty="0">
                <a:solidFill>
                  <a:srgbClr val="FFFFFF"/>
                </a:solidFill>
                <a:latin typeface="Century Gothic" panose="020B0502020202020204" pitchFamily="34" charset="0"/>
              </a:rPr>
              <a:t>Waste Generation</a:t>
            </a:r>
          </a:p>
        </p:txBody>
      </p:sp>
      <p:graphicFrame>
        <p:nvGraphicFramePr>
          <p:cNvPr id="6" name="Diagram 5">
            <a:extLst>
              <a:ext uri="{FF2B5EF4-FFF2-40B4-BE49-F238E27FC236}">
                <a16:creationId xmlns:a16="http://schemas.microsoft.com/office/drawing/2014/main" id="{C7D50548-4358-6DB2-7F49-8E0CB5D85C8C}"/>
              </a:ext>
            </a:extLst>
          </p:cNvPr>
          <p:cNvGraphicFramePr/>
          <p:nvPr>
            <p:extLst>
              <p:ext uri="{D42A27DB-BD31-4B8C-83A1-F6EECF244321}">
                <p14:modId xmlns:p14="http://schemas.microsoft.com/office/powerpoint/2010/main" val="2870875178"/>
              </p:ext>
            </p:extLst>
          </p:nvPr>
        </p:nvGraphicFramePr>
        <p:xfrm>
          <a:off x="2032000" y="2024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F7ED1C90-86A3-2372-632B-BE14697632E3}"/>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1605CC-1CAB-9F8A-3CFB-BBDF6FA1F456}"/>
              </a:ext>
            </a:extLst>
          </p:cNvPr>
          <p:cNvSpPr txBox="1"/>
          <p:nvPr/>
        </p:nvSpPr>
        <p:spPr>
          <a:xfrm>
            <a:off x="461818"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10" name="Rectangle 9">
            <a:extLst>
              <a:ext uri="{FF2B5EF4-FFF2-40B4-BE49-F238E27FC236}">
                <a16:creationId xmlns:a16="http://schemas.microsoft.com/office/drawing/2014/main" id="{68D52CE7-B118-0548-8089-55AECBBF25DA}"/>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7">
            <a:extLst>
              <a:ext uri="{FF2B5EF4-FFF2-40B4-BE49-F238E27FC236}">
                <a16:creationId xmlns:a16="http://schemas.microsoft.com/office/drawing/2014/main" id="{16B9133E-D75D-ACA5-FBAB-BA417E10368A}"/>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7"/>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4" name="Picture 13" descr="A blue background with white text&#10;&#10;AI-generated content may be incorrect.">
            <a:extLst>
              <a:ext uri="{FF2B5EF4-FFF2-40B4-BE49-F238E27FC236}">
                <a16:creationId xmlns:a16="http://schemas.microsoft.com/office/drawing/2014/main" id="{0CB508B9-5F35-FD9B-F6E7-68B660B171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3" name="Slide Number Placeholder 2">
            <a:extLst>
              <a:ext uri="{FF2B5EF4-FFF2-40B4-BE49-F238E27FC236}">
                <a16:creationId xmlns:a16="http://schemas.microsoft.com/office/drawing/2014/main" id="{AFAC8156-E3DB-198B-A8F2-04B161DB19ED}"/>
              </a:ext>
            </a:extLst>
          </p:cNvPr>
          <p:cNvSpPr>
            <a:spLocks noGrp="1"/>
          </p:cNvSpPr>
          <p:nvPr>
            <p:ph type="sldNum" sz="quarter" idx="12"/>
          </p:nvPr>
        </p:nvSpPr>
        <p:spPr>
          <a:xfrm>
            <a:off x="8610600" y="6513561"/>
            <a:ext cx="2743200" cy="365125"/>
          </a:xfrm>
        </p:spPr>
        <p:txBody>
          <a:bodyPr/>
          <a:lstStyle/>
          <a:p>
            <a:fld id="{46DBE0DA-A6B8-4445-8C66-3FABEA9B0B86}" type="slidenum">
              <a:rPr lang="en-US" smtClean="0">
                <a:solidFill>
                  <a:srgbClr val="FFFFFF"/>
                </a:solidFill>
              </a:rPr>
              <a:t>15</a:t>
            </a:fld>
            <a:endParaRPr lang="en-US" dirty="0">
              <a:solidFill>
                <a:srgbClr val="FFFFFF"/>
              </a:solidFill>
            </a:endParaRPr>
          </a:p>
        </p:txBody>
      </p:sp>
    </p:spTree>
    <p:extLst>
      <p:ext uri="{BB962C8B-B14F-4D97-AF65-F5344CB8AC3E}">
        <p14:creationId xmlns:p14="http://schemas.microsoft.com/office/powerpoint/2010/main" val="15206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9588-1E89-6D67-D72A-B27160DDE892}"/>
              </a:ext>
            </a:extLst>
          </p:cNvPr>
          <p:cNvSpPr>
            <a:spLocks noGrp="1"/>
          </p:cNvSpPr>
          <p:nvPr>
            <p:ph type="title"/>
          </p:nvPr>
        </p:nvSpPr>
        <p:spPr/>
        <p:txBody>
          <a:bodyPr/>
          <a:lstStyle/>
          <a:p>
            <a:r>
              <a:rPr lang="en-US" dirty="0">
                <a:solidFill>
                  <a:srgbClr val="FFFFFF"/>
                </a:solidFill>
                <a:latin typeface="Century Gothic" panose="020B0502020202020204" pitchFamily="34" charset="0"/>
              </a:rPr>
              <a:t>Non-Hazardous Waste</a:t>
            </a:r>
          </a:p>
        </p:txBody>
      </p:sp>
      <p:sp>
        <p:nvSpPr>
          <p:cNvPr id="3" name="Content Placeholder 2">
            <a:extLst>
              <a:ext uri="{FF2B5EF4-FFF2-40B4-BE49-F238E27FC236}">
                <a16:creationId xmlns:a16="http://schemas.microsoft.com/office/drawing/2014/main" id="{CC7097DA-24F8-019D-424B-4D342B449D06}"/>
              </a:ext>
            </a:extLst>
          </p:cNvPr>
          <p:cNvSpPr>
            <a:spLocks noGrp="1"/>
          </p:cNvSpPr>
          <p:nvPr>
            <p:ph idx="1"/>
          </p:nvPr>
        </p:nvSpPr>
        <p:spPr/>
        <p:txBody>
          <a:bodyPr/>
          <a:lstStyle/>
          <a:p>
            <a:r>
              <a:rPr lang="en-US" dirty="0">
                <a:solidFill>
                  <a:srgbClr val="AED307"/>
                </a:solidFill>
                <a:latin typeface="Century Gothic" panose="020B0502020202020204" pitchFamily="34" charset="0"/>
              </a:rPr>
              <a:t>Can go down the drain or in the trash</a:t>
            </a:r>
          </a:p>
          <a:p>
            <a:r>
              <a:rPr lang="en-US" dirty="0">
                <a:solidFill>
                  <a:srgbClr val="FFFFFF"/>
                </a:solidFill>
                <a:latin typeface="Century Gothic" panose="020B0502020202020204" pitchFamily="34" charset="0"/>
              </a:rPr>
              <a:t>Includes:</a:t>
            </a:r>
          </a:p>
          <a:p>
            <a:pPr lvl="1"/>
            <a:r>
              <a:rPr lang="en-US" dirty="0">
                <a:solidFill>
                  <a:srgbClr val="FFFFFF"/>
                </a:solidFill>
                <a:latin typeface="Century Gothic" panose="020B0502020202020204" pitchFamily="34" charset="0"/>
              </a:rPr>
              <a:t>Bleached biohazards</a:t>
            </a:r>
          </a:p>
          <a:p>
            <a:pPr lvl="1"/>
            <a:r>
              <a:rPr lang="en-US" dirty="0">
                <a:solidFill>
                  <a:srgbClr val="FFFFFF"/>
                </a:solidFill>
                <a:latin typeface="Century Gothic" panose="020B0502020202020204" pitchFamily="34" charset="0"/>
              </a:rPr>
              <a:t>Neutral buffers</a:t>
            </a:r>
          </a:p>
          <a:p>
            <a:pPr lvl="1"/>
            <a:r>
              <a:rPr lang="en-US" dirty="0">
                <a:solidFill>
                  <a:srgbClr val="FFFFFF"/>
                </a:solidFill>
                <a:latin typeface="Century Gothic" panose="020B0502020202020204" pitchFamily="34" charset="0"/>
              </a:rPr>
              <a:t>Uncontaminated media</a:t>
            </a:r>
          </a:p>
        </p:txBody>
      </p:sp>
      <p:grpSp>
        <p:nvGrpSpPr>
          <p:cNvPr id="10" name="Group 9">
            <a:extLst>
              <a:ext uri="{FF2B5EF4-FFF2-40B4-BE49-F238E27FC236}">
                <a16:creationId xmlns:a16="http://schemas.microsoft.com/office/drawing/2014/main" id="{6C1F3571-2E91-678E-17FE-4F24C5AC47EF}"/>
              </a:ext>
            </a:extLst>
          </p:cNvPr>
          <p:cNvGrpSpPr/>
          <p:nvPr/>
        </p:nvGrpSpPr>
        <p:grpSpPr>
          <a:xfrm>
            <a:off x="9203024" y="1027906"/>
            <a:ext cx="1662974" cy="3402998"/>
            <a:chOff x="9278439" y="1341892"/>
            <a:chExt cx="1662974" cy="3402998"/>
          </a:xfrm>
        </p:grpSpPr>
        <p:pic>
          <p:nvPicPr>
            <p:cNvPr id="5" name="Graphic 4" descr="No Littering with solid fill">
              <a:extLst>
                <a:ext uri="{FF2B5EF4-FFF2-40B4-BE49-F238E27FC236}">
                  <a16:creationId xmlns:a16="http://schemas.microsoft.com/office/drawing/2014/main" id="{C72768B3-ED44-E92D-55BB-6D657713C4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8439" y="1341892"/>
              <a:ext cx="1662974" cy="1538562"/>
            </a:xfrm>
            <a:prstGeom prst="rect">
              <a:avLst/>
            </a:prstGeom>
          </p:spPr>
        </p:pic>
        <p:pic>
          <p:nvPicPr>
            <p:cNvPr id="7" name="Graphic 6" descr="Sink with solid fill">
              <a:extLst>
                <a:ext uri="{FF2B5EF4-FFF2-40B4-BE49-F238E27FC236}">
                  <a16:creationId xmlns:a16="http://schemas.microsoft.com/office/drawing/2014/main" id="{156114E9-65F7-F8AD-82BA-C402EE1D2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439" y="3206328"/>
              <a:ext cx="1662974" cy="1538562"/>
            </a:xfrm>
            <a:prstGeom prst="rect">
              <a:avLst/>
            </a:prstGeom>
          </p:spPr>
        </p:pic>
      </p:grpSp>
      <p:sp>
        <p:nvSpPr>
          <p:cNvPr id="9" name="Rectangle 8">
            <a:extLst>
              <a:ext uri="{FF2B5EF4-FFF2-40B4-BE49-F238E27FC236}">
                <a16:creationId xmlns:a16="http://schemas.microsoft.com/office/drawing/2014/main" id="{C18B0581-362B-D853-91C1-E1FC815FD792}"/>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F12D08D-3445-9973-6658-AF224ED488CE}"/>
              </a:ext>
            </a:extLst>
          </p:cNvPr>
          <p:cNvSpPr txBox="1"/>
          <p:nvPr/>
        </p:nvSpPr>
        <p:spPr>
          <a:xfrm>
            <a:off x="461818"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12" name="Rectangle 11">
            <a:extLst>
              <a:ext uri="{FF2B5EF4-FFF2-40B4-BE49-F238E27FC236}">
                <a16:creationId xmlns:a16="http://schemas.microsoft.com/office/drawing/2014/main" id="{85A9D80D-4B0C-3C80-AC7D-EDE97E997DD3}"/>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7">
            <a:extLst>
              <a:ext uri="{FF2B5EF4-FFF2-40B4-BE49-F238E27FC236}">
                <a16:creationId xmlns:a16="http://schemas.microsoft.com/office/drawing/2014/main" id="{D9FDA9A1-3195-3DE0-142B-033890C96F53}"/>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6"/>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5" name="Picture 14" descr="A blue background with white text&#10;&#10;AI-generated content may be incorrect.">
            <a:extLst>
              <a:ext uri="{FF2B5EF4-FFF2-40B4-BE49-F238E27FC236}">
                <a16:creationId xmlns:a16="http://schemas.microsoft.com/office/drawing/2014/main" id="{07C33ED0-E7CD-3ED8-25D3-4476414E3A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4" name="Slide Number Placeholder 3">
            <a:extLst>
              <a:ext uri="{FF2B5EF4-FFF2-40B4-BE49-F238E27FC236}">
                <a16:creationId xmlns:a16="http://schemas.microsoft.com/office/drawing/2014/main" id="{2D8AB51D-282C-D67B-F586-5E151BCA2E96}"/>
              </a:ext>
            </a:extLst>
          </p:cNvPr>
          <p:cNvSpPr>
            <a:spLocks noGrp="1"/>
          </p:cNvSpPr>
          <p:nvPr>
            <p:ph type="sldNum" sz="quarter" idx="12"/>
          </p:nvPr>
        </p:nvSpPr>
        <p:spPr>
          <a:xfrm>
            <a:off x="8610600" y="6492875"/>
            <a:ext cx="2743200" cy="365125"/>
          </a:xfrm>
        </p:spPr>
        <p:txBody>
          <a:bodyPr/>
          <a:lstStyle/>
          <a:p>
            <a:fld id="{46DBE0DA-A6B8-4445-8C66-3FABEA9B0B86}" type="slidenum">
              <a:rPr lang="en-US" smtClean="0">
                <a:solidFill>
                  <a:srgbClr val="FFFFFF"/>
                </a:solidFill>
              </a:rPr>
              <a:t>16</a:t>
            </a:fld>
            <a:endParaRPr lang="en-US" dirty="0">
              <a:solidFill>
                <a:srgbClr val="FFFFFF"/>
              </a:solidFill>
            </a:endParaRPr>
          </a:p>
        </p:txBody>
      </p:sp>
    </p:spTree>
    <p:extLst>
      <p:ext uri="{BB962C8B-B14F-4D97-AF65-F5344CB8AC3E}">
        <p14:creationId xmlns:p14="http://schemas.microsoft.com/office/powerpoint/2010/main" val="424400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F456-DBCD-A7D8-4CDA-BB57B60C6ADD}"/>
              </a:ext>
            </a:extLst>
          </p:cNvPr>
          <p:cNvSpPr>
            <a:spLocks noGrp="1"/>
          </p:cNvSpPr>
          <p:nvPr>
            <p:ph type="title"/>
          </p:nvPr>
        </p:nvSpPr>
        <p:spPr/>
        <p:txBody>
          <a:bodyPr/>
          <a:lstStyle/>
          <a:p>
            <a:r>
              <a:rPr lang="en-US" dirty="0">
                <a:solidFill>
                  <a:srgbClr val="FFFFFF"/>
                </a:solidFill>
                <a:latin typeface="Century Gothic" panose="020B0502020202020204" pitchFamily="34" charset="0"/>
              </a:rPr>
              <a:t>Liquid &amp; Solid Biohazardous Waste</a:t>
            </a:r>
          </a:p>
        </p:txBody>
      </p:sp>
      <p:sp>
        <p:nvSpPr>
          <p:cNvPr id="4" name="Content Placeholder 3">
            <a:extLst>
              <a:ext uri="{FF2B5EF4-FFF2-40B4-BE49-F238E27FC236}">
                <a16:creationId xmlns:a16="http://schemas.microsoft.com/office/drawing/2014/main" id="{448536CF-9FC4-6D3B-4E57-60861C7BEBA6}"/>
              </a:ext>
            </a:extLst>
          </p:cNvPr>
          <p:cNvSpPr>
            <a:spLocks noGrp="1"/>
          </p:cNvSpPr>
          <p:nvPr>
            <p:ph sz="half" idx="1"/>
          </p:nvPr>
        </p:nvSpPr>
        <p:spPr>
          <a:xfrm>
            <a:off x="169067" y="1690688"/>
            <a:ext cx="3978725" cy="4351338"/>
          </a:xfrm>
        </p:spPr>
        <p:txBody>
          <a:bodyPr vert="horz" lIns="91440" tIns="45720" rIns="91440" bIns="45720" rtlCol="0" anchor="t">
            <a:normAutofit/>
          </a:bodyPr>
          <a:lstStyle/>
          <a:p>
            <a:pPr marL="0" indent="0">
              <a:buNone/>
            </a:pPr>
            <a:r>
              <a:rPr lang="en-US" sz="2000" dirty="0">
                <a:solidFill>
                  <a:srgbClr val="FFFFFF"/>
                </a:solidFill>
                <a:latin typeface="Century Gothic" panose="020B0502020202020204" pitchFamily="34" charset="0"/>
              </a:rPr>
              <a:t>Liquid Biohazardous Waste</a:t>
            </a:r>
          </a:p>
          <a:p>
            <a:r>
              <a:rPr lang="en-US" sz="2000" dirty="0">
                <a:solidFill>
                  <a:srgbClr val="FFFFFF"/>
                </a:solidFill>
                <a:latin typeface="Century Gothic" panose="020B0502020202020204" pitchFamily="34" charset="0"/>
              </a:rPr>
              <a:t>Add enough bleach to create a 10% solution</a:t>
            </a:r>
          </a:p>
          <a:p>
            <a:r>
              <a:rPr lang="en-US" sz="2000" dirty="0">
                <a:solidFill>
                  <a:srgbClr val="FFFFFF"/>
                </a:solidFill>
                <a:latin typeface="Century Gothic"/>
              </a:rPr>
              <a:t>Let it sit for 15 min-30 min</a:t>
            </a:r>
            <a:endParaRPr lang="en-US" sz="2000" dirty="0">
              <a:solidFill>
                <a:srgbClr val="FFFFFF"/>
              </a:solidFill>
              <a:latin typeface="Century Gothic" panose="020B0502020202020204" pitchFamily="34" charset="0"/>
            </a:endParaRPr>
          </a:p>
          <a:p>
            <a:r>
              <a:rPr lang="en-US" sz="2000" dirty="0">
                <a:solidFill>
                  <a:srgbClr val="FFFFFF"/>
                </a:solidFill>
                <a:latin typeface="Century Gothic"/>
              </a:rPr>
              <a:t>Disinfected contents can be poured down the sink. Flush with water for at least 5 min</a:t>
            </a:r>
            <a:endParaRPr lang="en-US" sz="2000" dirty="0">
              <a:solidFill>
                <a:srgbClr val="FFFFFF"/>
              </a:solidFill>
              <a:latin typeface="Century Gothic" panose="020B0502020202020204" pitchFamily="34" charset="0"/>
            </a:endParaRPr>
          </a:p>
        </p:txBody>
      </p:sp>
      <p:sp>
        <p:nvSpPr>
          <p:cNvPr id="5" name="Content Placeholder 4">
            <a:extLst>
              <a:ext uri="{FF2B5EF4-FFF2-40B4-BE49-F238E27FC236}">
                <a16:creationId xmlns:a16="http://schemas.microsoft.com/office/drawing/2014/main" id="{3C6ECC44-7828-4228-50DC-979C25F93390}"/>
              </a:ext>
            </a:extLst>
          </p:cNvPr>
          <p:cNvSpPr>
            <a:spLocks noGrp="1"/>
          </p:cNvSpPr>
          <p:nvPr>
            <p:ph sz="half" idx="2"/>
          </p:nvPr>
        </p:nvSpPr>
        <p:spPr>
          <a:xfrm>
            <a:off x="8053854" y="1445061"/>
            <a:ext cx="3978725" cy="4351338"/>
          </a:xfrm>
        </p:spPr>
        <p:txBody>
          <a:bodyPr vert="horz" lIns="91440" tIns="45720" rIns="91440" bIns="45720" rtlCol="0" anchor="t">
            <a:normAutofit/>
          </a:bodyPr>
          <a:lstStyle/>
          <a:p>
            <a:pPr marL="0" indent="0">
              <a:buNone/>
            </a:pPr>
            <a:r>
              <a:rPr lang="en-US" sz="2000" dirty="0">
                <a:solidFill>
                  <a:srgbClr val="FFFFFF"/>
                </a:solidFill>
                <a:latin typeface="Century Gothic" panose="020B0502020202020204" pitchFamily="34" charset="0"/>
              </a:rPr>
              <a:t>Solid Biohazardous Waste</a:t>
            </a:r>
          </a:p>
          <a:p>
            <a:r>
              <a:rPr lang="en-US" sz="2000" dirty="0">
                <a:solidFill>
                  <a:srgbClr val="FFFFFF"/>
                </a:solidFill>
                <a:latin typeface="Century Gothic"/>
              </a:rPr>
              <a:t>Use a cart to transport boxed biohazardous waste into the waste room</a:t>
            </a:r>
            <a:endParaRPr lang="en-US" sz="2000" dirty="0">
              <a:solidFill>
                <a:srgbClr val="FFFFFF"/>
              </a:solidFill>
              <a:latin typeface="Century Gothic" panose="020B0502020202020204" pitchFamily="34" charset="0"/>
            </a:endParaRPr>
          </a:p>
          <a:p>
            <a:r>
              <a:rPr lang="en-US" sz="2000" dirty="0">
                <a:solidFill>
                  <a:srgbClr val="FFFFFF"/>
                </a:solidFill>
                <a:latin typeface="Century Gothic"/>
              </a:rPr>
              <a:t>Companies are responsible for purchasing their own biohazard bins</a:t>
            </a:r>
          </a:p>
          <a:p>
            <a:r>
              <a:rPr lang="en-US" sz="2000" dirty="0">
                <a:solidFill>
                  <a:srgbClr val="FFFFFF"/>
                </a:solidFill>
                <a:latin typeface="Century Gothic"/>
              </a:rPr>
              <a:t>Residents CANNOT autoclave biohazardous waste. Biohazardous waste is sent out for incineration.</a:t>
            </a:r>
          </a:p>
        </p:txBody>
      </p:sp>
      <p:sp>
        <p:nvSpPr>
          <p:cNvPr id="7" name="Rectangle 6">
            <a:extLst>
              <a:ext uri="{FF2B5EF4-FFF2-40B4-BE49-F238E27FC236}">
                <a16:creationId xmlns:a16="http://schemas.microsoft.com/office/drawing/2014/main" id="{192B26E4-8120-2C28-9703-D1FFAD4DDC5C}"/>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ject 9">
            <a:extLst>
              <a:ext uri="{FF2B5EF4-FFF2-40B4-BE49-F238E27FC236}">
                <a16:creationId xmlns:a16="http://schemas.microsoft.com/office/drawing/2014/main" id="{9CA97CE8-D999-F20E-BF12-5131EA33ECCF}"/>
              </a:ext>
            </a:extLst>
          </p:cNvPr>
          <p:cNvPicPr/>
          <p:nvPr/>
        </p:nvPicPr>
        <p:blipFill>
          <a:blip r:embed="rId2" cstate="print"/>
          <a:stretch>
            <a:fillRect/>
          </a:stretch>
        </p:blipFill>
        <p:spPr>
          <a:xfrm>
            <a:off x="4723035" y="2401605"/>
            <a:ext cx="2745929" cy="2054789"/>
          </a:xfrm>
          <a:prstGeom prst="rect">
            <a:avLst/>
          </a:prstGeom>
        </p:spPr>
      </p:pic>
      <p:sp>
        <p:nvSpPr>
          <p:cNvPr id="8" name="Rectangle 7">
            <a:extLst>
              <a:ext uri="{FF2B5EF4-FFF2-40B4-BE49-F238E27FC236}">
                <a16:creationId xmlns:a16="http://schemas.microsoft.com/office/drawing/2014/main" id="{6272C663-4FCB-16FB-8856-A23B5B305E4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1BE650-7EB5-CBDF-B4A9-9A8988DD7245}"/>
              </a:ext>
            </a:extLst>
          </p:cNvPr>
          <p:cNvSpPr txBox="1"/>
          <p:nvPr/>
        </p:nvSpPr>
        <p:spPr>
          <a:xfrm>
            <a:off x="500401"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10" name="object 7">
            <a:extLst>
              <a:ext uri="{FF2B5EF4-FFF2-40B4-BE49-F238E27FC236}">
                <a16:creationId xmlns:a16="http://schemas.microsoft.com/office/drawing/2014/main" id="{723C1625-7702-1009-FD7B-14D3B44353F3}"/>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2" name="Picture 11" descr="A blue background with white text&#10;&#10;AI-generated content may be incorrect.">
            <a:extLst>
              <a:ext uri="{FF2B5EF4-FFF2-40B4-BE49-F238E27FC236}">
                <a16:creationId xmlns:a16="http://schemas.microsoft.com/office/drawing/2014/main" id="{9AAF63D1-C0F8-A97E-FF74-173089E23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3" name="Slide Number Placeholder 2">
            <a:extLst>
              <a:ext uri="{FF2B5EF4-FFF2-40B4-BE49-F238E27FC236}">
                <a16:creationId xmlns:a16="http://schemas.microsoft.com/office/drawing/2014/main" id="{A29154E8-CE82-5759-5CB9-3DF8745B7F39}"/>
              </a:ext>
            </a:extLst>
          </p:cNvPr>
          <p:cNvSpPr>
            <a:spLocks noGrp="1"/>
          </p:cNvSpPr>
          <p:nvPr>
            <p:ph type="sldNum" sz="quarter" idx="12"/>
          </p:nvPr>
        </p:nvSpPr>
        <p:spPr>
          <a:xfrm>
            <a:off x="8610600" y="6528893"/>
            <a:ext cx="2743200" cy="365125"/>
          </a:xfrm>
        </p:spPr>
        <p:txBody>
          <a:bodyPr/>
          <a:lstStyle/>
          <a:p>
            <a:fld id="{46DBE0DA-A6B8-4445-8C66-3FABEA9B0B86}" type="slidenum">
              <a:rPr lang="en-US" smtClean="0">
                <a:solidFill>
                  <a:srgbClr val="FFFFFF"/>
                </a:solidFill>
              </a:rPr>
              <a:t>17</a:t>
            </a:fld>
            <a:endParaRPr lang="en-US" dirty="0">
              <a:solidFill>
                <a:srgbClr val="FFFFFF"/>
              </a:solidFill>
            </a:endParaRPr>
          </a:p>
        </p:txBody>
      </p:sp>
    </p:spTree>
    <p:extLst>
      <p:ext uri="{BB962C8B-B14F-4D97-AF65-F5344CB8AC3E}">
        <p14:creationId xmlns:p14="http://schemas.microsoft.com/office/powerpoint/2010/main" val="1931218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B3A9-C5FC-D57A-B2EC-972EC898C4CF}"/>
              </a:ext>
            </a:extLst>
          </p:cNvPr>
          <p:cNvSpPr>
            <a:spLocks noGrp="1"/>
          </p:cNvSpPr>
          <p:nvPr>
            <p:ph type="title"/>
          </p:nvPr>
        </p:nvSpPr>
        <p:spPr>
          <a:xfrm>
            <a:off x="237639" y="429000"/>
            <a:ext cx="10515600" cy="1325563"/>
          </a:xfrm>
        </p:spPr>
        <p:txBody>
          <a:bodyPr/>
          <a:lstStyle/>
          <a:p>
            <a:r>
              <a:rPr lang="en-US" dirty="0">
                <a:solidFill>
                  <a:srgbClr val="FFFFFF"/>
                </a:solidFill>
                <a:latin typeface="Century Gothic" panose="020B0502020202020204" pitchFamily="34" charset="0"/>
              </a:rPr>
              <a:t>Hazardous Chemical Waste</a:t>
            </a:r>
          </a:p>
        </p:txBody>
      </p:sp>
      <p:sp>
        <p:nvSpPr>
          <p:cNvPr id="5" name="Content Placeholder 4">
            <a:extLst>
              <a:ext uri="{FF2B5EF4-FFF2-40B4-BE49-F238E27FC236}">
                <a16:creationId xmlns:a16="http://schemas.microsoft.com/office/drawing/2014/main" id="{650B31E4-346F-CA0C-C22E-00ACFCE2681C}"/>
              </a:ext>
            </a:extLst>
          </p:cNvPr>
          <p:cNvSpPr>
            <a:spLocks noGrp="1"/>
          </p:cNvSpPr>
          <p:nvPr>
            <p:ph idx="1"/>
          </p:nvPr>
        </p:nvSpPr>
        <p:spPr>
          <a:xfrm>
            <a:off x="237639" y="1825625"/>
            <a:ext cx="7667805" cy="4351338"/>
          </a:xfrm>
        </p:spPr>
        <p:txBody>
          <a:bodyPr>
            <a:normAutofit/>
          </a:bodyPr>
          <a:lstStyle/>
          <a:p>
            <a:r>
              <a:rPr lang="en-US" sz="1600" dirty="0">
                <a:solidFill>
                  <a:srgbClr val="FFFFFF"/>
                </a:solidFill>
                <a:latin typeface="Century Gothic" panose="020B0502020202020204" pitchFamily="34" charset="0"/>
              </a:rPr>
              <a:t>Anything labeled “</a:t>
            </a:r>
            <a:r>
              <a:rPr lang="en-US" sz="1600" dirty="0">
                <a:solidFill>
                  <a:srgbClr val="AED307"/>
                </a:solidFill>
                <a:latin typeface="Century Gothic" panose="020B0502020202020204" pitchFamily="34" charset="0"/>
              </a:rPr>
              <a:t>Warning</a:t>
            </a:r>
            <a:r>
              <a:rPr lang="en-US" sz="1600" dirty="0">
                <a:solidFill>
                  <a:srgbClr val="FFFFFF"/>
                </a:solidFill>
                <a:latin typeface="Century Gothic" panose="020B0502020202020204" pitchFamily="34" charset="0"/>
              </a:rPr>
              <a:t>”, “</a:t>
            </a:r>
            <a:r>
              <a:rPr lang="en-US" sz="1600" dirty="0">
                <a:solidFill>
                  <a:srgbClr val="AED307"/>
                </a:solidFill>
                <a:latin typeface="Century Gothic" panose="020B0502020202020204" pitchFamily="34" charset="0"/>
              </a:rPr>
              <a:t>Danger</a:t>
            </a:r>
            <a:r>
              <a:rPr lang="en-US" sz="1600" dirty="0">
                <a:solidFill>
                  <a:srgbClr val="FFFFFF"/>
                </a:solidFill>
                <a:latin typeface="Century Gothic" panose="020B0502020202020204" pitchFamily="34" charset="0"/>
              </a:rPr>
              <a:t>”, etc. on the SDS</a:t>
            </a:r>
          </a:p>
          <a:p>
            <a:pPr lvl="1"/>
            <a:r>
              <a:rPr lang="en-US" sz="1400" dirty="0">
                <a:solidFill>
                  <a:srgbClr val="FFFFFF"/>
                </a:solidFill>
                <a:latin typeface="Century Gothic" panose="020B0502020202020204" pitchFamily="34" charset="0"/>
              </a:rPr>
              <a:t>Have a plan for safe use, storage, and disposal.</a:t>
            </a:r>
          </a:p>
          <a:p>
            <a:r>
              <a:rPr lang="en-US" sz="1600" dirty="0">
                <a:solidFill>
                  <a:srgbClr val="FFFFFF"/>
                </a:solidFill>
                <a:latin typeface="Century Gothic" panose="020B0502020202020204" pitchFamily="34" charset="0"/>
              </a:rPr>
              <a:t>You </a:t>
            </a:r>
            <a:r>
              <a:rPr lang="en-US" sz="1600" dirty="0">
                <a:solidFill>
                  <a:srgbClr val="AED307"/>
                </a:solidFill>
                <a:latin typeface="Century Gothic" panose="020B0502020202020204" pitchFamily="34" charset="0"/>
              </a:rPr>
              <a:t>MUST</a:t>
            </a:r>
            <a:r>
              <a:rPr lang="en-US" sz="1600" dirty="0">
                <a:solidFill>
                  <a:srgbClr val="FFFFFF"/>
                </a:solidFill>
                <a:latin typeface="Century Gothic" panose="020B0502020202020204" pitchFamily="34" charset="0"/>
              </a:rPr>
              <a:t> notify BioLabs staff of any chemical waste being produced</a:t>
            </a:r>
          </a:p>
          <a:p>
            <a:pPr lvl="1"/>
            <a:r>
              <a:rPr lang="en-US" sz="1400" dirty="0">
                <a:solidFill>
                  <a:srgbClr val="FFFFFF"/>
                </a:solidFill>
                <a:latin typeface="Century Gothic" panose="020B0502020202020204" pitchFamily="34" charset="0"/>
              </a:rPr>
              <a:t>Typically stored in compatible container for liquid, Ziploc bag for solids. Separate solid and liquid chemical waste</a:t>
            </a:r>
          </a:p>
          <a:p>
            <a:pPr lvl="1"/>
            <a:r>
              <a:rPr lang="en-US" sz="1400" dirty="0">
                <a:solidFill>
                  <a:srgbClr val="FFFFFF"/>
                </a:solidFill>
                <a:latin typeface="Century Gothic" panose="020B0502020202020204" pitchFamily="34" charset="0"/>
              </a:rPr>
              <a:t>Label all chemical waste with chemical compounds, full name, and company name</a:t>
            </a:r>
          </a:p>
          <a:p>
            <a:pPr lvl="1"/>
            <a:r>
              <a:rPr lang="en-US" sz="1400" dirty="0">
                <a:solidFill>
                  <a:srgbClr val="FFFFFF"/>
                </a:solidFill>
                <a:latin typeface="Century Gothic" panose="020B0502020202020204" pitchFamily="34" charset="0"/>
              </a:rPr>
              <a:t>Log all chemical waste in the Chemical Waste Log binder</a:t>
            </a:r>
          </a:p>
          <a:p>
            <a:r>
              <a:rPr lang="en-US" sz="1600" dirty="0">
                <a:solidFill>
                  <a:srgbClr val="FFFFFF"/>
                </a:solidFill>
                <a:latin typeface="Century Gothic" panose="020B0502020202020204" pitchFamily="34" charset="0"/>
              </a:rPr>
              <a:t>Do </a:t>
            </a:r>
            <a:r>
              <a:rPr lang="en-US" sz="1600" dirty="0">
                <a:solidFill>
                  <a:srgbClr val="AED307"/>
                </a:solidFill>
                <a:latin typeface="Century Gothic" panose="020B0502020202020204" pitchFamily="34" charset="0"/>
              </a:rPr>
              <a:t>NOT</a:t>
            </a:r>
            <a:r>
              <a:rPr lang="en-US" sz="1600" dirty="0">
                <a:solidFill>
                  <a:srgbClr val="FFFFFF"/>
                </a:solidFill>
                <a:latin typeface="Century Gothic" panose="020B0502020202020204" pitchFamily="34" charset="0"/>
              </a:rPr>
              <a:t> combine chemicals!</a:t>
            </a:r>
          </a:p>
          <a:p>
            <a:r>
              <a:rPr lang="en-US" sz="1600" dirty="0">
                <a:solidFill>
                  <a:srgbClr val="FFFFFF"/>
                </a:solidFill>
                <a:latin typeface="Century Gothic" panose="020B0502020202020204" pitchFamily="34" charset="0"/>
              </a:rPr>
              <a:t>Do </a:t>
            </a:r>
            <a:r>
              <a:rPr lang="en-US" sz="1600" dirty="0">
                <a:solidFill>
                  <a:srgbClr val="AED307"/>
                </a:solidFill>
                <a:latin typeface="Century Gothic" panose="020B0502020202020204" pitchFamily="34" charset="0"/>
              </a:rPr>
              <a:t>NOT</a:t>
            </a:r>
            <a:r>
              <a:rPr lang="en-US" sz="1600" dirty="0">
                <a:solidFill>
                  <a:srgbClr val="FFFFFF"/>
                </a:solidFill>
                <a:latin typeface="Century Gothic" panose="020B0502020202020204" pitchFamily="34" charset="0"/>
              </a:rPr>
              <a:t> pour chemicals down the drain (including ethanol)!</a:t>
            </a:r>
          </a:p>
        </p:txBody>
      </p:sp>
      <p:pic>
        <p:nvPicPr>
          <p:cNvPr id="6" name="object 9">
            <a:extLst>
              <a:ext uri="{FF2B5EF4-FFF2-40B4-BE49-F238E27FC236}">
                <a16:creationId xmlns:a16="http://schemas.microsoft.com/office/drawing/2014/main" id="{96E6D531-BF31-9B6E-0A19-A42D06BF717F}"/>
              </a:ext>
            </a:extLst>
          </p:cNvPr>
          <p:cNvPicPr/>
          <p:nvPr/>
        </p:nvPicPr>
        <p:blipFill>
          <a:blip r:embed="rId2" cstate="print"/>
          <a:stretch>
            <a:fillRect/>
          </a:stretch>
        </p:blipFill>
        <p:spPr>
          <a:xfrm>
            <a:off x="8008682" y="2083543"/>
            <a:ext cx="3809692" cy="1917751"/>
          </a:xfrm>
          <a:prstGeom prst="rect">
            <a:avLst/>
          </a:prstGeom>
        </p:spPr>
      </p:pic>
      <p:sp>
        <p:nvSpPr>
          <p:cNvPr id="7" name="Rectangle 6">
            <a:extLst>
              <a:ext uri="{FF2B5EF4-FFF2-40B4-BE49-F238E27FC236}">
                <a16:creationId xmlns:a16="http://schemas.microsoft.com/office/drawing/2014/main" id="{019B4D38-DE37-3D2F-28A4-D6E05A8734AA}"/>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17022E-838B-2F6A-9887-57E2B8E6A28C}"/>
              </a:ext>
            </a:extLst>
          </p:cNvPr>
          <p:cNvSpPr txBox="1"/>
          <p:nvPr/>
        </p:nvSpPr>
        <p:spPr>
          <a:xfrm>
            <a:off x="500400"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9" name="Rectangle 8">
            <a:extLst>
              <a:ext uri="{FF2B5EF4-FFF2-40B4-BE49-F238E27FC236}">
                <a16:creationId xmlns:a16="http://schemas.microsoft.com/office/drawing/2014/main" id="{B843B738-01E3-E551-3A35-5A385D88EF5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7">
            <a:extLst>
              <a:ext uri="{FF2B5EF4-FFF2-40B4-BE49-F238E27FC236}">
                <a16:creationId xmlns:a16="http://schemas.microsoft.com/office/drawing/2014/main" id="{85F1EBDB-FFE0-20AE-9F88-B72818DC7AC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2" name="Picture 11" descr="A blue background with white text&#10;&#10;AI-generated content may be incorrect.">
            <a:extLst>
              <a:ext uri="{FF2B5EF4-FFF2-40B4-BE49-F238E27FC236}">
                <a16:creationId xmlns:a16="http://schemas.microsoft.com/office/drawing/2014/main" id="{6958706B-8903-77A0-6782-ABB489779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3" name="Slide Number Placeholder 2">
            <a:extLst>
              <a:ext uri="{FF2B5EF4-FFF2-40B4-BE49-F238E27FC236}">
                <a16:creationId xmlns:a16="http://schemas.microsoft.com/office/drawing/2014/main" id="{3C30DFD7-C71A-74E3-0B63-49DA50D54A05}"/>
              </a:ext>
            </a:extLst>
          </p:cNvPr>
          <p:cNvSpPr>
            <a:spLocks noGrp="1"/>
          </p:cNvSpPr>
          <p:nvPr>
            <p:ph type="sldNum" sz="quarter" idx="12"/>
          </p:nvPr>
        </p:nvSpPr>
        <p:spPr>
          <a:xfrm>
            <a:off x="8638032" y="6515663"/>
            <a:ext cx="2743200" cy="365125"/>
          </a:xfrm>
        </p:spPr>
        <p:txBody>
          <a:bodyPr/>
          <a:lstStyle/>
          <a:p>
            <a:fld id="{46DBE0DA-A6B8-4445-8C66-3FABEA9B0B86}" type="slidenum">
              <a:rPr lang="en-US" smtClean="0">
                <a:solidFill>
                  <a:srgbClr val="FFFFFF"/>
                </a:solidFill>
              </a:rPr>
              <a:t>18</a:t>
            </a:fld>
            <a:endParaRPr lang="en-US" dirty="0">
              <a:solidFill>
                <a:srgbClr val="FFFFFF"/>
              </a:solidFill>
            </a:endParaRPr>
          </a:p>
        </p:txBody>
      </p:sp>
    </p:spTree>
    <p:extLst>
      <p:ext uri="{BB962C8B-B14F-4D97-AF65-F5344CB8AC3E}">
        <p14:creationId xmlns:p14="http://schemas.microsoft.com/office/powerpoint/2010/main" val="200154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2CEC-24A0-7E7B-6B92-C50815001038}"/>
              </a:ext>
            </a:extLst>
          </p:cNvPr>
          <p:cNvSpPr>
            <a:spLocks noGrp="1"/>
          </p:cNvSpPr>
          <p:nvPr>
            <p:ph type="title"/>
          </p:nvPr>
        </p:nvSpPr>
        <p:spPr>
          <a:xfrm>
            <a:off x="5596502" y="239675"/>
            <a:ext cx="5754896" cy="1667569"/>
          </a:xfrm>
        </p:spPr>
        <p:txBody>
          <a:bodyPr anchor="b">
            <a:normAutofit/>
          </a:bodyPr>
          <a:lstStyle/>
          <a:p>
            <a:r>
              <a:rPr lang="en-US" sz="4000" dirty="0">
                <a:solidFill>
                  <a:srgbClr val="FFFFFF"/>
                </a:solidFill>
                <a:latin typeface="Century Gothic" panose="020B0502020202020204" pitchFamily="34" charset="0"/>
              </a:rPr>
              <a:t>Hazardous Chemical Waste Cont.</a:t>
            </a:r>
          </a:p>
        </p:txBody>
      </p:sp>
      <p:sp>
        <p:nvSpPr>
          <p:cNvPr id="3" name="Content Placeholder 2">
            <a:extLst>
              <a:ext uri="{FF2B5EF4-FFF2-40B4-BE49-F238E27FC236}">
                <a16:creationId xmlns:a16="http://schemas.microsoft.com/office/drawing/2014/main" id="{F3D939BF-FD67-7145-CE65-82B9B49BFBE8}"/>
              </a:ext>
            </a:extLst>
          </p:cNvPr>
          <p:cNvSpPr>
            <a:spLocks noGrp="1"/>
          </p:cNvSpPr>
          <p:nvPr>
            <p:ph idx="1"/>
          </p:nvPr>
        </p:nvSpPr>
        <p:spPr>
          <a:xfrm>
            <a:off x="5596502" y="1953771"/>
            <a:ext cx="5754896" cy="3197464"/>
          </a:xfrm>
        </p:spPr>
        <p:txBody>
          <a:bodyPr anchor="t">
            <a:normAutofit/>
          </a:bodyPr>
          <a:lstStyle/>
          <a:p>
            <a:r>
              <a:rPr lang="en-US" sz="2000" dirty="0">
                <a:solidFill>
                  <a:srgbClr val="FFFFFF"/>
                </a:solidFill>
                <a:latin typeface="Century Gothic" panose="020B0502020202020204" pitchFamily="34" charset="0"/>
              </a:rPr>
              <a:t>Do NOT dispose of chemical in autoclave bags!</a:t>
            </a:r>
            <a:endParaRPr lang="en-US" sz="2000">
              <a:solidFill>
                <a:srgbClr val="FFFFFF"/>
              </a:solidFill>
              <a:latin typeface="Century Gothic" panose="020B0502020202020204" pitchFamily="34" charset="0"/>
            </a:endParaRPr>
          </a:p>
          <a:p>
            <a:pPr lvl="1"/>
            <a:r>
              <a:rPr lang="en-US" sz="2000" dirty="0">
                <a:solidFill>
                  <a:srgbClr val="FFFFFF"/>
                </a:solidFill>
                <a:latin typeface="Century Gothic" panose="020B0502020202020204" pitchFamily="34" charset="0"/>
              </a:rPr>
              <a:t>These bags get sent out for incineration and can generate harmful fumes</a:t>
            </a:r>
          </a:p>
          <a:p>
            <a:r>
              <a:rPr lang="en-US" sz="2000" dirty="0">
                <a:solidFill>
                  <a:srgbClr val="FFFFFF"/>
                </a:solidFill>
                <a:latin typeface="Century Gothic" panose="020B0502020202020204" pitchFamily="34" charset="0"/>
              </a:rPr>
              <a:t>If your waste contains both chemical and biohazardous waste, it defaults to chemical</a:t>
            </a:r>
            <a:endParaRPr lang="en-US" sz="2000">
              <a:solidFill>
                <a:srgbClr val="FFFFFF"/>
              </a:solidFill>
              <a:latin typeface="Century Gothic" panose="020B0502020202020204" pitchFamily="34" charset="0"/>
            </a:endParaRPr>
          </a:p>
          <a:p>
            <a:pPr lvl="1"/>
            <a:r>
              <a:rPr lang="en-US" sz="2000" dirty="0">
                <a:solidFill>
                  <a:srgbClr val="FFFFFF"/>
                </a:solidFill>
                <a:latin typeface="Century Gothic"/>
              </a:rPr>
              <a:t>Ex: Cells with PFA will default to chemical waste</a:t>
            </a:r>
          </a:p>
        </p:txBody>
      </p:sp>
      <p:pic>
        <p:nvPicPr>
          <p:cNvPr id="5" name="Graphic 4" descr="Warning with solid fill">
            <a:extLst>
              <a:ext uri="{FF2B5EF4-FFF2-40B4-BE49-F238E27FC236}">
                <a16:creationId xmlns:a16="http://schemas.microsoft.com/office/drawing/2014/main" id="{C1FEC57A-BF32-311D-C43B-9599EC8109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787" y="1008330"/>
            <a:ext cx="3876165" cy="3876165"/>
          </a:xfrm>
          <a:prstGeom prst="rect">
            <a:avLst/>
          </a:prstGeom>
        </p:spPr>
      </p:pic>
      <p:sp>
        <p:nvSpPr>
          <p:cNvPr id="6" name="Rectangle 5">
            <a:extLst>
              <a:ext uri="{FF2B5EF4-FFF2-40B4-BE49-F238E27FC236}">
                <a16:creationId xmlns:a16="http://schemas.microsoft.com/office/drawing/2014/main" id="{BCCAA2F3-7AB0-ECCB-D6AD-930B6AC9929F}"/>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271F01-CF0A-9520-A225-54D6795AE404}"/>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51A8C0-96E1-D003-C48C-B58C68DEF87B}"/>
              </a:ext>
            </a:extLst>
          </p:cNvPr>
          <p:cNvSpPr txBox="1"/>
          <p:nvPr/>
        </p:nvSpPr>
        <p:spPr>
          <a:xfrm>
            <a:off x="461818" y="520559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9" name="object 7">
            <a:extLst>
              <a:ext uri="{FF2B5EF4-FFF2-40B4-BE49-F238E27FC236}">
                <a16:creationId xmlns:a16="http://schemas.microsoft.com/office/drawing/2014/main" id="{04684C17-3EE4-9E9D-9806-91FBDAAFBA2A}"/>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3" name="Picture 12" descr="A blue background with white text&#10;&#10;AI-generated content may be incorrect.">
            <a:extLst>
              <a:ext uri="{FF2B5EF4-FFF2-40B4-BE49-F238E27FC236}">
                <a16:creationId xmlns:a16="http://schemas.microsoft.com/office/drawing/2014/main" id="{5DB557AA-5941-ECFC-E88A-B21CAECC1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4" name="Slide Number Placeholder 3">
            <a:extLst>
              <a:ext uri="{FF2B5EF4-FFF2-40B4-BE49-F238E27FC236}">
                <a16:creationId xmlns:a16="http://schemas.microsoft.com/office/drawing/2014/main" id="{8F89A2C8-3383-B8C6-A092-30503B6D52CB}"/>
              </a:ext>
            </a:extLst>
          </p:cNvPr>
          <p:cNvSpPr>
            <a:spLocks noGrp="1"/>
          </p:cNvSpPr>
          <p:nvPr>
            <p:ph type="sldNum" sz="quarter" idx="12"/>
          </p:nvPr>
        </p:nvSpPr>
        <p:spPr>
          <a:xfrm>
            <a:off x="8608198" y="6538452"/>
            <a:ext cx="2743200" cy="365125"/>
          </a:xfrm>
        </p:spPr>
        <p:txBody>
          <a:bodyPr/>
          <a:lstStyle/>
          <a:p>
            <a:fld id="{46DBE0DA-A6B8-4445-8C66-3FABEA9B0B86}" type="slidenum">
              <a:rPr lang="en-US" smtClean="0">
                <a:solidFill>
                  <a:srgbClr val="FFFFFF"/>
                </a:solidFill>
              </a:rPr>
              <a:t>19</a:t>
            </a:fld>
            <a:endParaRPr lang="en-US" dirty="0">
              <a:solidFill>
                <a:srgbClr val="FFFFFF"/>
              </a:solidFill>
            </a:endParaRPr>
          </a:p>
        </p:txBody>
      </p:sp>
    </p:spTree>
    <p:extLst>
      <p:ext uri="{BB962C8B-B14F-4D97-AF65-F5344CB8AC3E}">
        <p14:creationId xmlns:p14="http://schemas.microsoft.com/office/powerpoint/2010/main" val="408064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9703-B08D-8E67-E071-80B6C8A58BF4}"/>
              </a:ext>
            </a:extLst>
          </p:cNvPr>
          <p:cNvSpPr>
            <a:spLocks noGrp="1"/>
          </p:cNvSpPr>
          <p:nvPr>
            <p:ph type="title"/>
          </p:nvPr>
        </p:nvSpPr>
        <p:spPr>
          <a:xfrm>
            <a:off x="946206" y="1682244"/>
            <a:ext cx="3687041" cy="2368317"/>
          </a:xfrm>
        </p:spPr>
        <p:txBody>
          <a:bodyPr anchor="t">
            <a:normAutofit/>
          </a:bodyPr>
          <a:lstStyle/>
          <a:p>
            <a:r>
              <a:rPr lang="en-US" dirty="0">
                <a:solidFill>
                  <a:srgbClr val="FFFFFF"/>
                </a:solidFill>
                <a:latin typeface="Century Gothic" panose="020B0502020202020204" pitchFamily="34" charset="0"/>
              </a:rPr>
              <a:t>Onboarding Agenda</a:t>
            </a:r>
          </a:p>
        </p:txBody>
      </p:sp>
      <p:sp>
        <p:nvSpPr>
          <p:cNvPr id="3" name="Content Placeholder 2">
            <a:extLst>
              <a:ext uri="{FF2B5EF4-FFF2-40B4-BE49-F238E27FC236}">
                <a16:creationId xmlns:a16="http://schemas.microsoft.com/office/drawing/2014/main" id="{DF7BDD79-8324-BB18-5D72-F3EA3001FF11}"/>
              </a:ext>
            </a:extLst>
          </p:cNvPr>
          <p:cNvSpPr>
            <a:spLocks noGrp="1"/>
          </p:cNvSpPr>
          <p:nvPr>
            <p:ph idx="1"/>
          </p:nvPr>
        </p:nvSpPr>
        <p:spPr>
          <a:xfrm>
            <a:off x="5348086" y="1035843"/>
            <a:ext cx="6005713" cy="4945857"/>
          </a:xfrm>
        </p:spPr>
        <p:txBody>
          <a:bodyPr>
            <a:normAutofit/>
          </a:bodyPr>
          <a:lstStyle/>
          <a:p>
            <a:pPr marL="571500" indent="-571500">
              <a:buAutoNum type="romanUcPeriod"/>
            </a:pPr>
            <a:r>
              <a:rPr lang="en-US" sz="2000" dirty="0">
                <a:solidFill>
                  <a:srgbClr val="FFFFFF"/>
                </a:solidFill>
                <a:latin typeface="Century Gothic" panose="020B0502020202020204" pitchFamily="34" charset="0"/>
              </a:rPr>
              <a:t>About BioLabs/Bridge Labs and Our Staff</a:t>
            </a:r>
          </a:p>
          <a:p>
            <a:pPr marL="571500" indent="-571500">
              <a:buFont typeface="Arial" panose="020B0604020202020204" pitchFamily="34" charset="0"/>
              <a:buAutoNum type="romanUcPeriod"/>
            </a:pPr>
            <a:r>
              <a:rPr lang="en-US" sz="2000" dirty="0">
                <a:solidFill>
                  <a:srgbClr val="FFFFFF"/>
                </a:solidFill>
                <a:latin typeface="Century Gothic" panose="020B0502020202020204" pitchFamily="34" charset="0"/>
              </a:rPr>
              <a:t>Capital Connections</a:t>
            </a:r>
          </a:p>
          <a:p>
            <a:pPr marL="571500" indent="-571500">
              <a:buAutoNum type="romanUcPeriod"/>
            </a:pPr>
            <a:r>
              <a:rPr lang="en-US" sz="2000" dirty="0">
                <a:solidFill>
                  <a:srgbClr val="FFFFFF"/>
                </a:solidFill>
                <a:latin typeface="Century Gothic" panose="020B0502020202020204" pitchFamily="34" charset="0"/>
              </a:rPr>
              <a:t>Virtual Platforms</a:t>
            </a:r>
          </a:p>
          <a:p>
            <a:pPr marL="571500" indent="-571500">
              <a:buAutoNum type="romanUcPeriod"/>
            </a:pPr>
            <a:r>
              <a:rPr lang="en-US" sz="2000" dirty="0">
                <a:solidFill>
                  <a:srgbClr val="FFFFFF"/>
                </a:solidFill>
                <a:latin typeface="Century Gothic" panose="020B0502020202020204" pitchFamily="34" charset="0"/>
              </a:rPr>
              <a:t>Centralized and Group Purchasing</a:t>
            </a:r>
          </a:p>
          <a:p>
            <a:pPr marL="571500" indent="-571500">
              <a:buAutoNum type="romanUcPeriod"/>
            </a:pPr>
            <a:r>
              <a:rPr lang="en-US" sz="2000" dirty="0">
                <a:solidFill>
                  <a:srgbClr val="FFFFFF"/>
                </a:solidFill>
                <a:latin typeface="Century Gothic" panose="020B0502020202020204" pitchFamily="34" charset="0"/>
              </a:rPr>
              <a:t>Shared Space Policies</a:t>
            </a:r>
          </a:p>
          <a:p>
            <a:pPr marL="571500" indent="-571500">
              <a:buAutoNum type="romanUcPeriod"/>
            </a:pPr>
            <a:r>
              <a:rPr lang="en-US" sz="2000" dirty="0">
                <a:solidFill>
                  <a:srgbClr val="FFFFFF"/>
                </a:solidFill>
                <a:latin typeface="Century Gothic" panose="020B0502020202020204" pitchFamily="34" charset="0"/>
              </a:rPr>
              <a:t> Environmental Health and Safety (EH&amp;S)</a:t>
            </a:r>
          </a:p>
          <a:p>
            <a:pPr marL="571500" indent="-571500">
              <a:buAutoNum type="romanUcPeriod"/>
            </a:pPr>
            <a:r>
              <a:rPr lang="en-US" sz="2000" dirty="0">
                <a:solidFill>
                  <a:srgbClr val="FFFFFF"/>
                </a:solidFill>
                <a:latin typeface="Century Gothic" panose="020B0502020202020204" pitchFamily="34" charset="0"/>
              </a:rPr>
              <a:t>Facility Overview and Parking</a:t>
            </a:r>
          </a:p>
        </p:txBody>
      </p:sp>
      <p:pic>
        <p:nvPicPr>
          <p:cNvPr id="5" name="Picture 4" descr="A blue background with white text&#10;&#10;AI-generated content may be incorrect.">
            <a:extLst>
              <a:ext uri="{FF2B5EF4-FFF2-40B4-BE49-F238E27FC236}">
                <a16:creationId xmlns:a16="http://schemas.microsoft.com/office/drawing/2014/main" id="{1D5DE589-7CA2-3199-03EE-3FA4DC883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75937"/>
            <a:ext cx="3648941" cy="749248"/>
          </a:xfrm>
          <a:prstGeom prst="rect">
            <a:avLst/>
          </a:prstGeom>
        </p:spPr>
      </p:pic>
      <p:cxnSp>
        <p:nvCxnSpPr>
          <p:cNvPr id="7" name="Straight Connector 6">
            <a:extLst>
              <a:ext uri="{FF2B5EF4-FFF2-40B4-BE49-F238E27FC236}">
                <a16:creationId xmlns:a16="http://schemas.microsoft.com/office/drawing/2014/main" id="{D2D9641E-6F0E-C5E0-D820-E03192C877CE}"/>
              </a:ext>
            </a:extLst>
          </p:cNvPr>
          <p:cNvCxnSpPr/>
          <p:nvPr/>
        </p:nvCxnSpPr>
        <p:spPr>
          <a:xfrm>
            <a:off x="4917688" y="802888"/>
            <a:ext cx="0" cy="4750419"/>
          </a:xfrm>
          <a:prstGeom prst="line">
            <a:avLst/>
          </a:prstGeom>
          <a:ln>
            <a:solidFill>
              <a:srgbClr val="AED307"/>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0A5B9887-7C4A-849B-E372-64176EE05E6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ject 7">
            <a:extLst>
              <a:ext uri="{FF2B5EF4-FFF2-40B4-BE49-F238E27FC236}">
                <a16:creationId xmlns:a16="http://schemas.microsoft.com/office/drawing/2014/main" id="{232B381E-AE88-FC5C-0FFD-4A7DDF684636}"/>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925E9EC3-7FA7-90C4-87A6-3F293EF76CA1}"/>
              </a:ext>
            </a:extLst>
          </p:cNvPr>
          <p:cNvSpPr>
            <a:spLocks noGrp="1"/>
          </p:cNvSpPr>
          <p:nvPr>
            <p:ph type="sldNum" sz="quarter" idx="12"/>
          </p:nvPr>
        </p:nvSpPr>
        <p:spPr>
          <a:xfrm>
            <a:off x="8610599" y="6515663"/>
            <a:ext cx="2743200" cy="365125"/>
          </a:xfrm>
        </p:spPr>
        <p:txBody>
          <a:bodyPr/>
          <a:lstStyle/>
          <a:p>
            <a:fld id="{46DBE0DA-A6B8-4445-8C66-3FABEA9B0B86}" type="slidenum">
              <a:rPr lang="en-US" smtClean="0">
                <a:solidFill>
                  <a:srgbClr val="FFFFFF"/>
                </a:solidFill>
              </a:rPr>
              <a:t>2</a:t>
            </a:fld>
            <a:endParaRPr lang="en-US" dirty="0">
              <a:solidFill>
                <a:srgbClr val="FFFFFF"/>
              </a:solidFill>
            </a:endParaRPr>
          </a:p>
        </p:txBody>
      </p:sp>
    </p:spTree>
    <p:extLst>
      <p:ext uri="{BB962C8B-B14F-4D97-AF65-F5344CB8AC3E}">
        <p14:creationId xmlns:p14="http://schemas.microsoft.com/office/powerpoint/2010/main" val="593243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EE3B7B3-C0B8-8C1B-E8F1-C0EDDEBCC35C}"/>
              </a:ext>
            </a:extLst>
          </p:cNvPr>
          <p:cNvSpPr/>
          <p:nvPr/>
        </p:nvSpPr>
        <p:spPr>
          <a:xfrm>
            <a:off x="7138219" y="1709894"/>
            <a:ext cx="4021394" cy="3432377"/>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67522-E676-C8C1-90AE-900350D80E68}"/>
              </a:ext>
            </a:extLst>
          </p:cNvPr>
          <p:cNvSpPr>
            <a:spLocks noGrp="1"/>
          </p:cNvSpPr>
          <p:nvPr>
            <p:ph type="title"/>
          </p:nvPr>
        </p:nvSpPr>
        <p:spPr>
          <a:xfrm>
            <a:off x="876692" y="93691"/>
            <a:ext cx="5219307" cy="1616203"/>
          </a:xfrm>
        </p:spPr>
        <p:txBody>
          <a:bodyPr vert="horz" lIns="91440" tIns="45720" rIns="91440" bIns="45720" rtlCol="0" anchor="b">
            <a:normAutofit/>
          </a:bodyPr>
          <a:lstStyle/>
          <a:p>
            <a:r>
              <a:rPr lang="en-US" sz="4000" kern="1200" dirty="0">
                <a:solidFill>
                  <a:srgbClr val="FFFFFF"/>
                </a:solidFill>
                <a:latin typeface="Century Gothic" panose="020B0502020202020204" pitchFamily="34" charset="0"/>
              </a:rPr>
              <a:t>Safety Officers</a:t>
            </a:r>
          </a:p>
        </p:txBody>
      </p:sp>
      <p:sp>
        <p:nvSpPr>
          <p:cNvPr id="3" name="Content Placeholder 2">
            <a:extLst>
              <a:ext uri="{FF2B5EF4-FFF2-40B4-BE49-F238E27FC236}">
                <a16:creationId xmlns:a16="http://schemas.microsoft.com/office/drawing/2014/main" id="{CC887347-C5E8-D5AE-08B9-C23865778960}"/>
              </a:ext>
            </a:extLst>
          </p:cNvPr>
          <p:cNvSpPr>
            <a:spLocks noGrp="1"/>
          </p:cNvSpPr>
          <p:nvPr>
            <p:ph sz="half" idx="1"/>
          </p:nvPr>
        </p:nvSpPr>
        <p:spPr>
          <a:xfrm>
            <a:off x="876691" y="1953768"/>
            <a:ext cx="5219307" cy="3537410"/>
          </a:xfrm>
        </p:spPr>
        <p:txBody>
          <a:bodyPr vert="horz" lIns="91440" tIns="45720" rIns="91440" bIns="45720" rtlCol="0" anchor="t">
            <a:normAutofit fontScale="85000" lnSpcReduction="10000"/>
          </a:bodyPr>
          <a:lstStyle/>
          <a:p>
            <a:pPr marL="0" indent="0">
              <a:buNone/>
            </a:pPr>
            <a:r>
              <a:rPr lang="en-US" dirty="0">
                <a:solidFill>
                  <a:srgbClr val="FFFFFF"/>
                </a:solidFill>
                <a:latin typeface="Century Gothic" panose="020B0502020202020204" pitchFamily="34" charset="0"/>
              </a:rPr>
              <a:t>Each company/institution has been appointed a safety officer.</a:t>
            </a:r>
          </a:p>
          <a:p>
            <a:pPr lvl="1"/>
            <a:r>
              <a:rPr lang="en-US" sz="2800" dirty="0">
                <a:solidFill>
                  <a:srgbClr val="FFFFFF"/>
                </a:solidFill>
                <a:latin typeface="Century Gothic" panose="020B0502020202020204" pitchFamily="34" charset="0"/>
              </a:rPr>
              <a:t>Role: inform and enforce EH&amp;S policies within their company.</a:t>
            </a:r>
          </a:p>
          <a:p>
            <a:pPr lvl="1"/>
            <a:r>
              <a:rPr lang="en-US" sz="2800" dirty="0">
                <a:solidFill>
                  <a:srgbClr val="FFFFFF"/>
                </a:solidFill>
                <a:latin typeface="Century Gothic" panose="020B0502020202020204" pitchFamily="34" charset="0"/>
              </a:rPr>
              <a:t>They will attend periodic meetings with BioLabs staff to give updates on any changes to workflow or new hazardous waste generation.</a:t>
            </a:r>
          </a:p>
        </p:txBody>
      </p:sp>
      <p:graphicFrame>
        <p:nvGraphicFramePr>
          <p:cNvPr id="6" name="Content Placeholder 5">
            <a:extLst>
              <a:ext uri="{FF2B5EF4-FFF2-40B4-BE49-F238E27FC236}">
                <a16:creationId xmlns:a16="http://schemas.microsoft.com/office/drawing/2014/main" id="{76292B02-AED7-DB3A-A015-393C5F755A17}"/>
              </a:ext>
            </a:extLst>
          </p:cNvPr>
          <p:cNvGraphicFramePr>
            <a:graphicFrameLocks noGrp="1"/>
          </p:cNvGraphicFramePr>
          <p:nvPr>
            <p:ph sz="half" idx="2"/>
            <p:extLst>
              <p:ext uri="{D42A27DB-BD31-4B8C-83A1-F6EECF244321}">
                <p14:modId xmlns:p14="http://schemas.microsoft.com/office/powerpoint/2010/main" val="878743840"/>
              </p:ext>
            </p:extLst>
          </p:nvPr>
        </p:nvGraphicFramePr>
        <p:xfrm>
          <a:off x="7272282" y="1981200"/>
          <a:ext cx="3789844" cy="2950464"/>
        </p:xfrm>
        <a:graphic>
          <a:graphicData uri="http://schemas.openxmlformats.org/drawingml/2006/table">
            <a:tbl>
              <a:tblPr firstRow="1" bandRow="1">
                <a:tableStyleId>{2D5ABB26-0587-4C30-8999-92F81FD0307C}</a:tableStyleId>
              </a:tblPr>
              <a:tblGrid>
                <a:gridCol w="1897036">
                  <a:extLst>
                    <a:ext uri="{9D8B030D-6E8A-4147-A177-3AD203B41FA5}">
                      <a16:colId xmlns:a16="http://schemas.microsoft.com/office/drawing/2014/main" val="2595043031"/>
                    </a:ext>
                  </a:extLst>
                </a:gridCol>
                <a:gridCol w="1892808">
                  <a:extLst>
                    <a:ext uri="{9D8B030D-6E8A-4147-A177-3AD203B41FA5}">
                      <a16:colId xmlns:a16="http://schemas.microsoft.com/office/drawing/2014/main" val="606817426"/>
                    </a:ext>
                  </a:extLst>
                </a:gridCol>
              </a:tblGrid>
              <a:tr h="737616">
                <a:tc>
                  <a:txBody>
                    <a:bodyPr/>
                    <a:lstStyle/>
                    <a:p>
                      <a:pPr algn="l"/>
                      <a:r>
                        <a:rPr lang="en-US" sz="2000" b="1" dirty="0">
                          <a:solidFill>
                            <a:srgbClr val="FFFFFF"/>
                          </a:solidFill>
                          <a:latin typeface="Century Gothic" panose="020B0502020202020204" pitchFamily="34" charset="0"/>
                        </a:rPr>
                        <a:t>UDX</a:t>
                      </a:r>
                    </a:p>
                  </a:txBody>
                  <a:tcPr marL="167640" marR="167640" marT="83820" marB="83820"/>
                </a:tc>
                <a:tc>
                  <a:txBody>
                    <a:bodyPr/>
                    <a:lstStyle/>
                    <a:p>
                      <a:pPr algn="l"/>
                      <a:r>
                        <a:rPr lang="en-US" sz="2000" dirty="0">
                          <a:solidFill>
                            <a:srgbClr val="FFFFFF"/>
                          </a:solidFill>
                          <a:latin typeface="Century Gothic" panose="020B0502020202020204" pitchFamily="34" charset="0"/>
                        </a:rPr>
                        <a:t>Sydni H.</a:t>
                      </a:r>
                    </a:p>
                  </a:txBody>
                  <a:tcPr marL="167640" marR="167640" marT="83820" marB="83820"/>
                </a:tc>
                <a:extLst>
                  <a:ext uri="{0D108BD9-81ED-4DB2-BD59-A6C34878D82A}">
                    <a16:rowId xmlns:a16="http://schemas.microsoft.com/office/drawing/2014/main" val="3909906729"/>
                  </a:ext>
                </a:extLst>
              </a:tr>
              <a:tr h="737616">
                <a:tc>
                  <a:txBody>
                    <a:bodyPr/>
                    <a:lstStyle/>
                    <a:p>
                      <a:pPr algn="l"/>
                      <a:r>
                        <a:rPr lang="en-US" sz="2000" b="1" dirty="0">
                          <a:solidFill>
                            <a:srgbClr val="FFFFFF"/>
                          </a:solidFill>
                          <a:latin typeface="Century Gothic" panose="020B0502020202020204" pitchFamily="34" charset="0"/>
                        </a:rPr>
                        <a:t>Colossal</a:t>
                      </a:r>
                    </a:p>
                  </a:txBody>
                  <a:tcPr marL="167640" marR="167640" marT="83820" marB="83820"/>
                </a:tc>
                <a:tc>
                  <a:txBody>
                    <a:bodyPr/>
                    <a:lstStyle/>
                    <a:p>
                      <a:pPr algn="l"/>
                      <a:r>
                        <a:rPr lang="en-US" sz="2000" dirty="0">
                          <a:solidFill>
                            <a:srgbClr val="FFFFFF"/>
                          </a:solidFill>
                          <a:latin typeface="Century Gothic" panose="020B0502020202020204" pitchFamily="34" charset="0"/>
                        </a:rPr>
                        <a:t>Josh H.</a:t>
                      </a:r>
                    </a:p>
                  </a:txBody>
                  <a:tcPr marL="167640" marR="167640" marT="83820" marB="83820"/>
                </a:tc>
                <a:extLst>
                  <a:ext uri="{0D108BD9-81ED-4DB2-BD59-A6C34878D82A}">
                    <a16:rowId xmlns:a16="http://schemas.microsoft.com/office/drawing/2014/main" val="3604081227"/>
                  </a:ext>
                </a:extLst>
              </a:tr>
              <a:tr h="737616">
                <a:tc>
                  <a:txBody>
                    <a:bodyPr/>
                    <a:lstStyle/>
                    <a:p>
                      <a:pPr algn="l"/>
                      <a:r>
                        <a:rPr lang="en-US" sz="2000" b="1" dirty="0">
                          <a:solidFill>
                            <a:srgbClr val="FFFFFF"/>
                          </a:solidFill>
                          <a:latin typeface="Century Gothic" panose="020B0502020202020204" pitchFamily="34" charset="0"/>
                        </a:rPr>
                        <a:t>NCTM</a:t>
                      </a:r>
                    </a:p>
                  </a:txBody>
                  <a:tcPr marL="167640" marR="167640" marT="83820" marB="83820"/>
                </a:tc>
                <a:tc>
                  <a:txBody>
                    <a:bodyPr/>
                    <a:lstStyle/>
                    <a:p>
                      <a:pPr algn="l"/>
                      <a:r>
                        <a:rPr lang="en-US" sz="2000" dirty="0">
                          <a:solidFill>
                            <a:srgbClr val="FFFFFF"/>
                          </a:solidFill>
                          <a:latin typeface="Century Gothic" panose="020B0502020202020204" pitchFamily="34" charset="0"/>
                        </a:rPr>
                        <a:t>Logan A.</a:t>
                      </a:r>
                    </a:p>
                  </a:txBody>
                  <a:tcPr marL="167640" marR="167640" marT="83820" marB="83820"/>
                </a:tc>
                <a:extLst>
                  <a:ext uri="{0D108BD9-81ED-4DB2-BD59-A6C34878D82A}">
                    <a16:rowId xmlns:a16="http://schemas.microsoft.com/office/drawing/2014/main" val="1399377857"/>
                  </a:ext>
                </a:extLst>
              </a:tr>
              <a:tr h="737616">
                <a:tc>
                  <a:txBody>
                    <a:bodyPr/>
                    <a:lstStyle/>
                    <a:p>
                      <a:pPr algn="l"/>
                      <a:r>
                        <a:rPr lang="en-US" sz="2000" b="1" dirty="0">
                          <a:solidFill>
                            <a:srgbClr val="FFFFFF"/>
                          </a:solidFill>
                          <a:latin typeface="Century Gothic" panose="020B0502020202020204" pitchFamily="34" charset="0"/>
                        </a:rPr>
                        <a:t>Stealth Co.</a:t>
                      </a:r>
                    </a:p>
                  </a:txBody>
                  <a:tcPr marL="167640" marR="167640" marT="83820" marB="83820"/>
                </a:tc>
                <a:tc>
                  <a:txBody>
                    <a:bodyPr/>
                    <a:lstStyle/>
                    <a:p>
                      <a:pPr algn="l"/>
                      <a:r>
                        <a:rPr lang="en-US" sz="2000" dirty="0">
                          <a:solidFill>
                            <a:srgbClr val="FFFFFF"/>
                          </a:solidFill>
                          <a:latin typeface="Century Gothic" panose="020B0502020202020204" pitchFamily="34" charset="0"/>
                        </a:rPr>
                        <a:t>Nick R.</a:t>
                      </a:r>
                    </a:p>
                  </a:txBody>
                  <a:tcPr marL="167640" marR="167640" marT="83820" marB="83820"/>
                </a:tc>
                <a:extLst>
                  <a:ext uri="{0D108BD9-81ED-4DB2-BD59-A6C34878D82A}">
                    <a16:rowId xmlns:a16="http://schemas.microsoft.com/office/drawing/2014/main" val="2849215376"/>
                  </a:ext>
                </a:extLst>
              </a:tr>
            </a:tbl>
          </a:graphicData>
        </a:graphic>
      </p:graphicFrame>
      <p:sp>
        <p:nvSpPr>
          <p:cNvPr id="8" name="Rectangle 7">
            <a:extLst>
              <a:ext uri="{FF2B5EF4-FFF2-40B4-BE49-F238E27FC236}">
                <a16:creationId xmlns:a16="http://schemas.microsoft.com/office/drawing/2014/main" id="{B0F1BAE8-E785-C27D-DE37-C483ED4CC446}"/>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449CF7E9-50FB-CE14-528D-C3443512C8F4}"/>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06F641A5-1AA2-6EF9-93FD-29C374CFB12E}"/>
              </a:ext>
            </a:extLst>
          </p:cNvPr>
          <p:cNvSpPr>
            <a:spLocks noGrp="1"/>
          </p:cNvSpPr>
          <p:nvPr>
            <p:ph type="sldNum" sz="quarter" idx="12"/>
          </p:nvPr>
        </p:nvSpPr>
        <p:spPr>
          <a:xfrm>
            <a:off x="8610600" y="6492875"/>
            <a:ext cx="2743200" cy="365125"/>
          </a:xfrm>
        </p:spPr>
        <p:txBody>
          <a:bodyPr/>
          <a:lstStyle/>
          <a:p>
            <a:fld id="{46DBE0DA-A6B8-4445-8C66-3FABEA9B0B86}" type="slidenum">
              <a:rPr lang="en-US" smtClean="0">
                <a:solidFill>
                  <a:srgbClr val="FFFFFF"/>
                </a:solidFill>
              </a:rPr>
              <a:t>20</a:t>
            </a:fld>
            <a:endParaRPr lang="en-US" dirty="0">
              <a:solidFill>
                <a:srgbClr val="FFFFFF"/>
              </a:solidFill>
            </a:endParaRPr>
          </a:p>
        </p:txBody>
      </p:sp>
    </p:spTree>
    <p:extLst>
      <p:ext uri="{BB962C8B-B14F-4D97-AF65-F5344CB8AC3E}">
        <p14:creationId xmlns:p14="http://schemas.microsoft.com/office/powerpoint/2010/main" val="39435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CE2C-5F28-C9FF-E22A-8B13C0CDAA39}"/>
              </a:ext>
            </a:extLst>
          </p:cNvPr>
          <p:cNvSpPr>
            <a:spLocks noGrp="1"/>
          </p:cNvSpPr>
          <p:nvPr>
            <p:ph type="title"/>
          </p:nvPr>
        </p:nvSpPr>
        <p:spPr/>
        <p:txBody>
          <a:bodyPr/>
          <a:lstStyle/>
          <a:p>
            <a:r>
              <a:rPr lang="en-US" dirty="0">
                <a:solidFill>
                  <a:srgbClr val="FFFFFF"/>
                </a:solidFill>
                <a:latin typeface="Century Gothic" panose="020B0502020202020204" pitchFamily="34" charset="0"/>
              </a:rPr>
              <a:t>Site-Wide SDS Repository</a:t>
            </a:r>
          </a:p>
        </p:txBody>
      </p:sp>
      <p:sp>
        <p:nvSpPr>
          <p:cNvPr id="3" name="Content Placeholder 2">
            <a:extLst>
              <a:ext uri="{FF2B5EF4-FFF2-40B4-BE49-F238E27FC236}">
                <a16:creationId xmlns:a16="http://schemas.microsoft.com/office/drawing/2014/main" id="{B0CB1A85-2822-C7D4-7FC7-C2F541B9E205}"/>
              </a:ext>
            </a:extLst>
          </p:cNvPr>
          <p:cNvSpPr>
            <a:spLocks noGrp="1"/>
          </p:cNvSpPr>
          <p:nvPr>
            <p:ph idx="1"/>
          </p:nvPr>
        </p:nvSpPr>
        <p:spPr/>
        <p:txBody>
          <a:bodyPr/>
          <a:lstStyle/>
          <a:p>
            <a:r>
              <a:rPr lang="en-US" dirty="0">
                <a:solidFill>
                  <a:srgbClr val="FFFFFF"/>
                </a:solidFill>
                <a:latin typeface="Century Gothic" panose="020B0502020202020204" pitchFamily="34" charset="0"/>
              </a:rPr>
              <a:t>All on-site chemical SDS’s can be found here: </a:t>
            </a:r>
            <a:r>
              <a:rPr lang="en-US" altLang="en-US"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Bridge Labs Site-Wide SDS Repository</a:t>
            </a:r>
            <a:endParaRPr lang="en-US" dirty="0">
              <a:solidFill>
                <a:srgbClr val="AED307"/>
              </a:solidFill>
              <a:latin typeface="Century Gothic" panose="020B0502020202020204" pitchFamily="34" charset="0"/>
            </a:endParaRPr>
          </a:p>
          <a:p>
            <a:r>
              <a:rPr lang="en-US" dirty="0">
                <a:solidFill>
                  <a:srgbClr val="FFFFFF"/>
                </a:solidFill>
                <a:latin typeface="Century Gothic" panose="020B0502020202020204" pitchFamily="34" charset="0"/>
              </a:rPr>
              <a:t>Contact your appointed safety officer for company/institution-specific SDS’s</a:t>
            </a:r>
          </a:p>
        </p:txBody>
      </p:sp>
      <p:sp>
        <p:nvSpPr>
          <p:cNvPr id="4" name="Rectangle 3">
            <a:extLst>
              <a:ext uri="{FF2B5EF4-FFF2-40B4-BE49-F238E27FC236}">
                <a16:creationId xmlns:a16="http://schemas.microsoft.com/office/drawing/2014/main" id="{E68BE467-6820-C620-9BDD-6550AC7C6E5F}"/>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7">
            <a:extLst>
              <a:ext uri="{FF2B5EF4-FFF2-40B4-BE49-F238E27FC236}">
                <a16:creationId xmlns:a16="http://schemas.microsoft.com/office/drawing/2014/main" id="{33F371A1-6B67-0ED2-9EAA-9FBBC8928C6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5" name="Slide Number Placeholder 4">
            <a:extLst>
              <a:ext uri="{FF2B5EF4-FFF2-40B4-BE49-F238E27FC236}">
                <a16:creationId xmlns:a16="http://schemas.microsoft.com/office/drawing/2014/main" id="{E01D742A-06F2-6A20-8712-6AD324AE2B7D}"/>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21</a:t>
            </a:fld>
            <a:endParaRPr lang="en-US" dirty="0">
              <a:solidFill>
                <a:srgbClr val="FFFFFF"/>
              </a:solidFill>
            </a:endParaRPr>
          </a:p>
        </p:txBody>
      </p:sp>
    </p:spTree>
    <p:extLst>
      <p:ext uri="{BB962C8B-B14F-4D97-AF65-F5344CB8AC3E}">
        <p14:creationId xmlns:p14="http://schemas.microsoft.com/office/powerpoint/2010/main" val="1882886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BA2F-9E8D-7EAC-A906-CB3C2B14EEBC}"/>
              </a:ext>
            </a:extLst>
          </p:cNvPr>
          <p:cNvSpPr>
            <a:spLocks noGrp="1"/>
          </p:cNvSpPr>
          <p:nvPr>
            <p:ph type="title"/>
          </p:nvPr>
        </p:nvSpPr>
        <p:spPr/>
        <p:txBody>
          <a:bodyPr/>
          <a:lstStyle/>
          <a:p>
            <a:r>
              <a:rPr lang="en-US" dirty="0">
                <a:solidFill>
                  <a:srgbClr val="FFFFFF"/>
                </a:solidFill>
                <a:latin typeface="Century Gothic" panose="020B0502020202020204" pitchFamily="34" charset="0"/>
              </a:rPr>
              <a:t>Chemical Inventory Sheets</a:t>
            </a:r>
          </a:p>
        </p:txBody>
      </p:sp>
      <p:sp>
        <p:nvSpPr>
          <p:cNvPr id="3" name="Content Placeholder 2">
            <a:extLst>
              <a:ext uri="{FF2B5EF4-FFF2-40B4-BE49-F238E27FC236}">
                <a16:creationId xmlns:a16="http://schemas.microsoft.com/office/drawing/2014/main" id="{B593A561-66ED-F3A5-1D0F-62B2FE3F1274}"/>
              </a:ext>
            </a:extLst>
          </p:cNvPr>
          <p:cNvSpPr>
            <a:spLocks noGrp="1"/>
          </p:cNvSpPr>
          <p:nvPr>
            <p:ph idx="1"/>
          </p:nvPr>
        </p:nvSpPr>
        <p:spPr/>
        <p:txBody>
          <a:bodyPr>
            <a:normAutofit lnSpcReduction="10000"/>
          </a:bodyPr>
          <a:lstStyle/>
          <a:p>
            <a:r>
              <a:rPr lang="en-US" u="sng" dirty="0">
                <a:solidFill>
                  <a:srgbClr val="AED307"/>
                </a:solidFill>
                <a:latin typeface="Century Gothic" panose="020B0502020202020204" pitchFamily="34" charset="0"/>
              </a:rPr>
              <a:t>ALL</a:t>
            </a:r>
            <a:r>
              <a:rPr lang="en-US" dirty="0">
                <a:solidFill>
                  <a:srgbClr val="FFFFFF"/>
                </a:solidFill>
                <a:latin typeface="Century Gothic" panose="020B0502020202020204" pitchFamily="34" charset="0"/>
              </a:rPr>
              <a:t> chemicals, hazardous or not, must be updated on a chemical inventory sheet</a:t>
            </a:r>
          </a:p>
          <a:p>
            <a:r>
              <a:rPr lang="en-US" dirty="0">
                <a:solidFill>
                  <a:srgbClr val="FFFFFF"/>
                </a:solidFill>
                <a:latin typeface="Century Gothic" panose="020B0502020202020204" pitchFamily="34" charset="0"/>
              </a:rPr>
              <a:t>BioLabs staff will collect these sheets twice yearly</a:t>
            </a:r>
          </a:p>
          <a:p>
            <a:r>
              <a:rPr lang="en-US" dirty="0">
                <a:solidFill>
                  <a:srgbClr val="FFFFFF"/>
                </a:solidFill>
                <a:latin typeface="Century Gothic" panose="020B0502020202020204" pitchFamily="34" charset="0"/>
              </a:rPr>
              <a:t>Requirements:</a:t>
            </a:r>
          </a:p>
          <a:p>
            <a:pPr lvl="1"/>
            <a:r>
              <a:rPr lang="en-US" dirty="0">
                <a:solidFill>
                  <a:srgbClr val="FFFFFF"/>
                </a:solidFill>
                <a:latin typeface="Century Gothic" panose="020B0502020202020204" pitchFamily="34" charset="0"/>
              </a:rPr>
              <a:t>Chemical Name</a:t>
            </a:r>
          </a:p>
          <a:p>
            <a:pPr lvl="1"/>
            <a:r>
              <a:rPr lang="en-US" dirty="0">
                <a:solidFill>
                  <a:srgbClr val="FFFFFF"/>
                </a:solidFill>
                <a:latin typeface="Century Gothic" panose="020B0502020202020204" pitchFamily="34" charset="0"/>
              </a:rPr>
              <a:t>Manufacturer</a:t>
            </a:r>
          </a:p>
          <a:p>
            <a:pPr lvl="1"/>
            <a:r>
              <a:rPr lang="en-US" dirty="0">
                <a:solidFill>
                  <a:srgbClr val="FFFFFF"/>
                </a:solidFill>
                <a:latin typeface="Century Gothic" panose="020B0502020202020204" pitchFamily="34" charset="0"/>
              </a:rPr>
              <a:t>Vendor</a:t>
            </a:r>
          </a:p>
          <a:p>
            <a:pPr lvl="1"/>
            <a:r>
              <a:rPr lang="en-US" dirty="0">
                <a:solidFill>
                  <a:srgbClr val="FFFFFF"/>
                </a:solidFill>
                <a:latin typeface="Century Gothic" panose="020B0502020202020204" pitchFamily="34" charset="0"/>
              </a:rPr>
              <a:t>Catalogue #</a:t>
            </a:r>
          </a:p>
          <a:p>
            <a:pPr lvl="1"/>
            <a:r>
              <a:rPr lang="en-US" dirty="0">
                <a:solidFill>
                  <a:srgbClr val="FFFFFF"/>
                </a:solidFill>
                <a:latin typeface="Century Gothic" panose="020B0502020202020204" pitchFamily="34" charset="0"/>
              </a:rPr>
              <a:t>Date Received</a:t>
            </a:r>
          </a:p>
          <a:p>
            <a:pPr lvl="1"/>
            <a:r>
              <a:rPr lang="en-US" dirty="0">
                <a:solidFill>
                  <a:srgbClr val="FFFFFF"/>
                </a:solidFill>
                <a:latin typeface="Century Gothic" panose="020B0502020202020204" pitchFamily="34" charset="0"/>
              </a:rPr>
              <a:t>CAS # (if applicable)</a:t>
            </a:r>
          </a:p>
          <a:p>
            <a:pPr lvl="1"/>
            <a:r>
              <a:rPr lang="en-US" dirty="0">
                <a:solidFill>
                  <a:srgbClr val="FFFFFF"/>
                </a:solidFill>
                <a:latin typeface="Century Gothic" panose="020B0502020202020204" pitchFamily="34" charset="0"/>
              </a:rPr>
              <a:t>Peroxide former Y/N (list expiration date/date opened if yes)</a:t>
            </a:r>
          </a:p>
        </p:txBody>
      </p:sp>
      <p:sp>
        <p:nvSpPr>
          <p:cNvPr id="4" name="Rectangle 3">
            <a:extLst>
              <a:ext uri="{FF2B5EF4-FFF2-40B4-BE49-F238E27FC236}">
                <a16:creationId xmlns:a16="http://schemas.microsoft.com/office/drawing/2014/main" id="{3CEC5F23-D2A1-6022-CA55-585363963DB9}"/>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7">
            <a:extLst>
              <a:ext uri="{FF2B5EF4-FFF2-40B4-BE49-F238E27FC236}">
                <a16:creationId xmlns:a16="http://schemas.microsoft.com/office/drawing/2014/main" id="{39FC55D3-5458-8EE3-4C45-4D9748B19364}"/>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7" name="Slide Number Placeholder 6">
            <a:extLst>
              <a:ext uri="{FF2B5EF4-FFF2-40B4-BE49-F238E27FC236}">
                <a16:creationId xmlns:a16="http://schemas.microsoft.com/office/drawing/2014/main" id="{7B7A521C-6D8C-D138-4051-7747241F0D4A}"/>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22</a:t>
            </a:fld>
            <a:endParaRPr lang="en-US" dirty="0">
              <a:solidFill>
                <a:srgbClr val="FFFFFF"/>
              </a:solidFill>
            </a:endParaRPr>
          </a:p>
        </p:txBody>
      </p:sp>
    </p:spTree>
    <p:extLst>
      <p:ext uri="{BB962C8B-B14F-4D97-AF65-F5344CB8AC3E}">
        <p14:creationId xmlns:p14="http://schemas.microsoft.com/office/powerpoint/2010/main" val="16252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F662-8226-06B7-48CF-567537DB6EEC}"/>
              </a:ext>
            </a:extLst>
          </p:cNvPr>
          <p:cNvSpPr>
            <a:spLocks noGrp="1"/>
          </p:cNvSpPr>
          <p:nvPr>
            <p:ph type="title"/>
          </p:nvPr>
        </p:nvSpPr>
        <p:spPr>
          <a:xfrm>
            <a:off x="3576710" y="509831"/>
            <a:ext cx="5037245" cy="613064"/>
          </a:xfrm>
        </p:spPr>
        <p:txBody>
          <a:bodyPr anchor="b">
            <a:normAutofit/>
          </a:bodyPr>
          <a:lstStyle/>
          <a:p>
            <a:r>
              <a:rPr lang="en-US" sz="3200" dirty="0">
                <a:solidFill>
                  <a:srgbClr val="FFFFFF"/>
                </a:solidFill>
                <a:latin typeface="Century Gothic" panose="020B0502020202020204" pitchFamily="34" charset="0"/>
              </a:rPr>
              <a:t>EH&amp;S Event Reporting</a:t>
            </a:r>
          </a:p>
        </p:txBody>
      </p:sp>
      <p:sp>
        <p:nvSpPr>
          <p:cNvPr id="3" name="Content Placeholder 2">
            <a:extLst>
              <a:ext uri="{FF2B5EF4-FFF2-40B4-BE49-F238E27FC236}">
                <a16:creationId xmlns:a16="http://schemas.microsoft.com/office/drawing/2014/main" id="{9854E348-4841-D933-EE68-79E33531C291}"/>
              </a:ext>
            </a:extLst>
          </p:cNvPr>
          <p:cNvSpPr>
            <a:spLocks noGrp="1"/>
          </p:cNvSpPr>
          <p:nvPr>
            <p:ph idx="1"/>
          </p:nvPr>
        </p:nvSpPr>
        <p:spPr>
          <a:xfrm>
            <a:off x="6981597" y="1600789"/>
            <a:ext cx="5035962" cy="3447832"/>
          </a:xfrm>
        </p:spPr>
        <p:txBody>
          <a:bodyPr anchor="t">
            <a:normAutofit/>
          </a:bodyPr>
          <a:lstStyle/>
          <a:p>
            <a:pPr>
              <a:buFont typeface="Calibri" panose="020B0604020202020204" pitchFamily="34" charset="0"/>
              <a:buChar char="-"/>
            </a:pPr>
            <a:r>
              <a:rPr lang="en-US" sz="2000" dirty="0" err="1">
                <a:solidFill>
                  <a:srgbClr val="FFFFFF"/>
                </a:solidFill>
                <a:latin typeface="Century Gothic"/>
              </a:rPr>
              <a:t>BioLabs</a:t>
            </a:r>
            <a:r>
              <a:rPr lang="en-US" sz="2000" dirty="0">
                <a:solidFill>
                  <a:srgbClr val="FFFFFF"/>
                </a:solidFill>
                <a:latin typeface="Century Gothic"/>
              </a:rPr>
              <a:t> staff must be notified of any EHS events</a:t>
            </a:r>
            <a:endParaRPr lang="en-US" sz="2000" dirty="0">
              <a:solidFill>
                <a:srgbClr val="FFFFFF"/>
              </a:solidFill>
              <a:latin typeface="Century Gothic" panose="020B0502020202020204" pitchFamily="34" charset="0"/>
            </a:endParaRPr>
          </a:p>
          <a:p>
            <a:pPr>
              <a:buFont typeface="Calibri" panose="020B0604020202020204" pitchFamily="34" charset="0"/>
              <a:buChar char="-"/>
            </a:pPr>
            <a:r>
              <a:rPr lang="en-US" sz="2000" dirty="0" err="1">
                <a:solidFill>
                  <a:srgbClr val="FFFFFF"/>
                </a:solidFill>
                <a:latin typeface="Century Gothic"/>
              </a:rPr>
              <a:t>BioLabs</a:t>
            </a:r>
            <a:r>
              <a:rPr lang="en-US" sz="2000" dirty="0">
                <a:solidFill>
                  <a:srgbClr val="FFFFFF"/>
                </a:solidFill>
                <a:latin typeface="Century Gothic"/>
              </a:rPr>
              <a:t> staff will conduct monthly EHS audits- Alyssa will contact to schedule</a:t>
            </a:r>
          </a:p>
          <a:p>
            <a:pPr>
              <a:buFont typeface="Calibri" panose="020B0604020202020204" pitchFamily="34" charset="0"/>
              <a:buChar char="-"/>
            </a:pPr>
            <a:r>
              <a:rPr lang="en-US" sz="2000" dirty="0">
                <a:solidFill>
                  <a:srgbClr val="FFFFFF"/>
                </a:solidFill>
                <a:latin typeface="Century Gothic"/>
              </a:rPr>
              <a:t>Find the Bridge Labs EH&amp;S Event Reporting Form on our website under the Bridge Labs tab:</a:t>
            </a:r>
          </a:p>
          <a:p>
            <a:pPr marL="0" indent="0">
              <a:buNone/>
            </a:pPr>
            <a:r>
              <a:rPr lang="en-US" sz="2000" dirty="0">
                <a:solidFill>
                  <a:srgbClr val="FFFFFF"/>
                </a:solidFill>
                <a:latin typeface="Century Gothic" panose="020B0502020202020204" pitchFamily="34" charset="0"/>
              </a:rPr>
              <a:t>	</a:t>
            </a:r>
            <a:r>
              <a:rPr lang="en-US" sz="2000"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www.biolabspegasuspark.com</a:t>
            </a:r>
            <a:endParaRPr lang="en-US" sz="2000" dirty="0">
              <a:solidFill>
                <a:srgbClr val="AED307"/>
              </a:solidFill>
              <a:latin typeface="Century Gothic" panose="020B0502020202020204" pitchFamily="34" charset="0"/>
            </a:endParaRPr>
          </a:p>
          <a:p>
            <a:pPr marL="0" indent="0">
              <a:buNone/>
            </a:pPr>
            <a:r>
              <a:rPr lang="en-US" sz="2000" dirty="0">
                <a:solidFill>
                  <a:srgbClr val="FFFFFF"/>
                </a:solidFill>
                <a:latin typeface="Century Gothic" panose="020B0502020202020204" pitchFamily="34" charset="0"/>
              </a:rPr>
              <a:t>	Access code: 3060</a:t>
            </a:r>
          </a:p>
        </p:txBody>
      </p:sp>
      <p:pic>
        <p:nvPicPr>
          <p:cNvPr id="5" name="Picture 4">
            <a:extLst>
              <a:ext uri="{FF2B5EF4-FFF2-40B4-BE49-F238E27FC236}">
                <a16:creationId xmlns:a16="http://schemas.microsoft.com/office/drawing/2014/main" id="{BA801040-0D48-E6E3-FAE2-93E5545F394A}"/>
              </a:ext>
            </a:extLst>
          </p:cNvPr>
          <p:cNvPicPr>
            <a:picLocks noChangeAspect="1"/>
          </p:cNvPicPr>
          <p:nvPr/>
        </p:nvPicPr>
        <p:blipFill>
          <a:blip r:embed="rId3"/>
          <a:stretch>
            <a:fillRect/>
          </a:stretch>
        </p:blipFill>
        <p:spPr>
          <a:xfrm>
            <a:off x="272764" y="2090718"/>
            <a:ext cx="6449549" cy="2676563"/>
          </a:xfrm>
          <a:prstGeom prst="rect">
            <a:avLst/>
          </a:prstGeom>
          <a:ln w="57150">
            <a:solidFill>
              <a:srgbClr val="AED307"/>
            </a:solidFill>
          </a:ln>
        </p:spPr>
      </p:pic>
      <p:sp>
        <p:nvSpPr>
          <p:cNvPr id="6" name="Rectangle 5">
            <a:extLst>
              <a:ext uri="{FF2B5EF4-FFF2-40B4-BE49-F238E27FC236}">
                <a16:creationId xmlns:a16="http://schemas.microsoft.com/office/drawing/2014/main" id="{D6FFA182-93B2-E8DA-6C69-EFB00BEE991C}"/>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CD0796B8-C2BF-1701-AB6C-A2F6AE50D0F9}"/>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1C9904CE-1E57-D0AF-CEC3-C6C03E1DD9D7}"/>
              </a:ext>
            </a:extLst>
          </p:cNvPr>
          <p:cNvSpPr>
            <a:spLocks noGrp="1"/>
          </p:cNvSpPr>
          <p:nvPr>
            <p:ph type="sldNum" sz="quarter" idx="12"/>
          </p:nvPr>
        </p:nvSpPr>
        <p:spPr>
          <a:xfrm>
            <a:off x="8613955" y="6515663"/>
            <a:ext cx="2743200" cy="365125"/>
          </a:xfrm>
        </p:spPr>
        <p:txBody>
          <a:bodyPr/>
          <a:lstStyle/>
          <a:p>
            <a:fld id="{46DBE0DA-A6B8-4445-8C66-3FABEA9B0B86}" type="slidenum">
              <a:rPr lang="en-US" smtClean="0">
                <a:solidFill>
                  <a:srgbClr val="FFFFFF"/>
                </a:solidFill>
              </a:rPr>
              <a:t>23</a:t>
            </a:fld>
            <a:endParaRPr lang="en-US" dirty="0">
              <a:solidFill>
                <a:srgbClr val="FFFFFF"/>
              </a:solidFill>
            </a:endParaRPr>
          </a:p>
        </p:txBody>
      </p:sp>
    </p:spTree>
    <p:extLst>
      <p:ext uri="{BB962C8B-B14F-4D97-AF65-F5344CB8AC3E}">
        <p14:creationId xmlns:p14="http://schemas.microsoft.com/office/powerpoint/2010/main" val="2390462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73CD-18BB-3515-0BF6-F6A497492EE2}"/>
              </a:ext>
            </a:extLst>
          </p:cNvPr>
          <p:cNvSpPr>
            <a:spLocks noGrp="1"/>
          </p:cNvSpPr>
          <p:nvPr>
            <p:ph type="title"/>
          </p:nvPr>
        </p:nvSpPr>
        <p:spPr>
          <a:xfrm>
            <a:off x="838199" y="143879"/>
            <a:ext cx="10515600" cy="1325563"/>
          </a:xfrm>
        </p:spPr>
        <p:txBody>
          <a:bodyPr/>
          <a:lstStyle/>
          <a:p>
            <a:r>
              <a:rPr lang="en-US" dirty="0">
                <a:solidFill>
                  <a:srgbClr val="FFFFFF"/>
                </a:solidFill>
                <a:latin typeface="Century Gothic" panose="020B0502020202020204" pitchFamily="34" charset="0"/>
              </a:rPr>
              <a:t>Facility Overview</a:t>
            </a:r>
          </a:p>
        </p:txBody>
      </p:sp>
      <p:pic>
        <p:nvPicPr>
          <p:cNvPr id="7" name="Content Placeholder 6" descr="A diagram of a building&#10;&#10;AI-generated content may be incorrect.">
            <a:extLst>
              <a:ext uri="{FF2B5EF4-FFF2-40B4-BE49-F238E27FC236}">
                <a16:creationId xmlns:a16="http://schemas.microsoft.com/office/drawing/2014/main" id="{2E28BE4D-F1B5-F6C4-B81F-EBBF14E580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419" t="12112" r="4838" b="30098"/>
          <a:stretch>
            <a:fillRect/>
          </a:stretch>
        </p:blipFill>
        <p:spPr>
          <a:xfrm>
            <a:off x="1947862" y="1469442"/>
            <a:ext cx="8296275" cy="5023433"/>
          </a:xfrm>
        </p:spPr>
      </p:pic>
      <p:sp>
        <p:nvSpPr>
          <p:cNvPr id="8" name="Rectangle 7">
            <a:extLst>
              <a:ext uri="{FF2B5EF4-FFF2-40B4-BE49-F238E27FC236}">
                <a16:creationId xmlns:a16="http://schemas.microsoft.com/office/drawing/2014/main" id="{4DCD1DD1-772A-11D7-696D-D26BBFF52D0D}"/>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2D614830-B1FB-EE7F-F733-0628515D073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7196492F-2C72-6A0F-F6B2-A21979B7DDFB}"/>
              </a:ext>
            </a:extLst>
          </p:cNvPr>
          <p:cNvSpPr>
            <a:spLocks noGrp="1"/>
          </p:cNvSpPr>
          <p:nvPr>
            <p:ph type="sldNum" sz="quarter" idx="12"/>
          </p:nvPr>
        </p:nvSpPr>
        <p:spPr>
          <a:xfrm>
            <a:off x="8610599" y="6531558"/>
            <a:ext cx="2743200" cy="365125"/>
          </a:xfrm>
        </p:spPr>
        <p:txBody>
          <a:bodyPr/>
          <a:lstStyle/>
          <a:p>
            <a:fld id="{46DBE0DA-A6B8-4445-8C66-3FABEA9B0B86}" type="slidenum">
              <a:rPr lang="en-US" smtClean="0">
                <a:solidFill>
                  <a:srgbClr val="FFFFFF"/>
                </a:solidFill>
              </a:rPr>
              <a:t>24</a:t>
            </a:fld>
            <a:endParaRPr lang="en-US" dirty="0">
              <a:solidFill>
                <a:srgbClr val="FFFFFF"/>
              </a:solidFill>
            </a:endParaRPr>
          </a:p>
        </p:txBody>
      </p:sp>
    </p:spTree>
    <p:extLst>
      <p:ext uri="{BB962C8B-B14F-4D97-AF65-F5344CB8AC3E}">
        <p14:creationId xmlns:p14="http://schemas.microsoft.com/office/powerpoint/2010/main" val="415491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7B71-455A-C381-54A6-63F6053AD901}"/>
              </a:ext>
            </a:extLst>
          </p:cNvPr>
          <p:cNvSpPr>
            <a:spLocks noGrp="1"/>
          </p:cNvSpPr>
          <p:nvPr>
            <p:ph type="title"/>
          </p:nvPr>
        </p:nvSpPr>
        <p:spPr>
          <a:xfrm>
            <a:off x="418666" y="365125"/>
            <a:ext cx="10515600" cy="1325563"/>
          </a:xfrm>
        </p:spPr>
        <p:txBody>
          <a:bodyPr/>
          <a:lstStyle/>
          <a:p>
            <a:r>
              <a:rPr lang="en-US" dirty="0">
                <a:solidFill>
                  <a:srgbClr val="FFFFFF"/>
                </a:solidFill>
                <a:latin typeface="Century Gothic" panose="020B0502020202020204" pitchFamily="34" charset="0"/>
              </a:rPr>
              <a:t>Campus Access</a:t>
            </a:r>
          </a:p>
        </p:txBody>
      </p:sp>
      <p:pic>
        <p:nvPicPr>
          <p:cNvPr id="7" name="Picture 6">
            <a:extLst>
              <a:ext uri="{FF2B5EF4-FFF2-40B4-BE49-F238E27FC236}">
                <a16:creationId xmlns:a16="http://schemas.microsoft.com/office/drawing/2014/main" id="{48D2D5AD-8B74-2593-4128-A23275CF402A}"/>
              </a:ext>
            </a:extLst>
          </p:cNvPr>
          <p:cNvPicPr>
            <a:picLocks noChangeAspect="1"/>
          </p:cNvPicPr>
          <p:nvPr/>
        </p:nvPicPr>
        <p:blipFill>
          <a:blip r:embed="rId2"/>
          <a:stretch>
            <a:fillRect/>
          </a:stretch>
        </p:blipFill>
        <p:spPr>
          <a:xfrm>
            <a:off x="5543115" y="110234"/>
            <a:ext cx="6230219" cy="6382641"/>
          </a:xfrm>
          <a:prstGeom prst="rect">
            <a:avLst/>
          </a:prstGeom>
        </p:spPr>
      </p:pic>
      <p:sp>
        <p:nvSpPr>
          <p:cNvPr id="8" name="TextBox 7">
            <a:extLst>
              <a:ext uri="{FF2B5EF4-FFF2-40B4-BE49-F238E27FC236}">
                <a16:creationId xmlns:a16="http://schemas.microsoft.com/office/drawing/2014/main" id="{C9AE6BDB-F1F9-731F-89F0-5B0550E8AE40}"/>
              </a:ext>
            </a:extLst>
          </p:cNvPr>
          <p:cNvSpPr txBox="1"/>
          <p:nvPr/>
        </p:nvSpPr>
        <p:spPr>
          <a:xfrm>
            <a:off x="418666" y="2459504"/>
            <a:ext cx="5014323" cy="1938992"/>
          </a:xfrm>
          <a:prstGeom prst="rect">
            <a:avLst/>
          </a:prstGeom>
          <a:noFill/>
        </p:spPr>
        <p:txBody>
          <a:bodyPr wrap="square" rtlCol="0">
            <a:spAutoFit/>
          </a:bodyPr>
          <a:lstStyle/>
          <a:p>
            <a:r>
              <a:rPr lang="en-US" sz="2400" dirty="0">
                <a:solidFill>
                  <a:srgbClr val="FFFFFF"/>
                </a:solidFill>
                <a:latin typeface="Century Gothic" panose="020B0502020202020204" pitchFamily="34" charset="0"/>
              </a:rPr>
              <a:t>Please email filled out form to </a:t>
            </a:r>
            <a:r>
              <a:rPr lang="en-US" sz="2400" dirty="0">
                <a:solidFill>
                  <a:srgbClr val="AED307"/>
                </a:solidFill>
                <a:latin typeface="Century Gothic" panose="020B0502020202020204" pitchFamily="34" charset="0"/>
                <a:hlinkClick r:id="rId3">
                  <a:extLst>
                    <a:ext uri="{A12FA001-AC4F-418D-AE19-62706E023703}">
                      <ahyp:hlinkClr xmlns:ahyp="http://schemas.microsoft.com/office/drawing/2018/hyperlinkcolor" val="tx"/>
                    </a:ext>
                  </a:extLst>
                </a:hlinkClick>
              </a:rPr>
              <a:t>lstermer@jsmall.com</a:t>
            </a:r>
            <a:r>
              <a:rPr lang="en-US" sz="2400" dirty="0">
                <a:solidFill>
                  <a:srgbClr val="AED307"/>
                </a:solidFill>
                <a:latin typeface="Century Gothic" panose="020B0502020202020204" pitchFamily="34" charset="0"/>
              </a:rPr>
              <a:t> </a:t>
            </a:r>
            <a:r>
              <a:rPr lang="en-US" sz="2400" dirty="0">
                <a:solidFill>
                  <a:srgbClr val="FFFFFF"/>
                </a:solidFill>
                <a:latin typeface="Century Gothic" panose="020B0502020202020204" pitchFamily="34" charset="0"/>
              </a:rPr>
              <a:t>and </a:t>
            </a:r>
            <a:r>
              <a:rPr lang="en-US" sz="2400" dirty="0">
                <a:solidFill>
                  <a:srgbClr val="AED307"/>
                </a:solidFill>
                <a:latin typeface="Century Gothic" panose="020B0502020202020204" pitchFamily="34" charset="0"/>
                <a:hlinkClick r:id="rId4">
                  <a:extLst>
                    <a:ext uri="{A12FA001-AC4F-418D-AE19-62706E023703}">
                      <ahyp:hlinkClr xmlns:ahyp="http://schemas.microsoft.com/office/drawing/2018/hyperlinkcolor" val="tx"/>
                    </a:ext>
                  </a:extLst>
                </a:hlinkClick>
              </a:rPr>
              <a:t>pegasussecurity@mail.iidon.net</a:t>
            </a:r>
            <a:r>
              <a:rPr lang="en-US" sz="2400" dirty="0">
                <a:solidFill>
                  <a:srgbClr val="AED307"/>
                </a:solidFill>
                <a:latin typeface="Century Gothic" panose="020B0502020202020204" pitchFamily="34" charset="0"/>
              </a:rPr>
              <a:t> </a:t>
            </a:r>
            <a:r>
              <a:rPr lang="en-US" sz="2400" dirty="0">
                <a:solidFill>
                  <a:srgbClr val="FFFFFF"/>
                </a:solidFill>
                <a:latin typeface="Century Gothic" panose="020B0502020202020204" pitchFamily="34" charset="0"/>
              </a:rPr>
              <a:t>for after-hours campus access and Bridge Labs access.</a:t>
            </a:r>
          </a:p>
        </p:txBody>
      </p:sp>
      <p:sp>
        <p:nvSpPr>
          <p:cNvPr id="9" name="Rectangle 8">
            <a:extLst>
              <a:ext uri="{FF2B5EF4-FFF2-40B4-BE49-F238E27FC236}">
                <a16:creationId xmlns:a16="http://schemas.microsoft.com/office/drawing/2014/main" id="{8A5B1D44-1EC6-F6CB-2161-4FC403442101}"/>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7">
            <a:extLst>
              <a:ext uri="{FF2B5EF4-FFF2-40B4-BE49-F238E27FC236}">
                <a16:creationId xmlns:a16="http://schemas.microsoft.com/office/drawing/2014/main" id="{95941A9B-C736-8B2E-560F-B71BE356B31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5"/>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37C99631-F08A-7EAE-4605-341CC634C5C3}"/>
              </a:ext>
            </a:extLst>
          </p:cNvPr>
          <p:cNvSpPr>
            <a:spLocks noGrp="1"/>
          </p:cNvSpPr>
          <p:nvPr>
            <p:ph type="sldNum" sz="quarter" idx="12"/>
          </p:nvPr>
        </p:nvSpPr>
        <p:spPr>
          <a:xfrm>
            <a:off x="8658224" y="6512157"/>
            <a:ext cx="2743200" cy="365125"/>
          </a:xfrm>
        </p:spPr>
        <p:txBody>
          <a:bodyPr/>
          <a:lstStyle/>
          <a:p>
            <a:fld id="{46DBE0DA-A6B8-4445-8C66-3FABEA9B0B86}" type="slidenum">
              <a:rPr lang="en-US" smtClean="0">
                <a:solidFill>
                  <a:srgbClr val="FFFFFF"/>
                </a:solidFill>
              </a:rPr>
              <a:t>25</a:t>
            </a:fld>
            <a:endParaRPr lang="en-US" dirty="0">
              <a:solidFill>
                <a:srgbClr val="FFFFFF"/>
              </a:solidFill>
            </a:endParaRPr>
          </a:p>
        </p:txBody>
      </p:sp>
    </p:spTree>
    <p:extLst>
      <p:ext uri="{BB962C8B-B14F-4D97-AF65-F5344CB8AC3E}">
        <p14:creationId xmlns:p14="http://schemas.microsoft.com/office/powerpoint/2010/main" val="4029143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0A05-D7BE-4862-C331-26D8A08D5708}"/>
              </a:ext>
            </a:extLst>
          </p:cNvPr>
          <p:cNvSpPr>
            <a:spLocks noGrp="1"/>
          </p:cNvSpPr>
          <p:nvPr>
            <p:ph type="title"/>
          </p:nvPr>
        </p:nvSpPr>
        <p:spPr>
          <a:xfrm>
            <a:off x="630936" y="640080"/>
            <a:ext cx="4818888" cy="1481328"/>
          </a:xfrm>
        </p:spPr>
        <p:txBody>
          <a:bodyPr anchor="b">
            <a:normAutofit/>
          </a:bodyPr>
          <a:lstStyle/>
          <a:p>
            <a:r>
              <a:rPr lang="en-US" sz="5000" dirty="0">
                <a:solidFill>
                  <a:srgbClr val="FFFFFF"/>
                </a:solidFill>
                <a:latin typeface="Century Gothic" panose="020B0502020202020204" pitchFamily="34" charset="0"/>
              </a:rPr>
              <a:t>STRANGER DANGER</a:t>
            </a:r>
          </a:p>
        </p:txBody>
      </p:sp>
      <p:sp>
        <p:nvSpPr>
          <p:cNvPr id="3" name="Content Placeholder 2">
            <a:extLst>
              <a:ext uri="{FF2B5EF4-FFF2-40B4-BE49-F238E27FC236}">
                <a16:creationId xmlns:a16="http://schemas.microsoft.com/office/drawing/2014/main" id="{DE916C1A-7E8C-126A-9BE7-E403B53DB549}"/>
              </a:ext>
            </a:extLst>
          </p:cNvPr>
          <p:cNvSpPr>
            <a:spLocks noGrp="1"/>
          </p:cNvSpPr>
          <p:nvPr>
            <p:ph idx="1"/>
          </p:nvPr>
        </p:nvSpPr>
        <p:spPr>
          <a:xfrm>
            <a:off x="630936" y="2660904"/>
            <a:ext cx="4818888" cy="3547872"/>
          </a:xfrm>
        </p:spPr>
        <p:txBody>
          <a:bodyPr anchor="t">
            <a:normAutofit/>
          </a:bodyPr>
          <a:lstStyle/>
          <a:p>
            <a:r>
              <a:rPr lang="en-US" sz="2200" dirty="0">
                <a:solidFill>
                  <a:srgbClr val="FFFFFF"/>
                </a:solidFill>
                <a:latin typeface="Century Gothic" panose="020B0502020202020204" pitchFamily="34" charset="0"/>
              </a:rPr>
              <a:t>Security starts with YOU!</a:t>
            </a:r>
          </a:p>
          <a:p>
            <a:pPr lvl="1"/>
            <a:r>
              <a:rPr lang="en-US" sz="2200" dirty="0">
                <a:solidFill>
                  <a:srgbClr val="FFFFFF"/>
                </a:solidFill>
                <a:latin typeface="Century Gothic" panose="020B0502020202020204" pitchFamily="34" charset="0"/>
              </a:rPr>
              <a:t>Do not let people in you don’t know</a:t>
            </a:r>
          </a:p>
          <a:p>
            <a:r>
              <a:rPr lang="en-US" sz="2200" dirty="0">
                <a:solidFill>
                  <a:srgbClr val="FFFFFF"/>
                </a:solidFill>
                <a:latin typeface="Century Gothic" panose="020B0502020202020204" pitchFamily="34" charset="0"/>
              </a:rPr>
              <a:t>Remember your badges!</a:t>
            </a:r>
          </a:p>
          <a:p>
            <a:r>
              <a:rPr lang="en-US" sz="2200" dirty="0">
                <a:solidFill>
                  <a:srgbClr val="FFFFFF"/>
                </a:solidFill>
                <a:latin typeface="Century Gothic" panose="020B0502020202020204" pitchFamily="34" charset="0"/>
              </a:rPr>
              <a:t>Security concerns?</a:t>
            </a:r>
          </a:p>
          <a:p>
            <a:pPr lvl="1"/>
            <a:r>
              <a:rPr lang="en-US" sz="2200" dirty="0">
                <a:solidFill>
                  <a:srgbClr val="FFFFFF"/>
                </a:solidFill>
                <a:latin typeface="Century Gothic" panose="020B0502020202020204" pitchFamily="34" charset="0"/>
              </a:rPr>
              <a:t>24/7 campus security number: </a:t>
            </a:r>
            <a:r>
              <a:rPr lang="en-US" sz="2200" dirty="0">
                <a:solidFill>
                  <a:srgbClr val="AED307"/>
                </a:solidFill>
                <a:latin typeface="Century Gothic" panose="020B0502020202020204" pitchFamily="34" charset="0"/>
              </a:rPr>
              <a:t>(972) 595-8493</a:t>
            </a:r>
          </a:p>
        </p:txBody>
      </p:sp>
      <p:pic>
        <p:nvPicPr>
          <p:cNvPr id="6" name="object 4">
            <a:extLst>
              <a:ext uri="{FF2B5EF4-FFF2-40B4-BE49-F238E27FC236}">
                <a16:creationId xmlns:a16="http://schemas.microsoft.com/office/drawing/2014/main" id="{9AF0BFDD-7922-A365-32E3-1CD0ACDC6562}"/>
              </a:ext>
            </a:extLst>
          </p:cNvPr>
          <p:cNvPicPr/>
          <p:nvPr/>
        </p:nvPicPr>
        <p:blipFill>
          <a:blip r:embed="rId2" cstate="print"/>
          <a:stretch>
            <a:fillRect/>
          </a:stretch>
        </p:blipFill>
        <p:spPr>
          <a:xfrm>
            <a:off x="6384365" y="1284488"/>
            <a:ext cx="4635860" cy="4932819"/>
          </a:xfrm>
          <a:prstGeom prst="rect">
            <a:avLst/>
          </a:prstGeom>
        </p:spPr>
      </p:pic>
      <p:sp>
        <p:nvSpPr>
          <p:cNvPr id="7" name="Rectangle 6">
            <a:extLst>
              <a:ext uri="{FF2B5EF4-FFF2-40B4-BE49-F238E27FC236}">
                <a16:creationId xmlns:a16="http://schemas.microsoft.com/office/drawing/2014/main" id="{CBE341BA-2BB6-CFA6-7A61-BFC2E7FC25A2}"/>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7">
            <a:extLst>
              <a:ext uri="{FF2B5EF4-FFF2-40B4-BE49-F238E27FC236}">
                <a16:creationId xmlns:a16="http://schemas.microsoft.com/office/drawing/2014/main" id="{61A01E65-A705-F159-3D37-5AD49925A468}"/>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D8DCC044-3DAC-CD64-9E37-D3112F176392}"/>
              </a:ext>
            </a:extLst>
          </p:cNvPr>
          <p:cNvSpPr>
            <a:spLocks noGrp="1"/>
          </p:cNvSpPr>
          <p:nvPr>
            <p:ph type="sldNum" sz="quarter" idx="12"/>
          </p:nvPr>
        </p:nvSpPr>
        <p:spPr>
          <a:xfrm>
            <a:off x="8610600" y="6492875"/>
            <a:ext cx="2743200" cy="365125"/>
          </a:xfrm>
        </p:spPr>
        <p:txBody>
          <a:bodyPr/>
          <a:lstStyle/>
          <a:p>
            <a:fld id="{46DBE0DA-A6B8-4445-8C66-3FABEA9B0B86}" type="slidenum">
              <a:rPr lang="en-US" smtClean="0">
                <a:solidFill>
                  <a:srgbClr val="FFFFFF"/>
                </a:solidFill>
              </a:rPr>
              <a:t>26</a:t>
            </a:fld>
            <a:endParaRPr lang="en-US" dirty="0">
              <a:solidFill>
                <a:srgbClr val="FFFFFF"/>
              </a:solidFill>
            </a:endParaRPr>
          </a:p>
        </p:txBody>
      </p:sp>
    </p:spTree>
    <p:extLst>
      <p:ext uri="{BB962C8B-B14F-4D97-AF65-F5344CB8AC3E}">
        <p14:creationId xmlns:p14="http://schemas.microsoft.com/office/powerpoint/2010/main" val="2764081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8A7A-A8D3-9D29-79A1-E23BA08762E6}"/>
              </a:ext>
            </a:extLst>
          </p:cNvPr>
          <p:cNvSpPr>
            <a:spLocks noGrp="1"/>
          </p:cNvSpPr>
          <p:nvPr>
            <p:ph type="title"/>
          </p:nvPr>
        </p:nvSpPr>
        <p:spPr>
          <a:xfrm>
            <a:off x="435360" y="-158750"/>
            <a:ext cx="10515600" cy="1325563"/>
          </a:xfrm>
        </p:spPr>
        <p:txBody>
          <a:bodyPr/>
          <a:lstStyle/>
          <a:p>
            <a:r>
              <a:rPr lang="en-US" dirty="0">
                <a:solidFill>
                  <a:srgbClr val="FFFFFF"/>
                </a:solidFill>
                <a:latin typeface="Century Gothic" panose="020B0502020202020204" pitchFamily="34" charset="0"/>
              </a:rPr>
              <a:t>Parking Overview</a:t>
            </a:r>
          </a:p>
        </p:txBody>
      </p:sp>
      <p:grpSp>
        <p:nvGrpSpPr>
          <p:cNvPr id="45" name="Group 44">
            <a:extLst>
              <a:ext uri="{FF2B5EF4-FFF2-40B4-BE49-F238E27FC236}">
                <a16:creationId xmlns:a16="http://schemas.microsoft.com/office/drawing/2014/main" id="{56825C85-62AC-FCA6-3CBF-836D78476F3C}"/>
              </a:ext>
            </a:extLst>
          </p:cNvPr>
          <p:cNvGrpSpPr/>
          <p:nvPr/>
        </p:nvGrpSpPr>
        <p:grpSpPr>
          <a:xfrm>
            <a:off x="191216" y="987138"/>
            <a:ext cx="9121231" cy="5525295"/>
            <a:chOff x="1535384" y="923130"/>
            <a:chExt cx="9121231" cy="5525295"/>
          </a:xfrm>
        </p:grpSpPr>
        <p:pic>
          <p:nvPicPr>
            <p:cNvPr id="8" name="Picture 7" descr="An aerial view of a city&#10;&#10;AI-generated content may be incorrect.">
              <a:extLst>
                <a:ext uri="{FF2B5EF4-FFF2-40B4-BE49-F238E27FC236}">
                  <a16:creationId xmlns:a16="http://schemas.microsoft.com/office/drawing/2014/main" id="{34C1EFA5-346B-70AA-DAD0-70FBD0E77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384" y="923130"/>
              <a:ext cx="9121231" cy="5525295"/>
            </a:xfrm>
            <a:prstGeom prst="rect">
              <a:avLst/>
            </a:prstGeom>
          </p:spPr>
        </p:pic>
        <p:cxnSp>
          <p:nvCxnSpPr>
            <p:cNvPr id="12" name="Straight Arrow Connector 11">
              <a:extLst>
                <a:ext uri="{FF2B5EF4-FFF2-40B4-BE49-F238E27FC236}">
                  <a16:creationId xmlns:a16="http://schemas.microsoft.com/office/drawing/2014/main" id="{91FDD974-9A9B-1154-68A2-E3748A388BB2}"/>
                </a:ext>
              </a:extLst>
            </p:cNvPr>
            <p:cNvCxnSpPr/>
            <p:nvPr/>
          </p:nvCxnSpPr>
          <p:spPr>
            <a:xfrm flipV="1">
              <a:off x="3493008" y="1572768"/>
              <a:ext cx="1280160" cy="493776"/>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D14466A-9F48-9C76-76A9-AE77B4E9FB57}"/>
                </a:ext>
              </a:extLst>
            </p:cNvPr>
            <p:cNvCxnSpPr/>
            <p:nvPr/>
          </p:nvCxnSpPr>
          <p:spPr>
            <a:xfrm>
              <a:off x="4754880" y="1572768"/>
              <a:ext cx="658368" cy="0"/>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1B8DA1E-55C2-25AF-67FE-ED9DD9C780D2}"/>
                </a:ext>
              </a:extLst>
            </p:cNvPr>
            <p:cNvCxnSpPr/>
            <p:nvPr/>
          </p:nvCxnSpPr>
          <p:spPr>
            <a:xfrm>
              <a:off x="5422392" y="1572768"/>
              <a:ext cx="64008" cy="493776"/>
            </a:xfrm>
            <a:prstGeom prst="line">
              <a:avLst/>
            </a:prstGeom>
            <a:ln>
              <a:solidFill>
                <a:srgbClr val="EE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68956E9-A93B-50CD-4695-7C3B17A51E28}"/>
                </a:ext>
              </a:extLst>
            </p:cNvPr>
            <p:cNvCxnSpPr/>
            <p:nvPr/>
          </p:nvCxnSpPr>
          <p:spPr>
            <a:xfrm>
              <a:off x="5486400" y="2066544"/>
              <a:ext cx="704088" cy="384048"/>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C6D1684-D8B4-95F1-D0A4-75974C5B1825}"/>
                </a:ext>
              </a:extLst>
            </p:cNvPr>
            <p:cNvCxnSpPr/>
            <p:nvPr/>
          </p:nvCxnSpPr>
          <p:spPr>
            <a:xfrm flipH="1">
              <a:off x="4562856" y="2441448"/>
              <a:ext cx="1655064" cy="1399032"/>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C7922B3-14AB-9221-51D3-28F5DB97BC7D}"/>
                </a:ext>
              </a:extLst>
            </p:cNvPr>
            <p:cNvCxnSpPr/>
            <p:nvPr/>
          </p:nvCxnSpPr>
          <p:spPr>
            <a:xfrm>
              <a:off x="4544568" y="3849624"/>
              <a:ext cx="228600" cy="429768"/>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7465D37-8879-7B24-FE55-8AB5B0570013}"/>
                </a:ext>
              </a:extLst>
            </p:cNvPr>
            <p:cNvSpPr txBox="1"/>
            <p:nvPr/>
          </p:nvSpPr>
          <p:spPr>
            <a:xfrm>
              <a:off x="5745340" y="1889634"/>
              <a:ext cx="1286700" cy="261610"/>
            </a:xfrm>
            <a:prstGeom prst="rect">
              <a:avLst/>
            </a:prstGeom>
            <a:solidFill>
              <a:schemeClr val="bg1"/>
            </a:solidFill>
          </p:spPr>
          <p:txBody>
            <a:bodyPr wrap="square" lIns="91440" tIns="45720" rIns="91440" bIns="45720" rtlCol="0" anchor="t">
              <a:spAutoFit/>
            </a:bodyPr>
            <a:lstStyle/>
            <a:p>
              <a:r>
                <a:rPr lang="en-US" sz="1100" dirty="0"/>
                <a:t>Pegasus Park Dr.</a:t>
              </a:r>
            </a:p>
          </p:txBody>
        </p:sp>
        <p:sp>
          <p:nvSpPr>
            <p:cNvPr id="26" name="TextBox 25">
              <a:extLst>
                <a:ext uri="{FF2B5EF4-FFF2-40B4-BE49-F238E27FC236}">
                  <a16:creationId xmlns:a16="http://schemas.microsoft.com/office/drawing/2014/main" id="{C75029B6-018E-2EA9-D0ED-7B3692CE2957}"/>
                </a:ext>
              </a:extLst>
            </p:cNvPr>
            <p:cNvSpPr txBox="1"/>
            <p:nvPr/>
          </p:nvSpPr>
          <p:spPr>
            <a:xfrm>
              <a:off x="6966202" y="3004804"/>
              <a:ext cx="795876" cy="261610"/>
            </a:xfrm>
            <a:prstGeom prst="rect">
              <a:avLst/>
            </a:prstGeom>
            <a:solidFill>
              <a:schemeClr val="bg1"/>
            </a:solidFill>
          </p:spPr>
          <p:txBody>
            <a:bodyPr wrap="square" lIns="91440" tIns="45720" rIns="91440" bIns="45720" rtlCol="0" anchor="t">
              <a:spAutoFit/>
            </a:bodyPr>
            <a:lstStyle/>
            <a:p>
              <a:r>
                <a:rPr lang="en-US" sz="1100" dirty="0"/>
                <a:t>The Tower</a:t>
              </a:r>
            </a:p>
          </p:txBody>
        </p:sp>
        <p:sp>
          <p:nvSpPr>
            <p:cNvPr id="27" name="TextBox 26">
              <a:extLst>
                <a:ext uri="{FF2B5EF4-FFF2-40B4-BE49-F238E27FC236}">
                  <a16:creationId xmlns:a16="http://schemas.microsoft.com/office/drawing/2014/main" id="{4AF79840-69B6-9B39-2A25-98B655E599F3}"/>
                </a:ext>
              </a:extLst>
            </p:cNvPr>
            <p:cNvSpPr txBox="1"/>
            <p:nvPr/>
          </p:nvSpPr>
          <p:spPr>
            <a:xfrm>
              <a:off x="7196986" y="3850125"/>
              <a:ext cx="895958" cy="261610"/>
            </a:xfrm>
            <a:prstGeom prst="rect">
              <a:avLst/>
            </a:prstGeom>
            <a:solidFill>
              <a:schemeClr val="bg1"/>
            </a:solidFill>
          </p:spPr>
          <p:txBody>
            <a:bodyPr wrap="square" lIns="91440" tIns="45720" rIns="91440" bIns="45720" rtlCol="0" anchor="t">
              <a:spAutoFit/>
            </a:bodyPr>
            <a:lstStyle/>
            <a:p>
              <a:r>
                <a:rPr lang="en-US" sz="1100" dirty="0"/>
                <a:t>Bridge Labs</a:t>
              </a:r>
            </a:p>
          </p:txBody>
        </p:sp>
        <p:sp>
          <p:nvSpPr>
            <p:cNvPr id="28" name="TextBox 27">
              <a:extLst>
                <a:ext uri="{FF2B5EF4-FFF2-40B4-BE49-F238E27FC236}">
                  <a16:creationId xmlns:a16="http://schemas.microsoft.com/office/drawing/2014/main" id="{54DCB79D-5407-ED1F-9DD7-9C9C8253CCE5}"/>
                </a:ext>
              </a:extLst>
            </p:cNvPr>
            <p:cNvSpPr txBox="1"/>
            <p:nvPr/>
          </p:nvSpPr>
          <p:spPr>
            <a:xfrm>
              <a:off x="6671617" y="4465661"/>
              <a:ext cx="733257" cy="261610"/>
            </a:xfrm>
            <a:prstGeom prst="rect">
              <a:avLst/>
            </a:prstGeom>
            <a:solidFill>
              <a:schemeClr val="bg1"/>
            </a:solidFill>
          </p:spPr>
          <p:txBody>
            <a:bodyPr wrap="square" lIns="91440" tIns="45720" rIns="91440" bIns="45720" rtlCol="0" anchor="t">
              <a:spAutoFit/>
            </a:bodyPr>
            <a:lstStyle/>
            <a:p>
              <a:r>
                <a:rPr lang="en-US" sz="1100" dirty="0"/>
                <a:t>BioLabs</a:t>
              </a:r>
            </a:p>
          </p:txBody>
        </p:sp>
        <p:cxnSp>
          <p:nvCxnSpPr>
            <p:cNvPr id="30" name="Straight Arrow Connector 29">
              <a:extLst>
                <a:ext uri="{FF2B5EF4-FFF2-40B4-BE49-F238E27FC236}">
                  <a16:creationId xmlns:a16="http://schemas.microsoft.com/office/drawing/2014/main" id="{4B030628-8E19-E2B1-AE5C-A8736B5BD8AA}"/>
                </a:ext>
              </a:extLst>
            </p:cNvPr>
            <p:cNvCxnSpPr/>
            <p:nvPr/>
          </p:nvCxnSpPr>
          <p:spPr>
            <a:xfrm flipH="1">
              <a:off x="6428232" y="4103090"/>
              <a:ext cx="712847" cy="1763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D62B04C-3F0D-3C3D-DC63-D2736F4E23B2}"/>
                </a:ext>
              </a:extLst>
            </p:cNvPr>
            <p:cNvCxnSpPr/>
            <p:nvPr/>
          </p:nvCxnSpPr>
          <p:spPr>
            <a:xfrm flipH="1">
              <a:off x="6464808" y="3208761"/>
              <a:ext cx="465857" cy="1023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973C41FA-BA0D-D481-9732-E0F34FA8DD32}"/>
                </a:ext>
              </a:extLst>
            </p:cNvPr>
            <p:cNvCxnSpPr>
              <a:cxnSpLocks/>
            </p:cNvCxnSpPr>
            <p:nvPr/>
          </p:nvCxnSpPr>
          <p:spPr>
            <a:xfrm flipH="1">
              <a:off x="6190488" y="4717846"/>
              <a:ext cx="434907" cy="2290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683D531F-015E-C5F6-ED23-2E1A624B0ED9}"/>
                </a:ext>
              </a:extLst>
            </p:cNvPr>
            <p:cNvSpPr txBox="1"/>
            <p:nvPr/>
          </p:nvSpPr>
          <p:spPr>
            <a:xfrm>
              <a:off x="3586505" y="5115115"/>
              <a:ext cx="1916126" cy="369332"/>
            </a:xfrm>
            <a:prstGeom prst="rect">
              <a:avLst/>
            </a:prstGeom>
            <a:solidFill>
              <a:schemeClr val="bg1"/>
            </a:solidFill>
          </p:spPr>
          <p:txBody>
            <a:bodyPr wrap="square" rtlCol="0">
              <a:spAutoFit/>
            </a:bodyPr>
            <a:lstStyle/>
            <a:p>
              <a:r>
                <a:rPr lang="en-US" dirty="0"/>
                <a:t>Front Parking Lot</a:t>
              </a:r>
            </a:p>
          </p:txBody>
        </p:sp>
        <p:sp>
          <p:nvSpPr>
            <p:cNvPr id="40" name="TextBox 39">
              <a:extLst>
                <a:ext uri="{FF2B5EF4-FFF2-40B4-BE49-F238E27FC236}">
                  <a16:creationId xmlns:a16="http://schemas.microsoft.com/office/drawing/2014/main" id="{3BFE9F62-6B58-9B94-3311-F4F0CECE95A5}"/>
                </a:ext>
              </a:extLst>
            </p:cNvPr>
            <p:cNvSpPr txBox="1"/>
            <p:nvPr/>
          </p:nvSpPr>
          <p:spPr>
            <a:xfrm>
              <a:off x="6631076" y="4865208"/>
              <a:ext cx="1251069" cy="261610"/>
            </a:xfrm>
            <a:prstGeom prst="rect">
              <a:avLst/>
            </a:prstGeom>
            <a:solidFill>
              <a:schemeClr val="bg1"/>
            </a:solidFill>
          </p:spPr>
          <p:txBody>
            <a:bodyPr wrap="square" lIns="91440" tIns="45720" rIns="91440" bIns="45720" rtlCol="0" anchor="t">
              <a:spAutoFit/>
            </a:bodyPr>
            <a:lstStyle/>
            <a:p>
              <a:r>
                <a:rPr lang="en-US" sz="1100" dirty="0"/>
                <a:t>Back Parking Lots</a:t>
              </a:r>
            </a:p>
          </p:txBody>
        </p:sp>
        <p:cxnSp>
          <p:nvCxnSpPr>
            <p:cNvPr id="42" name="Straight Arrow Connector 41">
              <a:extLst>
                <a:ext uri="{FF2B5EF4-FFF2-40B4-BE49-F238E27FC236}">
                  <a16:creationId xmlns:a16="http://schemas.microsoft.com/office/drawing/2014/main" id="{462876BD-1919-3BDF-3E4B-D875184B4A5B}"/>
                </a:ext>
              </a:extLst>
            </p:cNvPr>
            <p:cNvCxnSpPr/>
            <p:nvPr/>
          </p:nvCxnSpPr>
          <p:spPr>
            <a:xfrm flipV="1">
              <a:off x="3739896" y="5650992"/>
              <a:ext cx="3227832" cy="566928"/>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2D5C372-06F0-9F05-5079-08B1492583A4}"/>
                </a:ext>
              </a:extLst>
            </p:cNvPr>
            <p:cNvCxnSpPr/>
            <p:nvPr/>
          </p:nvCxnSpPr>
          <p:spPr>
            <a:xfrm flipH="1" flipV="1">
              <a:off x="6876288" y="5115115"/>
              <a:ext cx="82296" cy="554165"/>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grpSp>
      <p:sp>
        <p:nvSpPr>
          <p:cNvPr id="46" name="TextBox 45">
            <a:extLst>
              <a:ext uri="{FF2B5EF4-FFF2-40B4-BE49-F238E27FC236}">
                <a16:creationId xmlns:a16="http://schemas.microsoft.com/office/drawing/2014/main" id="{43C7450C-B49F-67CF-BACB-110F208F21F3}"/>
              </a:ext>
            </a:extLst>
          </p:cNvPr>
          <p:cNvSpPr txBox="1"/>
          <p:nvPr/>
        </p:nvSpPr>
        <p:spPr>
          <a:xfrm>
            <a:off x="9623069" y="1284943"/>
            <a:ext cx="2143673" cy="4524315"/>
          </a:xfrm>
          <a:prstGeom prst="rect">
            <a:avLst/>
          </a:prstGeom>
          <a:noFill/>
        </p:spPr>
        <p:txBody>
          <a:bodyPr wrap="square" lIns="91440" tIns="45720" rIns="91440" bIns="45720" rtlCol="0" anchor="t">
            <a:spAutoFit/>
          </a:bodyPr>
          <a:lstStyle/>
          <a:p>
            <a:r>
              <a:rPr lang="en-US" sz="2400" dirty="0">
                <a:solidFill>
                  <a:srgbClr val="FFFFFF"/>
                </a:solidFill>
                <a:latin typeface="Century Gothic" panose="020B0502020202020204" pitchFamily="34" charset="0"/>
              </a:rPr>
              <a:t>Front Parking Lot Address: </a:t>
            </a:r>
            <a:r>
              <a:rPr lang="en-US" sz="2400" dirty="0">
                <a:solidFill>
                  <a:srgbClr val="AED307"/>
                </a:solidFill>
                <a:latin typeface="Century Gothic" panose="020B0502020202020204" pitchFamily="34" charset="0"/>
              </a:rPr>
              <a:t>3020 Pegasus Park Dr.</a:t>
            </a:r>
          </a:p>
          <a:p>
            <a:endParaRPr lang="en-US" sz="2400" dirty="0">
              <a:solidFill>
                <a:srgbClr val="FFFFFF"/>
              </a:solidFill>
              <a:latin typeface="Century Gothic" panose="020B0502020202020204" pitchFamily="34" charset="0"/>
            </a:endParaRPr>
          </a:p>
          <a:p>
            <a:r>
              <a:rPr lang="en-US" sz="2400" dirty="0">
                <a:solidFill>
                  <a:srgbClr val="FFFFFF"/>
                </a:solidFill>
                <a:latin typeface="Century Gothic" panose="020B0502020202020204" pitchFamily="34" charset="0"/>
              </a:rPr>
              <a:t>Back Parking Lot Address: </a:t>
            </a:r>
            <a:r>
              <a:rPr lang="en-US" sz="2400" dirty="0">
                <a:solidFill>
                  <a:srgbClr val="AED307"/>
                </a:solidFill>
                <a:latin typeface="Century Gothic" panose="020B0502020202020204" pitchFamily="34" charset="0"/>
              </a:rPr>
              <a:t>3033 Irving Blvd.</a:t>
            </a:r>
          </a:p>
          <a:p>
            <a:r>
              <a:rPr lang="en-US" sz="2400" dirty="0">
                <a:solidFill>
                  <a:schemeClr val="bg1"/>
                </a:solidFill>
                <a:latin typeface="Century Gothic"/>
              </a:rPr>
              <a:t>You need your badge!</a:t>
            </a:r>
          </a:p>
        </p:txBody>
      </p:sp>
      <p:sp>
        <p:nvSpPr>
          <p:cNvPr id="47" name="Rectangle 46">
            <a:extLst>
              <a:ext uri="{FF2B5EF4-FFF2-40B4-BE49-F238E27FC236}">
                <a16:creationId xmlns:a16="http://schemas.microsoft.com/office/drawing/2014/main" id="{604F151B-07F2-571F-6D55-6A83BF7A6F1E}"/>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bject 7">
            <a:extLst>
              <a:ext uri="{FF2B5EF4-FFF2-40B4-BE49-F238E27FC236}">
                <a16:creationId xmlns:a16="http://schemas.microsoft.com/office/drawing/2014/main" id="{A3FADEEF-C353-EC4E-452E-A32A0A9AB2A5}"/>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55DD4D7A-72B4-0604-50A4-06D7A08C20E7}"/>
              </a:ext>
            </a:extLst>
          </p:cNvPr>
          <p:cNvSpPr>
            <a:spLocks noGrp="1"/>
          </p:cNvSpPr>
          <p:nvPr>
            <p:ph type="sldNum" sz="quarter" idx="12"/>
          </p:nvPr>
        </p:nvSpPr>
        <p:spPr>
          <a:xfrm>
            <a:off x="8638032" y="6511904"/>
            <a:ext cx="2743200" cy="365125"/>
          </a:xfrm>
        </p:spPr>
        <p:txBody>
          <a:bodyPr/>
          <a:lstStyle/>
          <a:p>
            <a:fld id="{46DBE0DA-A6B8-4445-8C66-3FABEA9B0B86}" type="slidenum">
              <a:rPr lang="en-US" smtClean="0">
                <a:solidFill>
                  <a:srgbClr val="FFFFFF"/>
                </a:solidFill>
              </a:rPr>
              <a:t>27</a:t>
            </a:fld>
            <a:endParaRPr lang="en-US" dirty="0">
              <a:solidFill>
                <a:srgbClr val="FFFFFF"/>
              </a:solidFill>
            </a:endParaRPr>
          </a:p>
        </p:txBody>
      </p:sp>
    </p:spTree>
    <p:extLst>
      <p:ext uri="{BB962C8B-B14F-4D97-AF65-F5344CB8AC3E}">
        <p14:creationId xmlns:p14="http://schemas.microsoft.com/office/powerpoint/2010/main" val="314171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pic>
        <p:nvPicPr>
          <p:cNvPr id="1026" name="Picture 2" descr="MROJAS-20240921-24-aspect-ratio-1864-1724">
            <a:extLst>
              <a:ext uri="{FF2B5EF4-FFF2-40B4-BE49-F238E27FC236}">
                <a16:creationId xmlns:a16="http://schemas.microsoft.com/office/drawing/2014/main" id="{1609ED15-C9C9-48A9-27C5-3ED0713A872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31203" b="8002"/>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D7D2C6-7F82-6FAB-616B-04E298268504}"/>
              </a:ext>
            </a:extLst>
          </p:cNvPr>
          <p:cNvSpPr>
            <a:spLocks noGrp="1"/>
          </p:cNvSpPr>
          <p:nvPr>
            <p:ph type="title"/>
          </p:nvPr>
        </p:nvSpPr>
        <p:spPr>
          <a:xfrm>
            <a:off x="2604654" y="1447998"/>
            <a:ext cx="6982692" cy="1325563"/>
          </a:xfrm>
        </p:spPr>
        <p:txBody>
          <a:bodyPr>
            <a:normAutofit/>
          </a:bodyPr>
          <a:lstStyle/>
          <a:p>
            <a:r>
              <a:rPr lang="en-US" sz="8000" dirty="0">
                <a:solidFill>
                  <a:srgbClr val="FFFFFF"/>
                </a:solidFill>
                <a:latin typeface="Century Gothic" panose="020B0502020202020204" pitchFamily="34" charset="0"/>
              </a:rPr>
              <a:t>Thank You </a:t>
            </a:r>
            <a:r>
              <a:rPr lang="en-US" sz="8000" dirty="0">
                <a:solidFill>
                  <a:srgbClr val="FFFFFF"/>
                </a:solidFill>
                <a:latin typeface="Century Gothic" panose="020B0502020202020204" pitchFamily="34" charset="0"/>
                <a:sym typeface="Wingdings" panose="05000000000000000000" pitchFamily="2" charset="2"/>
              </a:rPr>
              <a:t></a:t>
            </a:r>
            <a:endParaRPr lang="en-US" sz="8000" dirty="0">
              <a:solidFill>
                <a:srgbClr val="FFFFFF"/>
              </a:solidFill>
              <a:latin typeface="Century Gothic" panose="020B0502020202020204" pitchFamily="34" charset="0"/>
            </a:endParaRPr>
          </a:p>
        </p:txBody>
      </p:sp>
      <p:grpSp>
        <p:nvGrpSpPr>
          <p:cNvPr id="10" name="Group 9">
            <a:extLst>
              <a:ext uri="{FF2B5EF4-FFF2-40B4-BE49-F238E27FC236}">
                <a16:creationId xmlns:a16="http://schemas.microsoft.com/office/drawing/2014/main" id="{81C8B367-5565-C762-9639-FDEC8F1A1114}"/>
              </a:ext>
            </a:extLst>
          </p:cNvPr>
          <p:cNvGrpSpPr/>
          <p:nvPr/>
        </p:nvGrpSpPr>
        <p:grpSpPr>
          <a:xfrm>
            <a:off x="4060824" y="3196480"/>
            <a:ext cx="4070351" cy="1200329"/>
            <a:chOff x="7022523" y="3260436"/>
            <a:chExt cx="4070351" cy="1200329"/>
          </a:xfrm>
        </p:grpSpPr>
        <p:grpSp>
          <p:nvGrpSpPr>
            <p:cNvPr id="5" name="object 9">
              <a:extLst>
                <a:ext uri="{FF2B5EF4-FFF2-40B4-BE49-F238E27FC236}">
                  <a16:creationId xmlns:a16="http://schemas.microsoft.com/office/drawing/2014/main" id="{71139A3D-56C8-1459-7B64-87836A04984A}"/>
                </a:ext>
              </a:extLst>
            </p:cNvPr>
            <p:cNvGrpSpPr/>
            <p:nvPr/>
          </p:nvGrpSpPr>
          <p:grpSpPr>
            <a:xfrm>
              <a:off x="7022523" y="3429000"/>
              <a:ext cx="238125" cy="933450"/>
              <a:chOff x="4972050" y="2333625"/>
              <a:chExt cx="238125" cy="933450"/>
            </a:xfrm>
          </p:grpSpPr>
          <p:pic>
            <p:nvPicPr>
              <p:cNvPr id="6" name="object 10">
                <a:extLst>
                  <a:ext uri="{FF2B5EF4-FFF2-40B4-BE49-F238E27FC236}">
                    <a16:creationId xmlns:a16="http://schemas.microsoft.com/office/drawing/2014/main" id="{ADB911D0-E175-1749-1B32-7D56DDED7987}"/>
                  </a:ext>
                </a:extLst>
              </p:cNvPr>
              <p:cNvPicPr/>
              <p:nvPr/>
            </p:nvPicPr>
            <p:blipFill>
              <a:blip r:embed="rId3" cstate="print"/>
              <a:stretch>
                <a:fillRect/>
              </a:stretch>
            </p:blipFill>
            <p:spPr>
              <a:xfrm>
                <a:off x="4972050" y="2333625"/>
                <a:ext cx="238125" cy="238125"/>
              </a:xfrm>
              <a:prstGeom prst="rect">
                <a:avLst/>
              </a:prstGeom>
            </p:spPr>
          </p:pic>
          <p:pic>
            <p:nvPicPr>
              <p:cNvPr id="7" name="object 11">
                <a:extLst>
                  <a:ext uri="{FF2B5EF4-FFF2-40B4-BE49-F238E27FC236}">
                    <a16:creationId xmlns:a16="http://schemas.microsoft.com/office/drawing/2014/main" id="{0F68CCD3-9FB8-B867-1211-BFBF1E73E298}"/>
                  </a:ext>
                </a:extLst>
              </p:cNvPr>
              <p:cNvPicPr/>
              <p:nvPr/>
            </p:nvPicPr>
            <p:blipFill>
              <a:blip r:embed="rId4" cstate="print"/>
              <a:stretch>
                <a:fillRect/>
              </a:stretch>
            </p:blipFill>
            <p:spPr>
              <a:xfrm>
                <a:off x="4972050" y="3019425"/>
                <a:ext cx="238125" cy="247650"/>
              </a:xfrm>
              <a:prstGeom prst="rect">
                <a:avLst/>
              </a:prstGeom>
            </p:spPr>
          </p:pic>
        </p:grpSp>
        <p:sp>
          <p:nvSpPr>
            <p:cNvPr id="8" name="TextBox 7">
              <a:extLst>
                <a:ext uri="{FF2B5EF4-FFF2-40B4-BE49-F238E27FC236}">
                  <a16:creationId xmlns:a16="http://schemas.microsoft.com/office/drawing/2014/main" id="{9A93AD57-00C5-951D-4321-197B9086CAD8}"/>
                </a:ext>
              </a:extLst>
            </p:cNvPr>
            <p:cNvSpPr txBox="1"/>
            <p:nvPr/>
          </p:nvSpPr>
          <p:spPr>
            <a:xfrm>
              <a:off x="7342910" y="3260436"/>
              <a:ext cx="3749964" cy="1200329"/>
            </a:xfrm>
            <a:prstGeom prst="rect">
              <a:avLst/>
            </a:prstGeom>
            <a:noFill/>
          </p:spPr>
          <p:txBody>
            <a:bodyPr wrap="square" rtlCol="0">
              <a:spAutoFit/>
            </a:bodyPr>
            <a:lstStyle/>
            <a:p>
              <a:r>
                <a:rPr lang="en-US" dirty="0">
                  <a:solidFill>
                    <a:srgbClr val="FFFFFF"/>
                  </a:solidFill>
                  <a:latin typeface="Century Gothic" panose="020B0502020202020204" pitchFamily="34" charset="0"/>
                </a:rPr>
                <a:t>3020 Pegasus Park Dr.</a:t>
              </a:r>
            </a:p>
            <a:p>
              <a:r>
                <a:rPr lang="en-US" dirty="0">
                  <a:solidFill>
                    <a:srgbClr val="FFFFFF"/>
                  </a:solidFill>
                  <a:latin typeface="Century Gothic" panose="020B0502020202020204" pitchFamily="34" charset="0"/>
                </a:rPr>
                <a:t>Dallas, TX 75247</a:t>
              </a:r>
            </a:p>
            <a:p>
              <a:endParaRPr lang="en-US" dirty="0">
                <a:solidFill>
                  <a:srgbClr val="AED307"/>
                </a:solidFill>
                <a:latin typeface="Century Gothic" panose="020B0502020202020204" pitchFamily="34" charset="0"/>
              </a:endParaRPr>
            </a:p>
            <a:p>
              <a:r>
                <a:rPr lang="en-US" dirty="0">
                  <a:solidFill>
                    <a:srgbClr val="AED307"/>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https://bridgelabsdallas.com</a:t>
              </a:r>
              <a:endParaRPr lang="en-US" dirty="0">
                <a:solidFill>
                  <a:srgbClr val="AED307"/>
                </a:solidFill>
                <a:latin typeface="Century Gothic" panose="020B0502020202020204" pitchFamily="34" charset="0"/>
              </a:endParaRPr>
            </a:p>
          </p:txBody>
        </p:sp>
      </p:grpSp>
    </p:spTree>
    <p:extLst>
      <p:ext uri="{BB962C8B-B14F-4D97-AF65-F5344CB8AC3E}">
        <p14:creationId xmlns:p14="http://schemas.microsoft.com/office/powerpoint/2010/main" val="1500752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3260-BC1D-7758-21F3-4DC3EA595E53}"/>
              </a:ext>
            </a:extLst>
          </p:cNvPr>
          <p:cNvSpPr>
            <a:spLocks noGrp="1"/>
          </p:cNvSpPr>
          <p:nvPr>
            <p:ph type="title"/>
          </p:nvPr>
        </p:nvSpPr>
        <p:spPr>
          <a:xfrm>
            <a:off x="836679" y="723898"/>
            <a:ext cx="6002110" cy="1495425"/>
          </a:xfrm>
        </p:spPr>
        <p:txBody>
          <a:bodyPr>
            <a:normAutofit/>
          </a:bodyPr>
          <a:lstStyle/>
          <a:p>
            <a:r>
              <a:rPr lang="en-US" sz="4000" dirty="0">
                <a:solidFill>
                  <a:srgbClr val="FFFFFF"/>
                </a:solidFill>
                <a:latin typeface="Century Gothic" panose="020B0502020202020204" pitchFamily="34" charset="0"/>
              </a:rPr>
              <a:t>What is Bridge Labs?</a:t>
            </a:r>
          </a:p>
        </p:txBody>
      </p:sp>
      <p:sp>
        <p:nvSpPr>
          <p:cNvPr id="3" name="Content Placeholder 2">
            <a:extLst>
              <a:ext uri="{FF2B5EF4-FFF2-40B4-BE49-F238E27FC236}">
                <a16:creationId xmlns:a16="http://schemas.microsoft.com/office/drawing/2014/main" id="{384787B1-2269-9FF7-4985-27045575C8A2}"/>
              </a:ext>
            </a:extLst>
          </p:cNvPr>
          <p:cNvSpPr>
            <a:spLocks noGrp="1"/>
          </p:cNvSpPr>
          <p:nvPr>
            <p:ph idx="1"/>
          </p:nvPr>
        </p:nvSpPr>
        <p:spPr>
          <a:xfrm>
            <a:off x="836680" y="2405067"/>
            <a:ext cx="6002110" cy="3729034"/>
          </a:xfrm>
        </p:spPr>
        <p:txBody>
          <a:bodyPr>
            <a:normAutofit/>
          </a:bodyPr>
          <a:lstStyle/>
          <a:p>
            <a:pPr marL="0" indent="0">
              <a:buNone/>
            </a:pPr>
            <a:r>
              <a:rPr lang="en-US" sz="2000" dirty="0">
                <a:solidFill>
                  <a:srgbClr val="FFFFFF"/>
                </a:solidFill>
                <a:latin typeface="Century Gothic" panose="020B0502020202020204" pitchFamily="34" charset="0"/>
              </a:rPr>
              <a:t>Bridge Labs is a biotech hub that convenes North Texas’ ecosystem of companies, accelerators, investors, universities and talents. This facility is the first institutional-quality lab space in the region!</a:t>
            </a:r>
          </a:p>
        </p:txBody>
      </p:sp>
      <p:pic>
        <p:nvPicPr>
          <p:cNvPr id="4" name="Picture 3" descr="A large building in a city&#10;&#10;AI-generated content may be incorrect.">
            <a:extLst>
              <a:ext uri="{FF2B5EF4-FFF2-40B4-BE49-F238E27FC236}">
                <a16:creationId xmlns:a16="http://schemas.microsoft.com/office/drawing/2014/main" id="{C7CF8831-9A21-D02F-2E54-3BA0CDD85545}"/>
              </a:ext>
            </a:extLst>
          </p:cNvPr>
          <p:cNvPicPr>
            <a:picLocks noChangeAspect="1"/>
          </p:cNvPicPr>
          <p:nvPr/>
        </p:nvPicPr>
        <p:blipFill>
          <a:blip r:embed="rId2"/>
          <a:srcRect l="19898" r="34602"/>
          <a:stretch>
            <a:fillRect/>
          </a:stretch>
        </p:blipFill>
        <p:spPr>
          <a:xfrm>
            <a:off x="7199440" y="10"/>
            <a:ext cx="4992560" cy="6857990"/>
          </a:xfrm>
          <a:prstGeom prst="rect">
            <a:avLst/>
          </a:prstGeom>
          <a:effectLst/>
        </p:spPr>
      </p:pic>
      <p:sp>
        <p:nvSpPr>
          <p:cNvPr id="5" name="Rectangle 4">
            <a:extLst>
              <a:ext uri="{FF2B5EF4-FFF2-40B4-BE49-F238E27FC236}">
                <a16:creationId xmlns:a16="http://schemas.microsoft.com/office/drawing/2014/main" id="{112E4258-2D60-B80D-3FBF-04A0C674563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7">
            <a:extLst>
              <a:ext uri="{FF2B5EF4-FFF2-40B4-BE49-F238E27FC236}">
                <a16:creationId xmlns:a16="http://schemas.microsoft.com/office/drawing/2014/main" id="{5ED48DF7-C309-2019-811B-B2BA19B1CBAA}"/>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6" name="Slide Number Placeholder 5">
            <a:extLst>
              <a:ext uri="{FF2B5EF4-FFF2-40B4-BE49-F238E27FC236}">
                <a16:creationId xmlns:a16="http://schemas.microsoft.com/office/drawing/2014/main" id="{CF882B7B-4241-895A-2839-73662EC10159}"/>
              </a:ext>
            </a:extLst>
          </p:cNvPr>
          <p:cNvSpPr>
            <a:spLocks noGrp="1"/>
          </p:cNvSpPr>
          <p:nvPr>
            <p:ph type="sldNum" sz="quarter" idx="12"/>
          </p:nvPr>
        </p:nvSpPr>
        <p:spPr>
          <a:xfrm>
            <a:off x="8628888" y="6515663"/>
            <a:ext cx="2743200" cy="365125"/>
          </a:xfrm>
        </p:spPr>
        <p:txBody>
          <a:bodyPr/>
          <a:lstStyle/>
          <a:p>
            <a:fld id="{46DBE0DA-A6B8-4445-8C66-3FABEA9B0B86}" type="slidenum">
              <a:rPr lang="en-US" smtClean="0">
                <a:solidFill>
                  <a:srgbClr val="FFFFFF"/>
                </a:solidFill>
              </a:rPr>
              <a:t>3</a:t>
            </a:fld>
            <a:endParaRPr lang="en-US" dirty="0">
              <a:solidFill>
                <a:srgbClr val="FFFFFF"/>
              </a:solidFill>
            </a:endParaRPr>
          </a:p>
        </p:txBody>
      </p:sp>
    </p:spTree>
    <p:extLst>
      <p:ext uri="{BB962C8B-B14F-4D97-AF65-F5344CB8AC3E}">
        <p14:creationId xmlns:p14="http://schemas.microsoft.com/office/powerpoint/2010/main" val="151228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D0724-B69B-9B9D-1BC7-E16BA03ED10E}"/>
              </a:ext>
            </a:extLst>
          </p:cNvPr>
          <p:cNvSpPr>
            <a:spLocks noGrp="1"/>
          </p:cNvSpPr>
          <p:nvPr>
            <p:ph type="title"/>
          </p:nvPr>
        </p:nvSpPr>
        <p:spPr>
          <a:xfrm>
            <a:off x="830583" y="24287"/>
            <a:ext cx="10515600" cy="1325563"/>
          </a:xfrm>
        </p:spPr>
        <p:txBody>
          <a:bodyPr/>
          <a:lstStyle/>
          <a:p>
            <a:r>
              <a:rPr lang="en-US" dirty="0"/>
              <a:t>Meet Our Staff</a:t>
            </a:r>
          </a:p>
        </p:txBody>
      </p:sp>
      <p:grpSp>
        <p:nvGrpSpPr>
          <p:cNvPr id="6" name="object 10">
            <a:extLst>
              <a:ext uri="{FF2B5EF4-FFF2-40B4-BE49-F238E27FC236}">
                <a16:creationId xmlns:a16="http://schemas.microsoft.com/office/drawing/2014/main" id="{4A48C003-5B00-6DEE-18AC-7D299C015CAD}"/>
              </a:ext>
            </a:extLst>
          </p:cNvPr>
          <p:cNvGrpSpPr/>
          <p:nvPr/>
        </p:nvGrpSpPr>
        <p:grpSpPr>
          <a:xfrm>
            <a:off x="1054087" y="1337384"/>
            <a:ext cx="1895475" cy="1809654"/>
            <a:chOff x="628637" y="1066736"/>
            <a:chExt cx="1115060" cy="1115060"/>
          </a:xfrm>
        </p:grpSpPr>
        <p:pic>
          <p:nvPicPr>
            <p:cNvPr id="7" name="object 11">
              <a:extLst>
                <a:ext uri="{FF2B5EF4-FFF2-40B4-BE49-F238E27FC236}">
                  <a16:creationId xmlns:a16="http://schemas.microsoft.com/office/drawing/2014/main" id="{FAD649DB-27E7-C2ED-14B1-174B59497B24}"/>
                </a:ext>
              </a:extLst>
            </p:cNvPr>
            <p:cNvPicPr/>
            <p:nvPr/>
          </p:nvPicPr>
          <p:blipFill>
            <a:blip r:embed="rId2" cstate="print"/>
            <a:stretch>
              <a:fillRect/>
            </a:stretch>
          </p:blipFill>
          <p:spPr>
            <a:xfrm>
              <a:off x="657225" y="1095375"/>
              <a:ext cx="1057275" cy="1057275"/>
            </a:xfrm>
            <a:prstGeom prst="rect">
              <a:avLst/>
            </a:prstGeom>
          </p:spPr>
        </p:pic>
        <p:sp>
          <p:nvSpPr>
            <p:cNvPr id="8" name="object 12">
              <a:extLst>
                <a:ext uri="{FF2B5EF4-FFF2-40B4-BE49-F238E27FC236}">
                  <a16:creationId xmlns:a16="http://schemas.microsoft.com/office/drawing/2014/main" id="{27EEDC04-107D-7477-7618-452D40347B46}"/>
                </a:ext>
              </a:extLst>
            </p:cNvPr>
            <p:cNvSpPr/>
            <p:nvPr/>
          </p:nvSpPr>
          <p:spPr>
            <a:xfrm>
              <a:off x="642924" y="1081024"/>
              <a:ext cx="1086485" cy="1086485"/>
            </a:xfrm>
            <a:custGeom>
              <a:avLst/>
              <a:gdLst/>
              <a:ahLst/>
              <a:cxnLst/>
              <a:rect l="l" t="t" r="r" b="b"/>
              <a:pathLst>
                <a:path w="1086485" h="1086485">
                  <a:moveTo>
                    <a:pt x="542937" y="0"/>
                  </a:moveTo>
                  <a:lnTo>
                    <a:pt x="598424" y="2793"/>
                  </a:lnTo>
                  <a:lnTo>
                    <a:pt x="652348" y="11049"/>
                  </a:lnTo>
                  <a:lnTo>
                    <a:pt x="704418" y="24511"/>
                  </a:lnTo>
                  <a:lnTo>
                    <a:pt x="754329" y="42672"/>
                  </a:lnTo>
                  <a:lnTo>
                    <a:pt x="801700" y="65531"/>
                  </a:lnTo>
                  <a:lnTo>
                    <a:pt x="846531" y="92837"/>
                  </a:lnTo>
                  <a:lnTo>
                    <a:pt x="888314" y="124078"/>
                  </a:lnTo>
                  <a:lnTo>
                    <a:pt x="926795" y="159130"/>
                  </a:lnTo>
                  <a:lnTo>
                    <a:pt x="961847" y="197612"/>
                  </a:lnTo>
                  <a:lnTo>
                    <a:pt x="993089" y="239395"/>
                  </a:lnTo>
                  <a:lnTo>
                    <a:pt x="1020394" y="284225"/>
                  </a:lnTo>
                  <a:lnTo>
                    <a:pt x="1043254" y="331597"/>
                  </a:lnTo>
                  <a:lnTo>
                    <a:pt x="1061415" y="381508"/>
                  </a:lnTo>
                  <a:lnTo>
                    <a:pt x="1074877" y="433577"/>
                  </a:lnTo>
                  <a:lnTo>
                    <a:pt x="1083132" y="487552"/>
                  </a:lnTo>
                  <a:lnTo>
                    <a:pt x="1085926" y="542925"/>
                  </a:lnTo>
                  <a:lnTo>
                    <a:pt x="1083132" y="598424"/>
                  </a:lnTo>
                  <a:lnTo>
                    <a:pt x="1074877" y="652399"/>
                  </a:lnTo>
                  <a:lnTo>
                    <a:pt x="1061415" y="704468"/>
                  </a:lnTo>
                  <a:lnTo>
                    <a:pt x="1043254" y="754379"/>
                  </a:lnTo>
                  <a:lnTo>
                    <a:pt x="1020394" y="801751"/>
                  </a:lnTo>
                  <a:lnTo>
                    <a:pt x="993089" y="846582"/>
                  </a:lnTo>
                  <a:lnTo>
                    <a:pt x="961847" y="888364"/>
                  </a:lnTo>
                  <a:lnTo>
                    <a:pt x="926795" y="926845"/>
                  </a:lnTo>
                  <a:lnTo>
                    <a:pt x="888314" y="961898"/>
                  </a:lnTo>
                  <a:lnTo>
                    <a:pt x="846531" y="993139"/>
                  </a:lnTo>
                  <a:lnTo>
                    <a:pt x="801700" y="1020444"/>
                  </a:lnTo>
                  <a:lnTo>
                    <a:pt x="754329" y="1043305"/>
                  </a:lnTo>
                  <a:lnTo>
                    <a:pt x="704418" y="1061465"/>
                  </a:lnTo>
                  <a:lnTo>
                    <a:pt x="652348" y="1074927"/>
                  </a:lnTo>
                  <a:lnTo>
                    <a:pt x="598424" y="1083183"/>
                  </a:lnTo>
                  <a:lnTo>
                    <a:pt x="542937" y="1085977"/>
                  </a:lnTo>
                  <a:lnTo>
                    <a:pt x="487451" y="1083183"/>
                  </a:lnTo>
                  <a:lnTo>
                    <a:pt x="433539" y="1074927"/>
                  </a:lnTo>
                  <a:lnTo>
                    <a:pt x="381495" y="1061465"/>
                  </a:lnTo>
                  <a:lnTo>
                    <a:pt x="331596" y="1043305"/>
                  </a:lnTo>
                  <a:lnTo>
                    <a:pt x="284137" y="1020444"/>
                  </a:lnTo>
                  <a:lnTo>
                    <a:pt x="239369" y="993139"/>
                  </a:lnTo>
                  <a:lnTo>
                    <a:pt x="197573" y="961898"/>
                  </a:lnTo>
                  <a:lnTo>
                    <a:pt x="159016" y="926845"/>
                  </a:lnTo>
                  <a:lnTo>
                    <a:pt x="123977" y="888364"/>
                  </a:lnTo>
                  <a:lnTo>
                    <a:pt x="92735" y="846582"/>
                  </a:lnTo>
                  <a:lnTo>
                    <a:pt x="65531" y="801751"/>
                  </a:lnTo>
                  <a:lnTo>
                    <a:pt x="42671" y="754379"/>
                  </a:lnTo>
                  <a:lnTo>
                    <a:pt x="24409" y="704468"/>
                  </a:lnTo>
                  <a:lnTo>
                    <a:pt x="11023" y="652399"/>
                  </a:lnTo>
                  <a:lnTo>
                    <a:pt x="2793" y="598424"/>
                  </a:lnTo>
                  <a:lnTo>
                    <a:pt x="0" y="542925"/>
                  </a:lnTo>
                  <a:lnTo>
                    <a:pt x="2793" y="487552"/>
                  </a:lnTo>
                  <a:lnTo>
                    <a:pt x="11023" y="433577"/>
                  </a:lnTo>
                  <a:lnTo>
                    <a:pt x="24409" y="381508"/>
                  </a:lnTo>
                  <a:lnTo>
                    <a:pt x="42671" y="331597"/>
                  </a:lnTo>
                  <a:lnTo>
                    <a:pt x="65531" y="284225"/>
                  </a:lnTo>
                  <a:lnTo>
                    <a:pt x="92735" y="239395"/>
                  </a:lnTo>
                  <a:lnTo>
                    <a:pt x="123977" y="197612"/>
                  </a:lnTo>
                  <a:lnTo>
                    <a:pt x="159016" y="159130"/>
                  </a:lnTo>
                  <a:lnTo>
                    <a:pt x="197573" y="124078"/>
                  </a:lnTo>
                  <a:lnTo>
                    <a:pt x="239369" y="92837"/>
                  </a:lnTo>
                  <a:lnTo>
                    <a:pt x="284137" y="65531"/>
                  </a:lnTo>
                  <a:lnTo>
                    <a:pt x="331596" y="42672"/>
                  </a:lnTo>
                  <a:lnTo>
                    <a:pt x="381495" y="24511"/>
                  </a:lnTo>
                  <a:lnTo>
                    <a:pt x="433539" y="11049"/>
                  </a:lnTo>
                  <a:lnTo>
                    <a:pt x="487451" y="2793"/>
                  </a:lnTo>
                  <a:lnTo>
                    <a:pt x="542937" y="0"/>
                  </a:lnTo>
                  <a:close/>
                </a:path>
              </a:pathLst>
            </a:custGeom>
            <a:ln w="28575">
              <a:solidFill>
                <a:srgbClr val="FFFFFF"/>
              </a:solidFill>
            </a:ln>
          </p:spPr>
          <p:txBody>
            <a:bodyPr wrap="square" lIns="0" tIns="0" rIns="0" bIns="0" rtlCol="0"/>
            <a:lstStyle/>
            <a:p>
              <a:endParaRPr/>
            </a:p>
          </p:txBody>
        </p:sp>
      </p:grpSp>
      <p:pic>
        <p:nvPicPr>
          <p:cNvPr id="9" name="object 7">
            <a:extLst>
              <a:ext uri="{FF2B5EF4-FFF2-40B4-BE49-F238E27FC236}">
                <a16:creationId xmlns:a16="http://schemas.microsoft.com/office/drawing/2014/main" id="{C900741F-73CD-EAFE-3561-0A7342A3C122}"/>
              </a:ext>
            </a:extLst>
          </p:cNvPr>
          <p:cNvPicPr/>
          <p:nvPr/>
        </p:nvPicPr>
        <p:blipFill>
          <a:blip r:embed="rId3" cstate="print"/>
          <a:stretch>
            <a:fillRect/>
          </a:stretch>
        </p:blipFill>
        <p:spPr>
          <a:xfrm>
            <a:off x="3813124" y="1324343"/>
            <a:ext cx="1846900" cy="1835736"/>
          </a:xfrm>
          <a:prstGeom prst="rect">
            <a:avLst/>
          </a:prstGeom>
        </p:spPr>
      </p:pic>
      <p:grpSp>
        <p:nvGrpSpPr>
          <p:cNvPr id="10" name="object 17">
            <a:extLst>
              <a:ext uri="{FF2B5EF4-FFF2-40B4-BE49-F238E27FC236}">
                <a16:creationId xmlns:a16="http://schemas.microsoft.com/office/drawing/2014/main" id="{6EC8D41D-F3E9-4B4D-D787-492B9C33E71B}"/>
              </a:ext>
            </a:extLst>
          </p:cNvPr>
          <p:cNvGrpSpPr/>
          <p:nvPr/>
        </p:nvGrpSpPr>
        <p:grpSpPr>
          <a:xfrm>
            <a:off x="6559575" y="1285851"/>
            <a:ext cx="2037793" cy="1912721"/>
            <a:chOff x="5191061" y="1066736"/>
            <a:chExt cx="1115060" cy="1115060"/>
          </a:xfrm>
        </p:grpSpPr>
        <p:pic>
          <p:nvPicPr>
            <p:cNvPr id="11" name="object 18">
              <a:extLst>
                <a:ext uri="{FF2B5EF4-FFF2-40B4-BE49-F238E27FC236}">
                  <a16:creationId xmlns:a16="http://schemas.microsoft.com/office/drawing/2014/main" id="{64C649DF-2B88-196A-581D-D58AF46E267A}"/>
                </a:ext>
              </a:extLst>
            </p:cNvPr>
            <p:cNvPicPr/>
            <p:nvPr/>
          </p:nvPicPr>
          <p:blipFill>
            <a:blip r:embed="rId4" cstate="print"/>
            <a:stretch>
              <a:fillRect/>
            </a:stretch>
          </p:blipFill>
          <p:spPr>
            <a:xfrm>
              <a:off x="5219699" y="1095375"/>
              <a:ext cx="1057275" cy="1057275"/>
            </a:xfrm>
            <a:prstGeom prst="rect">
              <a:avLst/>
            </a:prstGeom>
          </p:spPr>
        </p:pic>
        <p:sp>
          <p:nvSpPr>
            <p:cNvPr id="12" name="object 19">
              <a:extLst>
                <a:ext uri="{FF2B5EF4-FFF2-40B4-BE49-F238E27FC236}">
                  <a16:creationId xmlns:a16="http://schemas.microsoft.com/office/drawing/2014/main" id="{480BD010-36DE-5E02-34BC-60C1EC074EE9}"/>
                </a:ext>
              </a:extLst>
            </p:cNvPr>
            <p:cNvSpPr/>
            <p:nvPr/>
          </p:nvSpPr>
          <p:spPr>
            <a:xfrm>
              <a:off x="5205348" y="1081024"/>
              <a:ext cx="1086485" cy="1086485"/>
            </a:xfrm>
            <a:custGeom>
              <a:avLst/>
              <a:gdLst/>
              <a:ahLst/>
              <a:cxnLst/>
              <a:rect l="l" t="t" r="r" b="b"/>
              <a:pathLst>
                <a:path w="1086485" h="1086485">
                  <a:moveTo>
                    <a:pt x="543051" y="0"/>
                  </a:moveTo>
                  <a:lnTo>
                    <a:pt x="598424" y="2793"/>
                  </a:lnTo>
                  <a:lnTo>
                    <a:pt x="652399" y="11049"/>
                  </a:lnTo>
                  <a:lnTo>
                    <a:pt x="704468" y="24511"/>
                  </a:lnTo>
                  <a:lnTo>
                    <a:pt x="754379" y="42672"/>
                  </a:lnTo>
                  <a:lnTo>
                    <a:pt x="801751" y="65531"/>
                  </a:lnTo>
                  <a:lnTo>
                    <a:pt x="846581" y="92837"/>
                  </a:lnTo>
                  <a:lnTo>
                    <a:pt x="888364" y="124078"/>
                  </a:lnTo>
                  <a:lnTo>
                    <a:pt x="926846" y="159130"/>
                  </a:lnTo>
                  <a:lnTo>
                    <a:pt x="961898" y="197612"/>
                  </a:lnTo>
                  <a:lnTo>
                    <a:pt x="993139" y="239395"/>
                  </a:lnTo>
                  <a:lnTo>
                    <a:pt x="1020445" y="284225"/>
                  </a:lnTo>
                  <a:lnTo>
                    <a:pt x="1043304" y="331597"/>
                  </a:lnTo>
                  <a:lnTo>
                    <a:pt x="1061465" y="381508"/>
                  </a:lnTo>
                  <a:lnTo>
                    <a:pt x="1074927" y="433577"/>
                  </a:lnTo>
                  <a:lnTo>
                    <a:pt x="1083183" y="487552"/>
                  </a:lnTo>
                  <a:lnTo>
                    <a:pt x="1085977" y="542925"/>
                  </a:lnTo>
                  <a:lnTo>
                    <a:pt x="1083183" y="598424"/>
                  </a:lnTo>
                  <a:lnTo>
                    <a:pt x="1074927" y="652399"/>
                  </a:lnTo>
                  <a:lnTo>
                    <a:pt x="1061465" y="704468"/>
                  </a:lnTo>
                  <a:lnTo>
                    <a:pt x="1043304" y="754379"/>
                  </a:lnTo>
                  <a:lnTo>
                    <a:pt x="1020445" y="801751"/>
                  </a:lnTo>
                  <a:lnTo>
                    <a:pt x="993139" y="846582"/>
                  </a:lnTo>
                  <a:lnTo>
                    <a:pt x="961898" y="888364"/>
                  </a:lnTo>
                  <a:lnTo>
                    <a:pt x="926846" y="926845"/>
                  </a:lnTo>
                  <a:lnTo>
                    <a:pt x="888364" y="961898"/>
                  </a:lnTo>
                  <a:lnTo>
                    <a:pt x="846581" y="993139"/>
                  </a:lnTo>
                  <a:lnTo>
                    <a:pt x="801751" y="1020444"/>
                  </a:lnTo>
                  <a:lnTo>
                    <a:pt x="754379" y="1043305"/>
                  </a:lnTo>
                  <a:lnTo>
                    <a:pt x="704468" y="1061465"/>
                  </a:lnTo>
                  <a:lnTo>
                    <a:pt x="652399" y="1074927"/>
                  </a:lnTo>
                  <a:lnTo>
                    <a:pt x="598424" y="1083183"/>
                  </a:lnTo>
                  <a:lnTo>
                    <a:pt x="543051" y="1085977"/>
                  </a:lnTo>
                  <a:lnTo>
                    <a:pt x="487552" y="1083183"/>
                  </a:lnTo>
                  <a:lnTo>
                    <a:pt x="433577" y="1074927"/>
                  </a:lnTo>
                  <a:lnTo>
                    <a:pt x="381508" y="1061465"/>
                  </a:lnTo>
                  <a:lnTo>
                    <a:pt x="331597" y="1043305"/>
                  </a:lnTo>
                  <a:lnTo>
                    <a:pt x="284225" y="1020444"/>
                  </a:lnTo>
                  <a:lnTo>
                    <a:pt x="239395" y="993139"/>
                  </a:lnTo>
                  <a:lnTo>
                    <a:pt x="197612" y="961898"/>
                  </a:lnTo>
                  <a:lnTo>
                    <a:pt x="159130" y="926845"/>
                  </a:lnTo>
                  <a:lnTo>
                    <a:pt x="124078" y="888364"/>
                  </a:lnTo>
                  <a:lnTo>
                    <a:pt x="92837" y="846582"/>
                  </a:lnTo>
                  <a:lnTo>
                    <a:pt x="65531" y="801751"/>
                  </a:lnTo>
                  <a:lnTo>
                    <a:pt x="42672" y="754379"/>
                  </a:lnTo>
                  <a:lnTo>
                    <a:pt x="24511" y="704468"/>
                  </a:lnTo>
                  <a:lnTo>
                    <a:pt x="11049" y="652399"/>
                  </a:lnTo>
                  <a:lnTo>
                    <a:pt x="2793" y="598424"/>
                  </a:lnTo>
                  <a:lnTo>
                    <a:pt x="0" y="542925"/>
                  </a:lnTo>
                  <a:lnTo>
                    <a:pt x="2793" y="487552"/>
                  </a:lnTo>
                  <a:lnTo>
                    <a:pt x="11049" y="433577"/>
                  </a:lnTo>
                  <a:lnTo>
                    <a:pt x="24511" y="381508"/>
                  </a:lnTo>
                  <a:lnTo>
                    <a:pt x="42672" y="331597"/>
                  </a:lnTo>
                  <a:lnTo>
                    <a:pt x="65531" y="284225"/>
                  </a:lnTo>
                  <a:lnTo>
                    <a:pt x="92837" y="239395"/>
                  </a:lnTo>
                  <a:lnTo>
                    <a:pt x="124078" y="197612"/>
                  </a:lnTo>
                  <a:lnTo>
                    <a:pt x="159130" y="159130"/>
                  </a:lnTo>
                  <a:lnTo>
                    <a:pt x="197612" y="124078"/>
                  </a:lnTo>
                  <a:lnTo>
                    <a:pt x="239395" y="92837"/>
                  </a:lnTo>
                  <a:lnTo>
                    <a:pt x="284225" y="65531"/>
                  </a:lnTo>
                  <a:lnTo>
                    <a:pt x="331597" y="42672"/>
                  </a:lnTo>
                  <a:lnTo>
                    <a:pt x="381508" y="24511"/>
                  </a:lnTo>
                  <a:lnTo>
                    <a:pt x="433577" y="11049"/>
                  </a:lnTo>
                  <a:lnTo>
                    <a:pt x="487552" y="2793"/>
                  </a:lnTo>
                  <a:lnTo>
                    <a:pt x="543051" y="0"/>
                  </a:lnTo>
                  <a:close/>
                </a:path>
              </a:pathLst>
            </a:custGeom>
            <a:ln w="28575">
              <a:solidFill>
                <a:srgbClr val="FFFFFF"/>
              </a:solidFill>
            </a:ln>
          </p:spPr>
          <p:txBody>
            <a:bodyPr wrap="square" lIns="0" tIns="0" rIns="0" bIns="0" rtlCol="0"/>
            <a:lstStyle/>
            <a:p>
              <a:endParaRPr/>
            </a:p>
          </p:txBody>
        </p:sp>
      </p:grpSp>
      <p:grpSp>
        <p:nvGrpSpPr>
          <p:cNvPr id="13" name="object 21">
            <a:extLst>
              <a:ext uri="{FF2B5EF4-FFF2-40B4-BE49-F238E27FC236}">
                <a16:creationId xmlns:a16="http://schemas.microsoft.com/office/drawing/2014/main" id="{589F1F2A-8A59-BFE2-86BB-5AF92BDA432F}"/>
              </a:ext>
            </a:extLst>
          </p:cNvPr>
          <p:cNvGrpSpPr/>
          <p:nvPr/>
        </p:nvGrpSpPr>
        <p:grpSpPr>
          <a:xfrm>
            <a:off x="9475149" y="1265035"/>
            <a:ext cx="1985572" cy="1954352"/>
            <a:chOff x="7372286" y="1028636"/>
            <a:chExt cx="1191260" cy="1210310"/>
          </a:xfrm>
        </p:grpSpPr>
        <p:pic>
          <p:nvPicPr>
            <p:cNvPr id="14" name="object 22">
              <a:extLst>
                <a:ext uri="{FF2B5EF4-FFF2-40B4-BE49-F238E27FC236}">
                  <a16:creationId xmlns:a16="http://schemas.microsoft.com/office/drawing/2014/main" id="{06BB869F-2452-A124-50C7-35AB7EB9535B}"/>
                </a:ext>
              </a:extLst>
            </p:cNvPr>
            <p:cNvPicPr/>
            <p:nvPr/>
          </p:nvPicPr>
          <p:blipFill>
            <a:blip r:embed="rId5" cstate="print"/>
            <a:stretch>
              <a:fillRect/>
            </a:stretch>
          </p:blipFill>
          <p:spPr>
            <a:xfrm>
              <a:off x="7400924" y="1057275"/>
              <a:ext cx="1133475" cy="1152525"/>
            </a:xfrm>
            <a:prstGeom prst="rect">
              <a:avLst/>
            </a:prstGeom>
          </p:spPr>
        </p:pic>
        <p:sp>
          <p:nvSpPr>
            <p:cNvPr id="15" name="object 23">
              <a:extLst>
                <a:ext uri="{FF2B5EF4-FFF2-40B4-BE49-F238E27FC236}">
                  <a16:creationId xmlns:a16="http://schemas.microsoft.com/office/drawing/2014/main" id="{CBE572BF-BF96-332A-1FBB-441FBDB92743}"/>
                </a:ext>
              </a:extLst>
            </p:cNvPr>
            <p:cNvSpPr/>
            <p:nvPr/>
          </p:nvSpPr>
          <p:spPr>
            <a:xfrm>
              <a:off x="7386573" y="1042924"/>
              <a:ext cx="1162685" cy="1181735"/>
            </a:xfrm>
            <a:custGeom>
              <a:avLst/>
              <a:gdLst/>
              <a:ahLst/>
              <a:cxnLst/>
              <a:rect l="l" t="t" r="r" b="b"/>
              <a:pathLst>
                <a:path w="1162684" h="1181735">
                  <a:moveTo>
                    <a:pt x="581151" y="0"/>
                  </a:moveTo>
                  <a:lnTo>
                    <a:pt x="640460" y="3048"/>
                  </a:lnTo>
                  <a:lnTo>
                    <a:pt x="698246" y="12064"/>
                  </a:lnTo>
                  <a:lnTo>
                    <a:pt x="753872" y="26670"/>
                  </a:lnTo>
                  <a:lnTo>
                    <a:pt x="807339" y="46481"/>
                  </a:lnTo>
                  <a:lnTo>
                    <a:pt x="858139" y="71374"/>
                  </a:lnTo>
                  <a:lnTo>
                    <a:pt x="906018" y="100964"/>
                  </a:lnTo>
                  <a:lnTo>
                    <a:pt x="950722" y="135000"/>
                  </a:lnTo>
                  <a:lnTo>
                    <a:pt x="991997" y="173100"/>
                  </a:lnTo>
                  <a:lnTo>
                    <a:pt x="1029461" y="215011"/>
                  </a:lnTo>
                  <a:lnTo>
                    <a:pt x="1062990" y="260476"/>
                  </a:lnTo>
                  <a:lnTo>
                    <a:pt x="1092073" y="309245"/>
                  </a:lnTo>
                  <a:lnTo>
                    <a:pt x="1116456" y="360806"/>
                  </a:lnTo>
                  <a:lnTo>
                    <a:pt x="1136015" y="415036"/>
                  </a:lnTo>
                  <a:lnTo>
                    <a:pt x="1150366" y="471677"/>
                  </a:lnTo>
                  <a:lnTo>
                    <a:pt x="1159128" y="530225"/>
                  </a:lnTo>
                  <a:lnTo>
                    <a:pt x="1162177" y="590550"/>
                  </a:lnTo>
                  <a:lnTo>
                    <a:pt x="1159128" y="651001"/>
                  </a:lnTo>
                  <a:lnTo>
                    <a:pt x="1150366" y="709549"/>
                  </a:lnTo>
                  <a:lnTo>
                    <a:pt x="1136015" y="766190"/>
                  </a:lnTo>
                  <a:lnTo>
                    <a:pt x="1116456" y="820420"/>
                  </a:lnTo>
                  <a:lnTo>
                    <a:pt x="1092073" y="871982"/>
                  </a:lnTo>
                  <a:lnTo>
                    <a:pt x="1062990" y="920750"/>
                  </a:lnTo>
                  <a:lnTo>
                    <a:pt x="1029461" y="966215"/>
                  </a:lnTo>
                  <a:lnTo>
                    <a:pt x="991997" y="1008126"/>
                  </a:lnTo>
                  <a:lnTo>
                    <a:pt x="950722" y="1046226"/>
                  </a:lnTo>
                  <a:lnTo>
                    <a:pt x="906018" y="1080262"/>
                  </a:lnTo>
                  <a:lnTo>
                    <a:pt x="858139" y="1109852"/>
                  </a:lnTo>
                  <a:lnTo>
                    <a:pt x="807339" y="1134745"/>
                  </a:lnTo>
                  <a:lnTo>
                    <a:pt x="753872" y="1154557"/>
                  </a:lnTo>
                  <a:lnTo>
                    <a:pt x="698246" y="1169162"/>
                  </a:lnTo>
                  <a:lnTo>
                    <a:pt x="640460" y="1178178"/>
                  </a:lnTo>
                  <a:lnTo>
                    <a:pt x="581151" y="1181227"/>
                  </a:lnTo>
                  <a:lnTo>
                    <a:pt x="521716" y="1178178"/>
                  </a:lnTo>
                  <a:lnTo>
                    <a:pt x="463930" y="1169162"/>
                  </a:lnTo>
                  <a:lnTo>
                    <a:pt x="408304" y="1154557"/>
                  </a:lnTo>
                  <a:lnTo>
                    <a:pt x="354837" y="1134745"/>
                  </a:lnTo>
                  <a:lnTo>
                    <a:pt x="304037" y="1109852"/>
                  </a:lnTo>
                  <a:lnTo>
                    <a:pt x="256158" y="1080262"/>
                  </a:lnTo>
                  <a:lnTo>
                    <a:pt x="211454" y="1046226"/>
                  </a:lnTo>
                  <a:lnTo>
                    <a:pt x="170179" y="1008126"/>
                  </a:lnTo>
                  <a:lnTo>
                    <a:pt x="132715" y="966215"/>
                  </a:lnTo>
                  <a:lnTo>
                    <a:pt x="99186" y="920750"/>
                  </a:lnTo>
                  <a:lnTo>
                    <a:pt x="70103" y="871982"/>
                  </a:lnTo>
                  <a:lnTo>
                    <a:pt x="45720" y="820420"/>
                  </a:lnTo>
                  <a:lnTo>
                    <a:pt x="26161" y="766190"/>
                  </a:lnTo>
                  <a:lnTo>
                    <a:pt x="11810" y="709549"/>
                  </a:lnTo>
                  <a:lnTo>
                    <a:pt x="3048" y="651001"/>
                  </a:lnTo>
                  <a:lnTo>
                    <a:pt x="0" y="590550"/>
                  </a:lnTo>
                  <a:lnTo>
                    <a:pt x="3048" y="530225"/>
                  </a:lnTo>
                  <a:lnTo>
                    <a:pt x="11810" y="471677"/>
                  </a:lnTo>
                  <a:lnTo>
                    <a:pt x="26161" y="415036"/>
                  </a:lnTo>
                  <a:lnTo>
                    <a:pt x="45720" y="360806"/>
                  </a:lnTo>
                  <a:lnTo>
                    <a:pt x="70103" y="309245"/>
                  </a:lnTo>
                  <a:lnTo>
                    <a:pt x="99186" y="260476"/>
                  </a:lnTo>
                  <a:lnTo>
                    <a:pt x="132715" y="215011"/>
                  </a:lnTo>
                  <a:lnTo>
                    <a:pt x="170179" y="173100"/>
                  </a:lnTo>
                  <a:lnTo>
                    <a:pt x="211454" y="135000"/>
                  </a:lnTo>
                  <a:lnTo>
                    <a:pt x="256158" y="100964"/>
                  </a:lnTo>
                  <a:lnTo>
                    <a:pt x="304037" y="71374"/>
                  </a:lnTo>
                  <a:lnTo>
                    <a:pt x="354837" y="46481"/>
                  </a:lnTo>
                  <a:lnTo>
                    <a:pt x="408304" y="26670"/>
                  </a:lnTo>
                  <a:lnTo>
                    <a:pt x="463930" y="12064"/>
                  </a:lnTo>
                  <a:lnTo>
                    <a:pt x="521716" y="3048"/>
                  </a:lnTo>
                  <a:lnTo>
                    <a:pt x="581151" y="0"/>
                  </a:lnTo>
                  <a:close/>
                </a:path>
              </a:pathLst>
            </a:custGeom>
            <a:ln w="28575">
              <a:solidFill>
                <a:srgbClr val="FFFFFF"/>
              </a:solidFill>
            </a:ln>
          </p:spPr>
          <p:txBody>
            <a:bodyPr wrap="square" lIns="0" tIns="0" rIns="0" bIns="0" rtlCol="0"/>
            <a:lstStyle/>
            <a:p>
              <a:endParaRPr/>
            </a:p>
          </p:txBody>
        </p:sp>
      </p:grpSp>
      <p:sp>
        <p:nvSpPr>
          <p:cNvPr id="3" name="Rectangle 2">
            <a:extLst>
              <a:ext uri="{FF2B5EF4-FFF2-40B4-BE49-F238E27FC236}">
                <a16:creationId xmlns:a16="http://schemas.microsoft.com/office/drawing/2014/main" id="{A9011460-4CFE-83D7-1927-6EB6CFFFB5A5}"/>
              </a:ext>
            </a:extLst>
          </p:cNvPr>
          <p:cNvSpPr/>
          <p:nvPr/>
        </p:nvSpPr>
        <p:spPr>
          <a:xfrm>
            <a:off x="0" y="3331029"/>
            <a:ext cx="12192000" cy="3526971"/>
          </a:xfrm>
          <a:prstGeom prst="rect">
            <a:avLst/>
          </a:prstGeom>
          <a:solidFill>
            <a:srgbClr val="1817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B41DC1-8ACA-9F0E-9998-8FE82DE7A8DA}"/>
              </a:ext>
            </a:extLst>
          </p:cNvPr>
          <p:cNvSpPr txBox="1"/>
          <p:nvPr/>
        </p:nvSpPr>
        <p:spPr>
          <a:xfrm>
            <a:off x="1053568" y="3541934"/>
            <a:ext cx="1895475" cy="2308324"/>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Gabby Everett</a:t>
            </a:r>
          </a:p>
          <a:p>
            <a:pPr algn="ctr"/>
            <a:r>
              <a:rPr lang="en-US" dirty="0">
                <a:solidFill>
                  <a:srgbClr val="FFFFFF"/>
                </a:solidFill>
                <a:latin typeface="Century Gothic" panose="020B0502020202020204" pitchFamily="34" charset="0"/>
              </a:rPr>
              <a:t>BioLabs </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Site Director</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Texas A&amp;M</a:t>
            </a:r>
          </a:p>
          <a:p>
            <a:pPr algn="ctr"/>
            <a:r>
              <a:rPr lang="en-US" dirty="0">
                <a:solidFill>
                  <a:srgbClr val="FFFFFF"/>
                </a:solidFill>
                <a:latin typeface="Century Gothic" panose="020B0502020202020204" pitchFamily="34" charset="0"/>
              </a:rPr>
              <a:t>PhD in Biochemistry</a:t>
            </a:r>
          </a:p>
        </p:txBody>
      </p:sp>
      <p:sp>
        <p:nvSpPr>
          <p:cNvPr id="17" name="TextBox 16">
            <a:extLst>
              <a:ext uri="{FF2B5EF4-FFF2-40B4-BE49-F238E27FC236}">
                <a16:creationId xmlns:a16="http://schemas.microsoft.com/office/drawing/2014/main" id="{9CEEF075-26C7-590B-740B-63F9760EBBED}"/>
              </a:ext>
            </a:extLst>
          </p:cNvPr>
          <p:cNvSpPr txBox="1"/>
          <p:nvPr/>
        </p:nvSpPr>
        <p:spPr>
          <a:xfrm>
            <a:off x="3788836" y="3541934"/>
            <a:ext cx="1895475" cy="2585323"/>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Alyssa Dubrow</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BioLabs Associate Lab Manager</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Texas A&amp;M</a:t>
            </a:r>
          </a:p>
          <a:p>
            <a:pPr algn="ctr"/>
            <a:r>
              <a:rPr lang="en-US" dirty="0">
                <a:solidFill>
                  <a:srgbClr val="FFFFFF"/>
                </a:solidFill>
                <a:latin typeface="Century Gothic" panose="020B0502020202020204" pitchFamily="34" charset="0"/>
              </a:rPr>
              <a:t>B.S. in Biochemistry</a:t>
            </a:r>
          </a:p>
        </p:txBody>
      </p:sp>
      <p:sp>
        <p:nvSpPr>
          <p:cNvPr id="18" name="TextBox 17">
            <a:extLst>
              <a:ext uri="{FF2B5EF4-FFF2-40B4-BE49-F238E27FC236}">
                <a16:creationId xmlns:a16="http://schemas.microsoft.com/office/drawing/2014/main" id="{B8FF07AE-EA5A-623D-D028-B16650E1FF1D}"/>
              </a:ext>
            </a:extLst>
          </p:cNvPr>
          <p:cNvSpPr txBox="1"/>
          <p:nvPr/>
        </p:nvSpPr>
        <p:spPr>
          <a:xfrm>
            <a:off x="6630268" y="3541934"/>
            <a:ext cx="1895475" cy="2862322"/>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Camille Shuey</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BioLabs Lab Operations Associate</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UT Arlington</a:t>
            </a:r>
          </a:p>
          <a:p>
            <a:pPr algn="ctr"/>
            <a:r>
              <a:rPr lang="en-US" dirty="0">
                <a:solidFill>
                  <a:srgbClr val="FFFFFF"/>
                </a:solidFill>
                <a:latin typeface="Century Gothic" panose="020B0502020202020204" pitchFamily="34" charset="0"/>
              </a:rPr>
              <a:t>B.S. in Biomedical Engineering</a:t>
            </a:r>
          </a:p>
        </p:txBody>
      </p:sp>
      <p:sp>
        <p:nvSpPr>
          <p:cNvPr id="19" name="TextBox 18">
            <a:extLst>
              <a:ext uri="{FF2B5EF4-FFF2-40B4-BE49-F238E27FC236}">
                <a16:creationId xmlns:a16="http://schemas.microsoft.com/office/drawing/2014/main" id="{DE9DD6CF-31C3-6403-8E92-8635BA01221C}"/>
              </a:ext>
            </a:extLst>
          </p:cNvPr>
          <p:cNvSpPr txBox="1"/>
          <p:nvPr/>
        </p:nvSpPr>
        <p:spPr>
          <a:xfrm>
            <a:off x="9579311" y="3541934"/>
            <a:ext cx="1895475" cy="2585323"/>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Kathryn Sheaffer</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BioLabs Lab Operations Associate</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Texas A&amp;M</a:t>
            </a:r>
          </a:p>
          <a:p>
            <a:pPr algn="ctr"/>
            <a:r>
              <a:rPr lang="en-US" dirty="0">
                <a:solidFill>
                  <a:srgbClr val="FFFFFF"/>
                </a:solidFill>
                <a:latin typeface="Century Gothic" panose="020B0502020202020204" pitchFamily="34" charset="0"/>
              </a:rPr>
              <a:t>B.S. in Biology</a:t>
            </a:r>
          </a:p>
        </p:txBody>
      </p:sp>
      <p:sp>
        <p:nvSpPr>
          <p:cNvPr id="4" name="Rectangle 3">
            <a:extLst>
              <a:ext uri="{FF2B5EF4-FFF2-40B4-BE49-F238E27FC236}">
                <a16:creationId xmlns:a16="http://schemas.microsoft.com/office/drawing/2014/main" id="{D8FCE439-AA0B-5A6D-66CE-6180A614F3A0}"/>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7">
            <a:extLst>
              <a:ext uri="{FF2B5EF4-FFF2-40B4-BE49-F238E27FC236}">
                <a16:creationId xmlns:a16="http://schemas.microsoft.com/office/drawing/2014/main" id="{AE7CF541-7953-2122-B325-DA5B9C97211C}"/>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6"/>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21" name="Slide Number Placeholder 20">
            <a:extLst>
              <a:ext uri="{FF2B5EF4-FFF2-40B4-BE49-F238E27FC236}">
                <a16:creationId xmlns:a16="http://schemas.microsoft.com/office/drawing/2014/main" id="{0DFE3803-07D2-1188-F48A-6A6B97479244}"/>
              </a:ext>
            </a:extLst>
          </p:cNvPr>
          <p:cNvSpPr>
            <a:spLocks noGrp="1"/>
          </p:cNvSpPr>
          <p:nvPr>
            <p:ph type="sldNum" sz="quarter" idx="12"/>
          </p:nvPr>
        </p:nvSpPr>
        <p:spPr>
          <a:xfrm>
            <a:off x="8602983" y="6515663"/>
            <a:ext cx="2743200" cy="365125"/>
          </a:xfrm>
        </p:spPr>
        <p:txBody>
          <a:bodyPr/>
          <a:lstStyle/>
          <a:p>
            <a:fld id="{46DBE0DA-A6B8-4445-8C66-3FABEA9B0B86}" type="slidenum">
              <a:rPr lang="en-US" smtClean="0">
                <a:solidFill>
                  <a:srgbClr val="FFFFFF"/>
                </a:solidFill>
              </a:rPr>
              <a:t>4</a:t>
            </a:fld>
            <a:endParaRPr lang="en-US" dirty="0">
              <a:solidFill>
                <a:srgbClr val="FFFFFF"/>
              </a:solidFill>
            </a:endParaRPr>
          </a:p>
        </p:txBody>
      </p:sp>
    </p:spTree>
    <p:extLst>
      <p:ext uri="{BB962C8B-B14F-4D97-AF65-F5344CB8AC3E}">
        <p14:creationId xmlns:p14="http://schemas.microsoft.com/office/powerpoint/2010/main" val="322717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a:extLst>
            <a:ext uri="{FF2B5EF4-FFF2-40B4-BE49-F238E27FC236}">
              <a16:creationId xmlns:a16="http://schemas.microsoft.com/office/drawing/2014/main" id="{675787A1-067F-EC69-E18F-DCB88A113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21DC5-3529-A2EB-E5E8-527EDCF887E7}"/>
              </a:ext>
            </a:extLst>
          </p:cNvPr>
          <p:cNvSpPr>
            <a:spLocks noGrp="1"/>
          </p:cNvSpPr>
          <p:nvPr>
            <p:ph type="title"/>
          </p:nvPr>
        </p:nvSpPr>
        <p:spPr/>
        <p:txBody>
          <a:bodyPr/>
          <a:lstStyle/>
          <a:p>
            <a:r>
              <a:rPr lang="en-US" dirty="0">
                <a:solidFill>
                  <a:srgbClr val="FFFFFF"/>
                </a:solidFill>
                <a:latin typeface="Century Gothic"/>
              </a:rPr>
              <a:t>New Resident Members</a:t>
            </a:r>
            <a:endParaRPr lang="en-US" dirty="0">
              <a:solidFill>
                <a:srgbClr val="FFFFFF"/>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A31DDC97-7E62-8726-7E54-A97A8D7D413A}"/>
              </a:ext>
            </a:extLst>
          </p:cNvPr>
          <p:cNvSpPr>
            <a:spLocks noGrp="1"/>
          </p:cNvSpPr>
          <p:nvPr>
            <p:ph sz="half" idx="1"/>
          </p:nvPr>
        </p:nvSpPr>
        <p:spPr>
          <a:xfrm>
            <a:off x="840812" y="1534477"/>
            <a:ext cx="10698865" cy="4351338"/>
          </a:xfrm>
        </p:spPr>
        <p:txBody>
          <a:bodyPr vert="horz" lIns="91440" tIns="45720" rIns="91440" bIns="45720" rtlCol="0" anchor="t">
            <a:normAutofit/>
          </a:bodyPr>
          <a:lstStyle/>
          <a:p>
            <a:pPr>
              <a:buFont typeface="Calibri" panose="020B0604020202020204" pitchFamily="34" charset="0"/>
              <a:buChar char="-"/>
            </a:pPr>
            <a:r>
              <a:rPr lang="en-US" dirty="0">
                <a:solidFill>
                  <a:srgbClr val="FFFFFF"/>
                </a:solidFill>
                <a:latin typeface="Century Gothic"/>
              </a:rPr>
              <a:t>Staff must be notified of all new on-site members so they can be sent training &amp; added to virtual platforms</a:t>
            </a:r>
          </a:p>
          <a:p>
            <a:pPr marL="0" indent="0">
              <a:buNone/>
            </a:pPr>
            <a:endParaRPr lang="en-US" dirty="0">
              <a:solidFill>
                <a:srgbClr val="FFFFFF"/>
              </a:solidFill>
              <a:latin typeface="Century Gothic"/>
            </a:endParaRPr>
          </a:p>
          <a:p>
            <a:pPr>
              <a:buFont typeface="Calibri" panose="020B0604020202020204" pitchFamily="34" charset="0"/>
              <a:buChar char="-"/>
            </a:pPr>
            <a:r>
              <a:rPr lang="en-US" dirty="0">
                <a:solidFill>
                  <a:srgbClr val="FFFFFF"/>
                </a:solidFill>
                <a:latin typeface="Century Gothic"/>
              </a:rPr>
              <a:t>4 parts:</a:t>
            </a:r>
            <a:endParaRPr lang="en-US" dirty="0">
              <a:solidFill>
                <a:srgbClr val="FFFFFF"/>
              </a:solidFill>
              <a:latin typeface="Century Gothic" panose="020B0502020202020204" pitchFamily="34" charset="0"/>
            </a:endParaRPr>
          </a:p>
          <a:p>
            <a:pPr marL="914400" lvl="1" indent="-457200">
              <a:buAutoNum type="arabicPeriod"/>
            </a:pPr>
            <a:r>
              <a:rPr lang="en-US" dirty="0">
                <a:solidFill>
                  <a:srgbClr val="FFFFFF"/>
                </a:solidFill>
                <a:latin typeface="Century Gothic"/>
              </a:rPr>
              <a:t>MediaLab video trainings</a:t>
            </a:r>
          </a:p>
          <a:p>
            <a:pPr marL="914400" lvl="1" indent="-457200">
              <a:buAutoNum type="arabicPeriod"/>
            </a:pPr>
            <a:r>
              <a:rPr lang="en-US">
                <a:solidFill>
                  <a:srgbClr val="FFFFFF"/>
                </a:solidFill>
                <a:latin typeface="Century Gothic"/>
              </a:rPr>
              <a:t>Rules and Regulations</a:t>
            </a:r>
          </a:p>
          <a:p>
            <a:pPr marL="914400" lvl="1" indent="-457200">
              <a:buAutoNum type="arabicPeriod"/>
            </a:pPr>
            <a:r>
              <a:rPr lang="en-US" dirty="0">
                <a:solidFill>
                  <a:srgbClr val="FFFFFF"/>
                </a:solidFill>
                <a:latin typeface="Century Gothic"/>
              </a:rPr>
              <a:t>Emergency contacts</a:t>
            </a:r>
          </a:p>
          <a:p>
            <a:pPr marL="914400" lvl="1" indent="-457200">
              <a:buAutoNum type="arabicPeriod"/>
            </a:pPr>
            <a:r>
              <a:rPr lang="en-US" dirty="0">
                <a:solidFill>
                  <a:srgbClr val="FFFFFF"/>
                </a:solidFill>
                <a:latin typeface="Century Gothic"/>
              </a:rPr>
              <a:t>Parking Permit</a:t>
            </a:r>
            <a:endParaRPr lang="en-US" dirty="0">
              <a:solidFill>
                <a:srgbClr val="FFFFFF"/>
              </a:solidFill>
              <a:latin typeface="Century Gothic" panose="020B0502020202020204" pitchFamily="34" charset="0"/>
            </a:endParaRPr>
          </a:p>
          <a:p>
            <a:pPr marL="914400" lvl="1" indent="-457200">
              <a:buAutoNum type="arabicPeriod"/>
            </a:pPr>
            <a:endParaRPr lang="en-US"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98C58287-61AF-A5E5-9DAE-FF667C6461B7}"/>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7">
            <a:extLst>
              <a:ext uri="{FF2B5EF4-FFF2-40B4-BE49-F238E27FC236}">
                <a16:creationId xmlns:a16="http://schemas.microsoft.com/office/drawing/2014/main" id="{4BF69A36-C248-2677-41EF-8BD5FB4C3491}"/>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5" name="Slide Number Placeholder 4">
            <a:extLst>
              <a:ext uri="{FF2B5EF4-FFF2-40B4-BE49-F238E27FC236}">
                <a16:creationId xmlns:a16="http://schemas.microsoft.com/office/drawing/2014/main" id="{4F82E0B0-D5AB-D2D7-3136-A14BDCCBD36A}"/>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5</a:t>
            </a:fld>
            <a:endParaRPr lang="en-US">
              <a:solidFill>
                <a:srgbClr val="FFFFFF"/>
              </a:solidFill>
            </a:endParaRPr>
          </a:p>
        </p:txBody>
      </p:sp>
    </p:spTree>
    <p:extLst>
      <p:ext uri="{BB962C8B-B14F-4D97-AF65-F5344CB8AC3E}">
        <p14:creationId xmlns:p14="http://schemas.microsoft.com/office/powerpoint/2010/main" val="235994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8584-208A-DCF1-1D61-D649F7CBE5C2}"/>
              </a:ext>
            </a:extLst>
          </p:cNvPr>
          <p:cNvSpPr>
            <a:spLocks noGrp="1"/>
          </p:cNvSpPr>
          <p:nvPr>
            <p:ph type="title"/>
          </p:nvPr>
        </p:nvSpPr>
        <p:spPr/>
        <p:txBody>
          <a:bodyPr/>
          <a:lstStyle/>
          <a:p>
            <a:r>
              <a:rPr lang="en-US" dirty="0">
                <a:solidFill>
                  <a:srgbClr val="FFFFFF"/>
                </a:solidFill>
                <a:latin typeface="Century Gothic" panose="020B0502020202020204" pitchFamily="34" charset="0"/>
              </a:rPr>
              <a:t>Capital Connections</a:t>
            </a:r>
          </a:p>
        </p:txBody>
      </p:sp>
      <p:sp>
        <p:nvSpPr>
          <p:cNvPr id="3" name="Content Placeholder 2">
            <a:extLst>
              <a:ext uri="{FF2B5EF4-FFF2-40B4-BE49-F238E27FC236}">
                <a16:creationId xmlns:a16="http://schemas.microsoft.com/office/drawing/2014/main" id="{85C1C367-BB0D-2EA6-FD36-B1D2F656032A}"/>
              </a:ext>
            </a:extLst>
          </p:cNvPr>
          <p:cNvSpPr>
            <a:spLocks noGrp="1"/>
          </p:cNvSpPr>
          <p:nvPr>
            <p:ph sz="half" idx="1"/>
          </p:nvPr>
        </p:nvSpPr>
        <p:spPr>
          <a:xfrm>
            <a:off x="821521" y="1534477"/>
            <a:ext cx="5181600" cy="4351338"/>
          </a:xfrm>
        </p:spPr>
        <p:txBody>
          <a:bodyPr/>
          <a:lstStyle/>
          <a:p>
            <a:pPr marL="0" indent="0">
              <a:buNone/>
            </a:pPr>
            <a:r>
              <a:rPr lang="en-US" dirty="0">
                <a:solidFill>
                  <a:srgbClr val="FFFFFF"/>
                </a:solidFill>
                <a:latin typeface="Century Gothic" panose="020B0502020202020204" pitchFamily="34" charset="0"/>
              </a:rPr>
              <a:t>If you would like to get in touch with any of these companies, please email </a:t>
            </a:r>
            <a:r>
              <a:rPr lang="en-US" dirty="0">
                <a:solidFill>
                  <a:srgbClr val="FFFFFF"/>
                </a:solidFill>
                <a:latin typeface="Century Gothic" panose="020B0502020202020204" pitchFamily="34" charset="0"/>
                <a:hlinkClick r:id="rId2">
                  <a:extLst>
                    <a:ext uri="{A12FA001-AC4F-418D-AE19-62706E023703}">
                      <ahyp:hlinkClr xmlns:ahyp="http://schemas.microsoft.com/office/drawing/2018/hyperlinkcolor" val="tx"/>
                    </a:ext>
                  </a:extLst>
                </a:hlinkClick>
              </a:rPr>
              <a:t>cshuey@biolabs.io</a:t>
            </a:r>
            <a:r>
              <a:rPr lang="en-US" dirty="0">
                <a:solidFill>
                  <a:srgbClr val="FFFFFF"/>
                </a:solidFill>
                <a:latin typeface="Century Gothic" panose="020B0502020202020204" pitchFamily="34" charset="0"/>
              </a:rPr>
              <a:t> and she can get you in touch with a representative.</a:t>
            </a:r>
          </a:p>
        </p:txBody>
      </p:sp>
      <p:grpSp>
        <p:nvGrpSpPr>
          <p:cNvPr id="5" name="object 13">
            <a:extLst>
              <a:ext uri="{FF2B5EF4-FFF2-40B4-BE49-F238E27FC236}">
                <a16:creationId xmlns:a16="http://schemas.microsoft.com/office/drawing/2014/main" id="{7EA23FCA-61E3-B140-F490-D20C4764C96F}"/>
              </a:ext>
            </a:extLst>
          </p:cNvPr>
          <p:cNvGrpSpPr/>
          <p:nvPr/>
        </p:nvGrpSpPr>
        <p:grpSpPr>
          <a:xfrm>
            <a:off x="6096000" y="949801"/>
            <a:ext cx="5742430" cy="4958398"/>
            <a:chOff x="4648200" y="1285875"/>
            <a:chExt cx="3162300" cy="2828925"/>
          </a:xfrm>
        </p:grpSpPr>
        <p:sp>
          <p:nvSpPr>
            <p:cNvPr id="6" name="object 14">
              <a:extLst>
                <a:ext uri="{FF2B5EF4-FFF2-40B4-BE49-F238E27FC236}">
                  <a16:creationId xmlns:a16="http://schemas.microsoft.com/office/drawing/2014/main" id="{FA5BE6F6-ABA0-B6AB-F22D-E8E2B274591C}"/>
                </a:ext>
              </a:extLst>
            </p:cNvPr>
            <p:cNvSpPr/>
            <p:nvPr/>
          </p:nvSpPr>
          <p:spPr>
            <a:xfrm>
              <a:off x="4648200" y="1590674"/>
              <a:ext cx="2781300" cy="2524125"/>
            </a:xfrm>
            <a:custGeom>
              <a:avLst/>
              <a:gdLst/>
              <a:ahLst/>
              <a:cxnLst/>
              <a:rect l="l" t="t" r="r" b="b"/>
              <a:pathLst>
                <a:path w="2781300" h="2524125">
                  <a:moveTo>
                    <a:pt x="2009775" y="397383"/>
                  </a:moveTo>
                  <a:lnTo>
                    <a:pt x="1749679" y="0"/>
                  </a:lnTo>
                  <a:lnTo>
                    <a:pt x="992632" y="662178"/>
                  </a:lnTo>
                  <a:lnTo>
                    <a:pt x="752475" y="1104900"/>
                  </a:lnTo>
                  <a:lnTo>
                    <a:pt x="2009775" y="397383"/>
                  </a:lnTo>
                  <a:close/>
                </a:path>
                <a:path w="2781300" h="2524125">
                  <a:moveTo>
                    <a:pt x="2390775" y="1100836"/>
                  </a:moveTo>
                  <a:lnTo>
                    <a:pt x="2151380" y="657225"/>
                  </a:lnTo>
                  <a:lnTo>
                    <a:pt x="610870" y="1366139"/>
                  </a:lnTo>
                  <a:lnTo>
                    <a:pt x="371475" y="1809750"/>
                  </a:lnTo>
                  <a:lnTo>
                    <a:pt x="2390775" y="1100836"/>
                  </a:lnTo>
                  <a:close/>
                </a:path>
                <a:path w="2781300" h="2524125">
                  <a:moveTo>
                    <a:pt x="2781300" y="1815211"/>
                  </a:moveTo>
                  <a:lnTo>
                    <a:pt x="2542159" y="1371600"/>
                  </a:lnTo>
                  <a:lnTo>
                    <a:pt x="239141" y="2080514"/>
                  </a:lnTo>
                  <a:lnTo>
                    <a:pt x="0" y="2524125"/>
                  </a:lnTo>
                  <a:lnTo>
                    <a:pt x="2781300" y="1815211"/>
                  </a:lnTo>
                  <a:close/>
                </a:path>
              </a:pathLst>
            </a:custGeom>
            <a:solidFill>
              <a:srgbClr val="D9D9D9"/>
            </a:solidFill>
          </p:spPr>
          <p:txBody>
            <a:bodyPr wrap="square" lIns="0" tIns="0" rIns="0" bIns="0" rtlCol="0"/>
            <a:lstStyle/>
            <a:p>
              <a:endParaRPr/>
            </a:p>
          </p:txBody>
        </p:sp>
        <p:sp>
          <p:nvSpPr>
            <p:cNvPr id="7" name="object 15">
              <a:extLst>
                <a:ext uri="{FF2B5EF4-FFF2-40B4-BE49-F238E27FC236}">
                  <a16:creationId xmlns:a16="http://schemas.microsoft.com/office/drawing/2014/main" id="{BDDCA31F-49B5-5AEA-25EC-E40FFA08846F}"/>
                </a:ext>
              </a:extLst>
            </p:cNvPr>
            <p:cNvSpPr/>
            <p:nvPr/>
          </p:nvSpPr>
          <p:spPr>
            <a:xfrm>
              <a:off x="4648200" y="3676650"/>
              <a:ext cx="3162300" cy="438150"/>
            </a:xfrm>
            <a:custGeom>
              <a:avLst/>
              <a:gdLst/>
              <a:ahLst/>
              <a:cxnLst/>
              <a:rect l="l" t="t" r="r" b="b"/>
              <a:pathLst>
                <a:path w="3162300" h="438150">
                  <a:moveTo>
                    <a:pt x="2923285" y="0"/>
                  </a:moveTo>
                  <a:lnTo>
                    <a:pt x="239013" y="0"/>
                  </a:lnTo>
                  <a:lnTo>
                    <a:pt x="0" y="438150"/>
                  </a:lnTo>
                  <a:lnTo>
                    <a:pt x="3162300" y="438150"/>
                  </a:lnTo>
                  <a:lnTo>
                    <a:pt x="2923285" y="0"/>
                  </a:lnTo>
                  <a:close/>
                </a:path>
              </a:pathLst>
            </a:custGeom>
            <a:solidFill>
              <a:srgbClr val="155E5F"/>
            </a:solidFill>
          </p:spPr>
          <p:txBody>
            <a:bodyPr wrap="square" lIns="0" tIns="0" rIns="0" bIns="0" rtlCol="0"/>
            <a:lstStyle/>
            <a:p>
              <a:endParaRPr/>
            </a:p>
          </p:txBody>
        </p:sp>
        <p:sp>
          <p:nvSpPr>
            <p:cNvPr id="8" name="object 16">
              <a:extLst>
                <a:ext uri="{FF2B5EF4-FFF2-40B4-BE49-F238E27FC236}">
                  <a16:creationId xmlns:a16="http://schemas.microsoft.com/office/drawing/2014/main" id="{6B265CEC-19C1-DA92-ACA6-2B2183A052FE}"/>
                </a:ext>
              </a:extLst>
            </p:cNvPr>
            <p:cNvSpPr/>
            <p:nvPr/>
          </p:nvSpPr>
          <p:spPr>
            <a:xfrm>
              <a:off x="5781675" y="1285875"/>
              <a:ext cx="876300" cy="704850"/>
            </a:xfrm>
            <a:custGeom>
              <a:avLst/>
              <a:gdLst/>
              <a:ahLst/>
              <a:cxnLst/>
              <a:rect l="l" t="t" r="r" b="b"/>
              <a:pathLst>
                <a:path w="876300" h="704850">
                  <a:moveTo>
                    <a:pt x="438150" y="0"/>
                  </a:moveTo>
                  <a:lnTo>
                    <a:pt x="0" y="704850"/>
                  </a:lnTo>
                  <a:lnTo>
                    <a:pt x="876300" y="704850"/>
                  </a:lnTo>
                  <a:lnTo>
                    <a:pt x="438150" y="0"/>
                  </a:lnTo>
                  <a:close/>
                </a:path>
              </a:pathLst>
            </a:custGeom>
            <a:solidFill>
              <a:srgbClr val="96C73B"/>
            </a:solidFill>
          </p:spPr>
          <p:txBody>
            <a:bodyPr wrap="square" lIns="0" tIns="0" rIns="0" bIns="0" rtlCol="0"/>
            <a:lstStyle/>
            <a:p>
              <a:endParaRPr/>
            </a:p>
          </p:txBody>
        </p:sp>
        <p:sp>
          <p:nvSpPr>
            <p:cNvPr id="9" name="object 17">
              <a:extLst>
                <a:ext uri="{FF2B5EF4-FFF2-40B4-BE49-F238E27FC236}">
                  <a16:creationId xmlns:a16="http://schemas.microsoft.com/office/drawing/2014/main" id="{E8F4FE17-1E84-E457-7F68-C4B665E0EDA8}"/>
                </a:ext>
              </a:extLst>
            </p:cNvPr>
            <p:cNvSpPr/>
            <p:nvPr/>
          </p:nvSpPr>
          <p:spPr>
            <a:xfrm>
              <a:off x="5400675" y="2247900"/>
              <a:ext cx="1638300" cy="447675"/>
            </a:xfrm>
            <a:custGeom>
              <a:avLst/>
              <a:gdLst/>
              <a:ahLst/>
              <a:cxnLst/>
              <a:rect l="l" t="t" r="r" b="b"/>
              <a:pathLst>
                <a:path w="1638300" h="447675">
                  <a:moveTo>
                    <a:pt x="1398651" y="0"/>
                  </a:moveTo>
                  <a:lnTo>
                    <a:pt x="239649" y="0"/>
                  </a:lnTo>
                  <a:lnTo>
                    <a:pt x="0" y="447675"/>
                  </a:lnTo>
                  <a:lnTo>
                    <a:pt x="1638300" y="447675"/>
                  </a:lnTo>
                  <a:lnTo>
                    <a:pt x="1398651" y="0"/>
                  </a:lnTo>
                  <a:close/>
                </a:path>
              </a:pathLst>
            </a:custGeom>
            <a:solidFill>
              <a:srgbClr val="30AA68"/>
            </a:solidFill>
          </p:spPr>
          <p:txBody>
            <a:bodyPr wrap="square" lIns="0" tIns="0" rIns="0" bIns="0" rtlCol="0"/>
            <a:lstStyle/>
            <a:p>
              <a:endParaRPr/>
            </a:p>
          </p:txBody>
        </p:sp>
        <p:sp>
          <p:nvSpPr>
            <p:cNvPr id="10" name="object 18">
              <a:extLst>
                <a:ext uri="{FF2B5EF4-FFF2-40B4-BE49-F238E27FC236}">
                  <a16:creationId xmlns:a16="http://schemas.microsoft.com/office/drawing/2014/main" id="{170E9B8B-DC38-A5D7-37F2-13A20F9F657B}"/>
                </a:ext>
              </a:extLst>
            </p:cNvPr>
            <p:cNvSpPr/>
            <p:nvPr/>
          </p:nvSpPr>
          <p:spPr>
            <a:xfrm>
              <a:off x="5019675" y="2962275"/>
              <a:ext cx="2400300" cy="447675"/>
            </a:xfrm>
            <a:custGeom>
              <a:avLst/>
              <a:gdLst/>
              <a:ahLst/>
              <a:cxnLst/>
              <a:rect l="l" t="t" r="r" b="b"/>
              <a:pathLst>
                <a:path w="2400300" h="447675">
                  <a:moveTo>
                    <a:pt x="2161031" y="0"/>
                  </a:moveTo>
                  <a:lnTo>
                    <a:pt x="239267" y="0"/>
                  </a:lnTo>
                  <a:lnTo>
                    <a:pt x="0" y="447675"/>
                  </a:lnTo>
                  <a:lnTo>
                    <a:pt x="2400300" y="447675"/>
                  </a:lnTo>
                  <a:lnTo>
                    <a:pt x="2161031" y="0"/>
                  </a:lnTo>
                  <a:close/>
                </a:path>
              </a:pathLst>
            </a:custGeom>
            <a:solidFill>
              <a:srgbClr val="0D9691"/>
            </a:solidFill>
          </p:spPr>
          <p:txBody>
            <a:bodyPr wrap="square" lIns="0" tIns="0" rIns="0" bIns="0" rtlCol="0"/>
            <a:lstStyle/>
            <a:p>
              <a:endParaRPr/>
            </a:p>
          </p:txBody>
        </p:sp>
        <p:pic>
          <p:nvPicPr>
            <p:cNvPr id="11" name="object 19">
              <a:extLst>
                <a:ext uri="{FF2B5EF4-FFF2-40B4-BE49-F238E27FC236}">
                  <a16:creationId xmlns:a16="http://schemas.microsoft.com/office/drawing/2014/main" id="{22F83F51-1B05-578C-0BA5-CD2A91FCD581}"/>
                </a:ext>
              </a:extLst>
            </p:cNvPr>
            <p:cNvPicPr/>
            <p:nvPr/>
          </p:nvPicPr>
          <p:blipFill>
            <a:blip r:embed="rId3" cstate="print"/>
            <a:stretch>
              <a:fillRect/>
            </a:stretch>
          </p:blipFill>
          <p:spPr>
            <a:xfrm>
              <a:off x="5200650" y="3019425"/>
              <a:ext cx="247650" cy="304800"/>
            </a:xfrm>
            <a:prstGeom prst="rect">
              <a:avLst/>
            </a:prstGeom>
          </p:spPr>
        </p:pic>
        <p:pic>
          <p:nvPicPr>
            <p:cNvPr id="12" name="object 20">
              <a:extLst>
                <a:ext uri="{FF2B5EF4-FFF2-40B4-BE49-F238E27FC236}">
                  <a16:creationId xmlns:a16="http://schemas.microsoft.com/office/drawing/2014/main" id="{89C629AA-7A47-0A59-FBD2-82335750C3C1}"/>
                </a:ext>
              </a:extLst>
            </p:cNvPr>
            <p:cNvPicPr/>
            <p:nvPr/>
          </p:nvPicPr>
          <p:blipFill>
            <a:blip r:embed="rId4" cstate="print"/>
            <a:stretch>
              <a:fillRect/>
            </a:stretch>
          </p:blipFill>
          <p:spPr>
            <a:xfrm>
              <a:off x="6638925" y="2990850"/>
              <a:ext cx="552450" cy="180975"/>
            </a:xfrm>
            <a:prstGeom prst="rect">
              <a:avLst/>
            </a:prstGeom>
          </p:spPr>
        </p:pic>
        <p:pic>
          <p:nvPicPr>
            <p:cNvPr id="13" name="object 21">
              <a:extLst>
                <a:ext uri="{FF2B5EF4-FFF2-40B4-BE49-F238E27FC236}">
                  <a16:creationId xmlns:a16="http://schemas.microsoft.com/office/drawing/2014/main" id="{31876B34-35B5-2B4C-CC61-0B065B606BF4}"/>
                </a:ext>
              </a:extLst>
            </p:cNvPr>
            <p:cNvPicPr/>
            <p:nvPr/>
          </p:nvPicPr>
          <p:blipFill>
            <a:blip r:embed="rId5" cstate="print"/>
            <a:stretch>
              <a:fillRect/>
            </a:stretch>
          </p:blipFill>
          <p:spPr>
            <a:xfrm>
              <a:off x="6096000" y="3000375"/>
              <a:ext cx="504825" cy="133350"/>
            </a:xfrm>
            <a:prstGeom prst="rect">
              <a:avLst/>
            </a:prstGeom>
          </p:spPr>
        </p:pic>
        <p:pic>
          <p:nvPicPr>
            <p:cNvPr id="14" name="object 22">
              <a:extLst>
                <a:ext uri="{FF2B5EF4-FFF2-40B4-BE49-F238E27FC236}">
                  <a16:creationId xmlns:a16="http://schemas.microsoft.com/office/drawing/2014/main" id="{BD6C4AE7-17B2-CA46-C2C4-FF0260BA365D}"/>
                </a:ext>
              </a:extLst>
            </p:cNvPr>
            <p:cNvPicPr/>
            <p:nvPr/>
          </p:nvPicPr>
          <p:blipFill>
            <a:blip r:embed="rId6" cstate="print"/>
            <a:stretch>
              <a:fillRect/>
            </a:stretch>
          </p:blipFill>
          <p:spPr>
            <a:xfrm>
              <a:off x="5438775" y="3000375"/>
              <a:ext cx="600075" cy="133350"/>
            </a:xfrm>
            <a:prstGeom prst="rect">
              <a:avLst/>
            </a:prstGeom>
          </p:spPr>
        </p:pic>
        <p:pic>
          <p:nvPicPr>
            <p:cNvPr id="15" name="object 23">
              <a:extLst>
                <a:ext uri="{FF2B5EF4-FFF2-40B4-BE49-F238E27FC236}">
                  <a16:creationId xmlns:a16="http://schemas.microsoft.com/office/drawing/2014/main" id="{8A2B360D-F351-8D7F-A32B-90591A38FB6D}"/>
                </a:ext>
              </a:extLst>
            </p:cNvPr>
            <p:cNvPicPr/>
            <p:nvPr/>
          </p:nvPicPr>
          <p:blipFill>
            <a:blip r:embed="rId7" cstate="print"/>
            <a:stretch>
              <a:fillRect/>
            </a:stretch>
          </p:blipFill>
          <p:spPr>
            <a:xfrm>
              <a:off x="6477000" y="3200400"/>
              <a:ext cx="762000" cy="142875"/>
            </a:xfrm>
            <a:prstGeom prst="rect">
              <a:avLst/>
            </a:prstGeom>
          </p:spPr>
        </p:pic>
        <p:pic>
          <p:nvPicPr>
            <p:cNvPr id="16" name="object 24">
              <a:extLst>
                <a:ext uri="{FF2B5EF4-FFF2-40B4-BE49-F238E27FC236}">
                  <a16:creationId xmlns:a16="http://schemas.microsoft.com/office/drawing/2014/main" id="{F4190891-3625-F097-B5F8-94A9CA9A2AEF}"/>
                </a:ext>
              </a:extLst>
            </p:cNvPr>
            <p:cNvPicPr/>
            <p:nvPr/>
          </p:nvPicPr>
          <p:blipFill>
            <a:blip r:embed="rId8" cstate="print"/>
            <a:stretch>
              <a:fillRect/>
            </a:stretch>
          </p:blipFill>
          <p:spPr>
            <a:xfrm>
              <a:off x="4867275" y="3771900"/>
              <a:ext cx="657225" cy="95250"/>
            </a:xfrm>
            <a:prstGeom prst="rect">
              <a:avLst/>
            </a:prstGeom>
          </p:spPr>
        </p:pic>
        <p:pic>
          <p:nvPicPr>
            <p:cNvPr id="17" name="object 25">
              <a:extLst>
                <a:ext uri="{FF2B5EF4-FFF2-40B4-BE49-F238E27FC236}">
                  <a16:creationId xmlns:a16="http://schemas.microsoft.com/office/drawing/2014/main" id="{0055E636-5583-FF63-66D1-6E4288C800FC}"/>
                </a:ext>
              </a:extLst>
            </p:cNvPr>
            <p:cNvPicPr/>
            <p:nvPr/>
          </p:nvPicPr>
          <p:blipFill>
            <a:blip r:embed="rId9" cstate="print"/>
            <a:stretch>
              <a:fillRect/>
            </a:stretch>
          </p:blipFill>
          <p:spPr>
            <a:xfrm>
              <a:off x="4876800" y="3962400"/>
              <a:ext cx="495300" cy="95250"/>
            </a:xfrm>
            <a:prstGeom prst="rect">
              <a:avLst/>
            </a:prstGeom>
          </p:spPr>
        </p:pic>
        <p:pic>
          <p:nvPicPr>
            <p:cNvPr id="18" name="object 26">
              <a:extLst>
                <a:ext uri="{FF2B5EF4-FFF2-40B4-BE49-F238E27FC236}">
                  <a16:creationId xmlns:a16="http://schemas.microsoft.com/office/drawing/2014/main" id="{C23574B4-D818-F794-E835-9256F0208E49}"/>
                </a:ext>
              </a:extLst>
            </p:cNvPr>
            <p:cNvPicPr/>
            <p:nvPr/>
          </p:nvPicPr>
          <p:blipFill>
            <a:blip r:embed="rId10" cstate="print"/>
            <a:stretch>
              <a:fillRect/>
            </a:stretch>
          </p:blipFill>
          <p:spPr>
            <a:xfrm>
              <a:off x="5629275" y="3724275"/>
              <a:ext cx="333375" cy="152400"/>
            </a:xfrm>
            <a:prstGeom prst="rect">
              <a:avLst/>
            </a:prstGeom>
          </p:spPr>
        </p:pic>
        <p:pic>
          <p:nvPicPr>
            <p:cNvPr id="19" name="object 27">
              <a:extLst>
                <a:ext uri="{FF2B5EF4-FFF2-40B4-BE49-F238E27FC236}">
                  <a16:creationId xmlns:a16="http://schemas.microsoft.com/office/drawing/2014/main" id="{C642C31E-0905-66DD-C7E7-3987E8EC079F}"/>
                </a:ext>
              </a:extLst>
            </p:cNvPr>
            <p:cNvPicPr/>
            <p:nvPr/>
          </p:nvPicPr>
          <p:blipFill>
            <a:blip r:embed="rId11" cstate="print"/>
            <a:stretch>
              <a:fillRect/>
            </a:stretch>
          </p:blipFill>
          <p:spPr>
            <a:xfrm>
              <a:off x="7239000" y="3638550"/>
              <a:ext cx="371475" cy="371475"/>
            </a:xfrm>
            <a:prstGeom prst="rect">
              <a:avLst/>
            </a:prstGeom>
          </p:spPr>
        </p:pic>
        <p:pic>
          <p:nvPicPr>
            <p:cNvPr id="20" name="object 28">
              <a:extLst>
                <a:ext uri="{FF2B5EF4-FFF2-40B4-BE49-F238E27FC236}">
                  <a16:creationId xmlns:a16="http://schemas.microsoft.com/office/drawing/2014/main" id="{EAFA29AE-01C5-9A35-09E4-3E7E4B0AA3EC}"/>
                </a:ext>
              </a:extLst>
            </p:cNvPr>
            <p:cNvPicPr/>
            <p:nvPr/>
          </p:nvPicPr>
          <p:blipFill>
            <a:blip r:embed="rId12" cstate="print"/>
            <a:stretch>
              <a:fillRect/>
            </a:stretch>
          </p:blipFill>
          <p:spPr>
            <a:xfrm>
              <a:off x="5495925" y="3971925"/>
              <a:ext cx="638175" cy="85725"/>
            </a:xfrm>
            <a:prstGeom prst="rect">
              <a:avLst/>
            </a:prstGeom>
          </p:spPr>
        </p:pic>
        <p:pic>
          <p:nvPicPr>
            <p:cNvPr id="21" name="object 29">
              <a:extLst>
                <a:ext uri="{FF2B5EF4-FFF2-40B4-BE49-F238E27FC236}">
                  <a16:creationId xmlns:a16="http://schemas.microsoft.com/office/drawing/2014/main" id="{5D4EA3F1-3F1C-CD55-8A10-E544A23A9B37}"/>
                </a:ext>
              </a:extLst>
            </p:cNvPr>
            <p:cNvPicPr/>
            <p:nvPr/>
          </p:nvPicPr>
          <p:blipFill>
            <a:blip r:embed="rId13" cstate="print"/>
            <a:stretch>
              <a:fillRect/>
            </a:stretch>
          </p:blipFill>
          <p:spPr>
            <a:xfrm>
              <a:off x="6086475" y="3714750"/>
              <a:ext cx="466725" cy="190500"/>
            </a:xfrm>
            <a:prstGeom prst="rect">
              <a:avLst/>
            </a:prstGeom>
          </p:spPr>
        </p:pic>
        <p:pic>
          <p:nvPicPr>
            <p:cNvPr id="22" name="object 30">
              <a:extLst>
                <a:ext uri="{FF2B5EF4-FFF2-40B4-BE49-F238E27FC236}">
                  <a16:creationId xmlns:a16="http://schemas.microsoft.com/office/drawing/2014/main" id="{0E95BE59-A728-2321-3421-DBC94AC9C67C}"/>
                </a:ext>
              </a:extLst>
            </p:cNvPr>
            <p:cNvPicPr/>
            <p:nvPr/>
          </p:nvPicPr>
          <p:blipFill>
            <a:blip r:embed="rId14" cstate="print"/>
            <a:stretch>
              <a:fillRect/>
            </a:stretch>
          </p:blipFill>
          <p:spPr>
            <a:xfrm>
              <a:off x="6638925" y="3762375"/>
              <a:ext cx="523875" cy="76200"/>
            </a:xfrm>
            <a:prstGeom prst="rect">
              <a:avLst/>
            </a:prstGeom>
          </p:spPr>
        </p:pic>
        <p:pic>
          <p:nvPicPr>
            <p:cNvPr id="23" name="object 31">
              <a:extLst>
                <a:ext uri="{FF2B5EF4-FFF2-40B4-BE49-F238E27FC236}">
                  <a16:creationId xmlns:a16="http://schemas.microsoft.com/office/drawing/2014/main" id="{46420939-EB6C-9581-AE3B-CB2F11672F05}"/>
                </a:ext>
              </a:extLst>
            </p:cNvPr>
            <p:cNvPicPr/>
            <p:nvPr/>
          </p:nvPicPr>
          <p:blipFill>
            <a:blip r:embed="rId15" cstate="print"/>
            <a:stretch>
              <a:fillRect/>
            </a:stretch>
          </p:blipFill>
          <p:spPr>
            <a:xfrm>
              <a:off x="6762750" y="3886200"/>
              <a:ext cx="381000" cy="152400"/>
            </a:xfrm>
            <a:prstGeom prst="rect">
              <a:avLst/>
            </a:prstGeom>
          </p:spPr>
        </p:pic>
        <p:pic>
          <p:nvPicPr>
            <p:cNvPr id="24" name="object 32">
              <a:extLst>
                <a:ext uri="{FF2B5EF4-FFF2-40B4-BE49-F238E27FC236}">
                  <a16:creationId xmlns:a16="http://schemas.microsoft.com/office/drawing/2014/main" id="{667D0C8E-497E-5D3F-D2AA-2DFE03BE1EBA}"/>
                </a:ext>
              </a:extLst>
            </p:cNvPr>
            <p:cNvPicPr/>
            <p:nvPr/>
          </p:nvPicPr>
          <p:blipFill>
            <a:blip r:embed="rId16" cstate="print"/>
            <a:stretch>
              <a:fillRect/>
            </a:stretch>
          </p:blipFill>
          <p:spPr>
            <a:xfrm>
              <a:off x="5791200" y="2343150"/>
              <a:ext cx="904875" cy="304800"/>
            </a:xfrm>
            <a:prstGeom prst="rect">
              <a:avLst/>
            </a:prstGeom>
          </p:spPr>
        </p:pic>
        <p:pic>
          <p:nvPicPr>
            <p:cNvPr id="25" name="object 33">
              <a:extLst>
                <a:ext uri="{FF2B5EF4-FFF2-40B4-BE49-F238E27FC236}">
                  <a16:creationId xmlns:a16="http://schemas.microsoft.com/office/drawing/2014/main" id="{59E0FDA5-82DF-829A-C9C0-B6980FAE1458}"/>
                </a:ext>
              </a:extLst>
            </p:cNvPr>
            <p:cNvPicPr/>
            <p:nvPr/>
          </p:nvPicPr>
          <p:blipFill>
            <a:blip r:embed="rId17" cstate="print"/>
            <a:stretch>
              <a:fillRect/>
            </a:stretch>
          </p:blipFill>
          <p:spPr>
            <a:xfrm>
              <a:off x="6334125" y="3981450"/>
              <a:ext cx="342900" cy="95250"/>
            </a:xfrm>
            <a:prstGeom prst="rect">
              <a:avLst/>
            </a:prstGeom>
          </p:spPr>
        </p:pic>
        <p:pic>
          <p:nvPicPr>
            <p:cNvPr id="26" name="object 34">
              <a:extLst>
                <a:ext uri="{FF2B5EF4-FFF2-40B4-BE49-F238E27FC236}">
                  <a16:creationId xmlns:a16="http://schemas.microsoft.com/office/drawing/2014/main" id="{1420C214-7AB1-A503-0071-241C470E1559}"/>
                </a:ext>
              </a:extLst>
            </p:cNvPr>
            <p:cNvPicPr/>
            <p:nvPr/>
          </p:nvPicPr>
          <p:blipFill>
            <a:blip r:embed="rId18" cstate="print"/>
            <a:stretch>
              <a:fillRect/>
            </a:stretch>
          </p:blipFill>
          <p:spPr>
            <a:xfrm>
              <a:off x="6057900" y="1609725"/>
              <a:ext cx="342900" cy="342900"/>
            </a:xfrm>
            <a:prstGeom prst="rect">
              <a:avLst/>
            </a:prstGeom>
          </p:spPr>
        </p:pic>
        <p:pic>
          <p:nvPicPr>
            <p:cNvPr id="27" name="object 35">
              <a:extLst>
                <a:ext uri="{FF2B5EF4-FFF2-40B4-BE49-F238E27FC236}">
                  <a16:creationId xmlns:a16="http://schemas.microsoft.com/office/drawing/2014/main" id="{CAE60E63-C243-5772-6210-0F87FCA038B2}"/>
                </a:ext>
              </a:extLst>
            </p:cNvPr>
            <p:cNvPicPr/>
            <p:nvPr/>
          </p:nvPicPr>
          <p:blipFill>
            <a:blip r:embed="rId19" cstate="print"/>
            <a:stretch>
              <a:fillRect/>
            </a:stretch>
          </p:blipFill>
          <p:spPr>
            <a:xfrm>
              <a:off x="6086475" y="3162300"/>
              <a:ext cx="390525" cy="200025"/>
            </a:xfrm>
            <a:prstGeom prst="rect">
              <a:avLst/>
            </a:prstGeom>
          </p:spPr>
        </p:pic>
        <p:pic>
          <p:nvPicPr>
            <p:cNvPr id="28" name="object 36">
              <a:extLst>
                <a:ext uri="{FF2B5EF4-FFF2-40B4-BE49-F238E27FC236}">
                  <a16:creationId xmlns:a16="http://schemas.microsoft.com/office/drawing/2014/main" id="{802EADDD-A6BF-58D2-89AB-BFC0BA0DB6E6}"/>
                </a:ext>
              </a:extLst>
            </p:cNvPr>
            <p:cNvPicPr/>
            <p:nvPr/>
          </p:nvPicPr>
          <p:blipFill>
            <a:blip r:embed="rId20" cstate="print"/>
            <a:stretch>
              <a:fillRect/>
            </a:stretch>
          </p:blipFill>
          <p:spPr>
            <a:xfrm>
              <a:off x="5476875" y="3238500"/>
              <a:ext cx="561975" cy="114300"/>
            </a:xfrm>
            <a:prstGeom prst="rect">
              <a:avLst/>
            </a:prstGeom>
          </p:spPr>
        </p:pic>
        <p:pic>
          <p:nvPicPr>
            <p:cNvPr id="29" name="object 37">
              <a:extLst>
                <a:ext uri="{FF2B5EF4-FFF2-40B4-BE49-F238E27FC236}">
                  <a16:creationId xmlns:a16="http://schemas.microsoft.com/office/drawing/2014/main" id="{214D6C67-762E-2303-D090-DF12EBB45FCF}"/>
                </a:ext>
              </a:extLst>
            </p:cNvPr>
            <p:cNvPicPr/>
            <p:nvPr/>
          </p:nvPicPr>
          <p:blipFill>
            <a:blip r:embed="rId21" cstate="print"/>
            <a:stretch>
              <a:fillRect/>
            </a:stretch>
          </p:blipFill>
          <p:spPr>
            <a:xfrm>
              <a:off x="7239000" y="3981450"/>
              <a:ext cx="447675" cy="66675"/>
            </a:xfrm>
            <a:prstGeom prst="rect">
              <a:avLst/>
            </a:prstGeom>
          </p:spPr>
        </p:pic>
      </p:grpSp>
      <p:sp>
        <p:nvSpPr>
          <p:cNvPr id="4" name="Rectangle 3">
            <a:extLst>
              <a:ext uri="{FF2B5EF4-FFF2-40B4-BE49-F238E27FC236}">
                <a16:creationId xmlns:a16="http://schemas.microsoft.com/office/drawing/2014/main" id="{A18F4801-EA6A-6A50-DDC9-F14251C2658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7">
            <a:extLst>
              <a:ext uri="{FF2B5EF4-FFF2-40B4-BE49-F238E27FC236}">
                <a16:creationId xmlns:a16="http://schemas.microsoft.com/office/drawing/2014/main" id="{CCAD0E59-69D0-AC15-808F-028113D8A7D9}"/>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0" name="Slide Number Placeholder 29">
            <a:extLst>
              <a:ext uri="{FF2B5EF4-FFF2-40B4-BE49-F238E27FC236}">
                <a16:creationId xmlns:a16="http://schemas.microsoft.com/office/drawing/2014/main" id="{8F19E55F-9F94-BDE6-7AB7-230ADC3ABEE2}"/>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6</a:t>
            </a:fld>
            <a:endParaRPr lang="en-US" dirty="0">
              <a:solidFill>
                <a:srgbClr val="FFFFFF"/>
              </a:solidFill>
            </a:endParaRPr>
          </a:p>
        </p:txBody>
      </p:sp>
    </p:spTree>
    <p:extLst>
      <p:ext uri="{BB962C8B-B14F-4D97-AF65-F5344CB8AC3E}">
        <p14:creationId xmlns:p14="http://schemas.microsoft.com/office/powerpoint/2010/main" val="3439022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9CB1-57F1-8E27-77E3-EAF1538B0E5C}"/>
              </a:ext>
            </a:extLst>
          </p:cNvPr>
          <p:cNvSpPr>
            <a:spLocks noGrp="1"/>
          </p:cNvSpPr>
          <p:nvPr>
            <p:ph type="title"/>
          </p:nvPr>
        </p:nvSpPr>
        <p:spPr/>
        <p:txBody>
          <a:bodyPr/>
          <a:lstStyle/>
          <a:p>
            <a:r>
              <a:rPr lang="en-US" dirty="0">
                <a:solidFill>
                  <a:srgbClr val="FFFFFF"/>
                </a:solidFill>
                <a:latin typeface="Century Gothic" panose="020B0502020202020204" pitchFamily="34" charset="0"/>
              </a:rPr>
              <a:t>Virtual Platforms</a:t>
            </a:r>
          </a:p>
        </p:txBody>
      </p:sp>
      <p:grpSp>
        <p:nvGrpSpPr>
          <p:cNvPr id="7" name="object 5">
            <a:extLst>
              <a:ext uri="{FF2B5EF4-FFF2-40B4-BE49-F238E27FC236}">
                <a16:creationId xmlns:a16="http://schemas.microsoft.com/office/drawing/2014/main" id="{1C182573-A8F8-CAF9-27E7-74F60FEB6197}"/>
              </a:ext>
            </a:extLst>
          </p:cNvPr>
          <p:cNvGrpSpPr/>
          <p:nvPr/>
        </p:nvGrpSpPr>
        <p:grpSpPr>
          <a:xfrm>
            <a:off x="2080831" y="1684750"/>
            <a:ext cx="1333500" cy="1325563"/>
            <a:chOff x="1674876" y="1046225"/>
            <a:chExt cx="774700" cy="774700"/>
          </a:xfrm>
        </p:grpSpPr>
        <p:pic>
          <p:nvPicPr>
            <p:cNvPr id="8" name="object 6">
              <a:extLst>
                <a:ext uri="{FF2B5EF4-FFF2-40B4-BE49-F238E27FC236}">
                  <a16:creationId xmlns:a16="http://schemas.microsoft.com/office/drawing/2014/main" id="{E6A2120A-C825-0DF6-99A8-03409D5A0DDF}"/>
                </a:ext>
              </a:extLst>
            </p:cNvPr>
            <p:cNvPicPr/>
            <p:nvPr/>
          </p:nvPicPr>
          <p:blipFill>
            <a:blip r:embed="rId2" cstate="print"/>
            <a:stretch>
              <a:fillRect/>
            </a:stretch>
          </p:blipFill>
          <p:spPr>
            <a:xfrm>
              <a:off x="1681226" y="1052575"/>
              <a:ext cx="762000" cy="761873"/>
            </a:xfrm>
            <a:prstGeom prst="rect">
              <a:avLst/>
            </a:prstGeom>
            <a:ln>
              <a:noFill/>
            </a:ln>
          </p:spPr>
        </p:pic>
        <p:sp>
          <p:nvSpPr>
            <p:cNvPr id="9" name="object 7">
              <a:extLst>
                <a:ext uri="{FF2B5EF4-FFF2-40B4-BE49-F238E27FC236}">
                  <a16:creationId xmlns:a16="http://schemas.microsoft.com/office/drawing/2014/main" id="{202F9D31-22A4-8EB7-2BC1-AB0CABE20386}"/>
                </a:ext>
              </a:extLst>
            </p:cNvPr>
            <p:cNvSpPr/>
            <p:nvPr/>
          </p:nvSpPr>
          <p:spPr>
            <a:xfrm>
              <a:off x="1681226" y="1052575"/>
              <a:ext cx="762000" cy="762000"/>
            </a:xfrm>
            <a:custGeom>
              <a:avLst/>
              <a:gdLst/>
              <a:ahLst/>
              <a:cxnLst/>
              <a:rect l="l" t="t" r="r" b="b"/>
              <a:pathLst>
                <a:path w="762000" h="762000">
                  <a:moveTo>
                    <a:pt x="0" y="381000"/>
                  </a:moveTo>
                  <a:lnTo>
                    <a:pt x="2968" y="333204"/>
                  </a:lnTo>
                  <a:lnTo>
                    <a:pt x="11634" y="287181"/>
                  </a:lnTo>
                  <a:lnTo>
                    <a:pt x="25643" y="243288"/>
                  </a:lnTo>
                  <a:lnTo>
                    <a:pt x="44636" y="201881"/>
                  </a:lnTo>
                  <a:lnTo>
                    <a:pt x="68257" y="163318"/>
                  </a:lnTo>
                  <a:lnTo>
                    <a:pt x="96149" y="127955"/>
                  </a:lnTo>
                  <a:lnTo>
                    <a:pt x="127955" y="96149"/>
                  </a:lnTo>
                  <a:lnTo>
                    <a:pt x="163318" y="68257"/>
                  </a:lnTo>
                  <a:lnTo>
                    <a:pt x="201881" y="44636"/>
                  </a:lnTo>
                  <a:lnTo>
                    <a:pt x="243288" y="25643"/>
                  </a:lnTo>
                  <a:lnTo>
                    <a:pt x="287181" y="11634"/>
                  </a:lnTo>
                  <a:lnTo>
                    <a:pt x="333204" y="2968"/>
                  </a:lnTo>
                  <a:lnTo>
                    <a:pt x="381000" y="0"/>
                  </a:lnTo>
                  <a:lnTo>
                    <a:pt x="428770" y="2968"/>
                  </a:lnTo>
                  <a:lnTo>
                    <a:pt x="474776" y="11634"/>
                  </a:lnTo>
                  <a:lnTo>
                    <a:pt x="518659" y="25643"/>
                  </a:lnTo>
                  <a:lnTo>
                    <a:pt x="560062" y="44636"/>
                  </a:lnTo>
                  <a:lnTo>
                    <a:pt x="598626" y="68257"/>
                  </a:lnTo>
                  <a:lnTo>
                    <a:pt x="633993" y="96149"/>
                  </a:lnTo>
                  <a:lnTo>
                    <a:pt x="665806" y="127955"/>
                  </a:lnTo>
                  <a:lnTo>
                    <a:pt x="693707" y="163318"/>
                  </a:lnTo>
                  <a:lnTo>
                    <a:pt x="717338" y="201881"/>
                  </a:lnTo>
                  <a:lnTo>
                    <a:pt x="736341" y="243288"/>
                  </a:lnTo>
                  <a:lnTo>
                    <a:pt x="750357" y="287181"/>
                  </a:lnTo>
                  <a:lnTo>
                    <a:pt x="759029" y="333204"/>
                  </a:lnTo>
                  <a:lnTo>
                    <a:pt x="762000" y="381000"/>
                  </a:lnTo>
                  <a:lnTo>
                    <a:pt x="759029" y="428770"/>
                  </a:lnTo>
                  <a:lnTo>
                    <a:pt x="750357" y="474776"/>
                  </a:lnTo>
                  <a:lnTo>
                    <a:pt x="736341" y="518659"/>
                  </a:lnTo>
                  <a:lnTo>
                    <a:pt x="717338" y="560062"/>
                  </a:lnTo>
                  <a:lnTo>
                    <a:pt x="693707" y="598626"/>
                  </a:lnTo>
                  <a:lnTo>
                    <a:pt x="665806" y="633993"/>
                  </a:lnTo>
                  <a:lnTo>
                    <a:pt x="633993" y="665806"/>
                  </a:lnTo>
                  <a:lnTo>
                    <a:pt x="598626" y="693707"/>
                  </a:lnTo>
                  <a:lnTo>
                    <a:pt x="560062" y="717338"/>
                  </a:lnTo>
                  <a:lnTo>
                    <a:pt x="518659" y="736341"/>
                  </a:lnTo>
                  <a:lnTo>
                    <a:pt x="474776" y="750357"/>
                  </a:lnTo>
                  <a:lnTo>
                    <a:pt x="428770" y="759029"/>
                  </a:lnTo>
                  <a:lnTo>
                    <a:pt x="381000" y="762000"/>
                  </a:lnTo>
                  <a:lnTo>
                    <a:pt x="333204" y="759029"/>
                  </a:lnTo>
                  <a:lnTo>
                    <a:pt x="287181" y="750357"/>
                  </a:lnTo>
                  <a:lnTo>
                    <a:pt x="243288" y="736341"/>
                  </a:lnTo>
                  <a:lnTo>
                    <a:pt x="201881" y="717338"/>
                  </a:lnTo>
                  <a:lnTo>
                    <a:pt x="163318" y="693707"/>
                  </a:lnTo>
                  <a:lnTo>
                    <a:pt x="127955" y="665806"/>
                  </a:lnTo>
                  <a:lnTo>
                    <a:pt x="96149" y="633993"/>
                  </a:lnTo>
                  <a:lnTo>
                    <a:pt x="68257" y="598626"/>
                  </a:lnTo>
                  <a:lnTo>
                    <a:pt x="44636" y="560062"/>
                  </a:lnTo>
                  <a:lnTo>
                    <a:pt x="25643" y="518659"/>
                  </a:lnTo>
                  <a:lnTo>
                    <a:pt x="11634" y="474776"/>
                  </a:lnTo>
                  <a:lnTo>
                    <a:pt x="2968" y="428770"/>
                  </a:lnTo>
                  <a:lnTo>
                    <a:pt x="0" y="381000"/>
                  </a:lnTo>
                  <a:close/>
                </a:path>
              </a:pathLst>
            </a:custGeom>
            <a:ln w="12700">
              <a:noFill/>
            </a:ln>
          </p:spPr>
          <p:txBody>
            <a:bodyPr wrap="square" lIns="0" tIns="0" rIns="0" bIns="0" rtlCol="0"/>
            <a:lstStyle/>
            <a:p>
              <a:endParaRPr/>
            </a:p>
          </p:txBody>
        </p:sp>
      </p:grpSp>
      <p:grpSp>
        <p:nvGrpSpPr>
          <p:cNvPr id="10" name="object 10">
            <a:extLst>
              <a:ext uri="{FF2B5EF4-FFF2-40B4-BE49-F238E27FC236}">
                <a16:creationId xmlns:a16="http://schemas.microsoft.com/office/drawing/2014/main" id="{1915EE8E-1030-E0CC-F7B7-B3225DC57947}"/>
              </a:ext>
            </a:extLst>
          </p:cNvPr>
          <p:cNvGrpSpPr/>
          <p:nvPr/>
        </p:nvGrpSpPr>
        <p:grpSpPr>
          <a:xfrm>
            <a:off x="2152362" y="3480450"/>
            <a:ext cx="1190435" cy="1200329"/>
            <a:chOff x="1703451" y="2008251"/>
            <a:chExt cx="708025" cy="708025"/>
          </a:xfrm>
        </p:grpSpPr>
        <p:pic>
          <p:nvPicPr>
            <p:cNvPr id="11" name="object 11">
              <a:hlinkClick r:id="rId3"/>
              <a:extLst>
                <a:ext uri="{FF2B5EF4-FFF2-40B4-BE49-F238E27FC236}">
                  <a16:creationId xmlns:a16="http://schemas.microsoft.com/office/drawing/2014/main" id="{09174C8A-EDE1-F2CF-59EF-E5861A6A3DBF}"/>
                </a:ext>
              </a:extLst>
            </p:cNvPr>
            <p:cNvPicPr/>
            <p:nvPr/>
          </p:nvPicPr>
          <p:blipFill>
            <a:blip r:embed="rId4" cstate="print"/>
            <a:stretch>
              <a:fillRect/>
            </a:stretch>
          </p:blipFill>
          <p:spPr>
            <a:xfrm>
              <a:off x="1709801" y="2035937"/>
              <a:ext cx="695325" cy="673862"/>
            </a:xfrm>
            <a:prstGeom prst="rect">
              <a:avLst/>
            </a:prstGeom>
          </p:spPr>
        </p:pic>
        <p:sp>
          <p:nvSpPr>
            <p:cNvPr id="12" name="object 12">
              <a:hlinkClick r:id="rId3"/>
              <a:extLst>
                <a:ext uri="{FF2B5EF4-FFF2-40B4-BE49-F238E27FC236}">
                  <a16:creationId xmlns:a16="http://schemas.microsoft.com/office/drawing/2014/main" id="{CC901CD3-F0D0-E2D1-884C-51A722D286D1}"/>
                </a:ext>
              </a:extLst>
            </p:cNvPr>
            <p:cNvSpPr/>
            <p:nvPr/>
          </p:nvSpPr>
          <p:spPr>
            <a:xfrm>
              <a:off x="1709801" y="2024126"/>
              <a:ext cx="695325" cy="685800"/>
            </a:xfrm>
            <a:custGeom>
              <a:avLst/>
              <a:gdLst/>
              <a:ahLst/>
              <a:cxnLst/>
              <a:rect l="l" t="t" r="r" b="b"/>
              <a:pathLst>
                <a:path w="695325" h="685800">
                  <a:moveTo>
                    <a:pt x="0" y="342900"/>
                  </a:moveTo>
                  <a:lnTo>
                    <a:pt x="3172" y="296348"/>
                  </a:lnTo>
                  <a:lnTo>
                    <a:pt x="12413" y="251706"/>
                  </a:lnTo>
                  <a:lnTo>
                    <a:pt x="27308" y="209383"/>
                  </a:lnTo>
                  <a:lnTo>
                    <a:pt x="47446" y="169784"/>
                  </a:lnTo>
                  <a:lnTo>
                    <a:pt x="72411" y="133319"/>
                  </a:lnTo>
                  <a:lnTo>
                    <a:pt x="101790" y="100393"/>
                  </a:lnTo>
                  <a:lnTo>
                    <a:pt x="135170" y="71415"/>
                  </a:lnTo>
                  <a:lnTo>
                    <a:pt x="172136" y="46792"/>
                  </a:lnTo>
                  <a:lnTo>
                    <a:pt x="212276" y="26931"/>
                  </a:lnTo>
                  <a:lnTo>
                    <a:pt x="255175" y="12241"/>
                  </a:lnTo>
                  <a:lnTo>
                    <a:pt x="300421" y="3128"/>
                  </a:lnTo>
                  <a:lnTo>
                    <a:pt x="347599" y="0"/>
                  </a:lnTo>
                  <a:lnTo>
                    <a:pt x="394779" y="3128"/>
                  </a:lnTo>
                  <a:lnTo>
                    <a:pt x="440031" y="12241"/>
                  </a:lnTo>
                  <a:lnTo>
                    <a:pt x="482941" y="26931"/>
                  </a:lnTo>
                  <a:lnTo>
                    <a:pt x="523094" y="46792"/>
                  </a:lnTo>
                  <a:lnTo>
                    <a:pt x="560075" y="71415"/>
                  </a:lnTo>
                  <a:lnTo>
                    <a:pt x="593471" y="100393"/>
                  </a:lnTo>
                  <a:lnTo>
                    <a:pt x="622865" y="133319"/>
                  </a:lnTo>
                  <a:lnTo>
                    <a:pt x="647845" y="169784"/>
                  </a:lnTo>
                  <a:lnTo>
                    <a:pt x="667996" y="209383"/>
                  </a:lnTo>
                  <a:lnTo>
                    <a:pt x="682902" y="251706"/>
                  </a:lnTo>
                  <a:lnTo>
                    <a:pt x="692150" y="296348"/>
                  </a:lnTo>
                  <a:lnTo>
                    <a:pt x="695325" y="342900"/>
                  </a:lnTo>
                  <a:lnTo>
                    <a:pt x="692150" y="389424"/>
                  </a:lnTo>
                  <a:lnTo>
                    <a:pt x="682902" y="434048"/>
                  </a:lnTo>
                  <a:lnTo>
                    <a:pt x="667996" y="476363"/>
                  </a:lnTo>
                  <a:lnTo>
                    <a:pt x="647845" y="515958"/>
                  </a:lnTo>
                  <a:lnTo>
                    <a:pt x="622865" y="552426"/>
                  </a:lnTo>
                  <a:lnTo>
                    <a:pt x="593471" y="585358"/>
                  </a:lnTo>
                  <a:lnTo>
                    <a:pt x="560075" y="614345"/>
                  </a:lnTo>
                  <a:lnTo>
                    <a:pt x="523094" y="638979"/>
                  </a:lnTo>
                  <a:lnTo>
                    <a:pt x="482941" y="658850"/>
                  </a:lnTo>
                  <a:lnTo>
                    <a:pt x="440031" y="673549"/>
                  </a:lnTo>
                  <a:lnTo>
                    <a:pt x="394779" y="682669"/>
                  </a:lnTo>
                  <a:lnTo>
                    <a:pt x="347599" y="685800"/>
                  </a:lnTo>
                  <a:lnTo>
                    <a:pt x="300421" y="682669"/>
                  </a:lnTo>
                  <a:lnTo>
                    <a:pt x="255175" y="673549"/>
                  </a:lnTo>
                  <a:lnTo>
                    <a:pt x="212276" y="658850"/>
                  </a:lnTo>
                  <a:lnTo>
                    <a:pt x="172136" y="638979"/>
                  </a:lnTo>
                  <a:lnTo>
                    <a:pt x="135170" y="614345"/>
                  </a:lnTo>
                  <a:lnTo>
                    <a:pt x="101790" y="585358"/>
                  </a:lnTo>
                  <a:lnTo>
                    <a:pt x="72411" y="552426"/>
                  </a:lnTo>
                  <a:lnTo>
                    <a:pt x="47446" y="515958"/>
                  </a:lnTo>
                  <a:lnTo>
                    <a:pt x="27308" y="476363"/>
                  </a:lnTo>
                  <a:lnTo>
                    <a:pt x="12413" y="434048"/>
                  </a:lnTo>
                  <a:lnTo>
                    <a:pt x="3172" y="389424"/>
                  </a:lnTo>
                  <a:lnTo>
                    <a:pt x="0" y="342900"/>
                  </a:lnTo>
                  <a:close/>
                </a:path>
              </a:pathLst>
            </a:custGeom>
            <a:ln w="12700">
              <a:solidFill>
                <a:srgbClr val="FFFFFF"/>
              </a:solidFill>
            </a:ln>
          </p:spPr>
          <p:txBody>
            <a:bodyPr wrap="square" lIns="0" tIns="0" rIns="0" bIns="0" rtlCol="0"/>
            <a:lstStyle/>
            <a:p>
              <a:endParaRPr/>
            </a:p>
          </p:txBody>
        </p:sp>
        <p:sp>
          <p:nvSpPr>
            <p:cNvPr id="13" name="object 13">
              <a:hlinkClick r:id="rId3"/>
              <a:extLst>
                <a:ext uri="{FF2B5EF4-FFF2-40B4-BE49-F238E27FC236}">
                  <a16:creationId xmlns:a16="http://schemas.microsoft.com/office/drawing/2014/main" id="{6C91AB91-5FFC-7D46-00A2-E990FC314805}"/>
                </a:ext>
              </a:extLst>
            </p:cNvPr>
            <p:cNvSpPr/>
            <p:nvPr/>
          </p:nvSpPr>
          <p:spPr>
            <a:xfrm>
              <a:off x="1709801" y="2014601"/>
              <a:ext cx="685800" cy="685800"/>
            </a:xfrm>
            <a:custGeom>
              <a:avLst/>
              <a:gdLst/>
              <a:ahLst/>
              <a:cxnLst/>
              <a:rect l="l" t="t" r="r" b="b"/>
              <a:pathLst>
                <a:path w="685800" h="685800">
                  <a:moveTo>
                    <a:pt x="342900" y="0"/>
                  </a:moveTo>
                  <a:lnTo>
                    <a:pt x="296348" y="3128"/>
                  </a:lnTo>
                  <a:lnTo>
                    <a:pt x="251706" y="12241"/>
                  </a:lnTo>
                  <a:lnTo>
                    <a:pt x="209383" y="26931"/>
                  </a:lnTo>
                  <a:lnTo>
                    <a:pt x="169784" y="46792"/>
                  </a:lnTo>
                  <a:lnTo>
                    <a:pt x="133319" y="71415"/>
                  </a:lnTo>
                  <a:lnTo>
                    <a:pt x="100393" y="100393"/>
                  </a:lnTo>
                  <a:lnTo>
                    <a:pt x="71415" y="133319"/>
                  </a:lnTo>
                  <a:lnTo>
                    <a:pt x="46792" y="169784"/>
                  </a:lnTo>
                  <a:lnTo>
                    <a:pt x="26931" y="209383"/>
                  </a:lnTo>
                  <a:lnTo>
                    <a:pt x="12241" y="251706"/>
                  </a:lnTo>
                  <a:lnTo>
                    <a:pt x="3128" y="296348"/>
                  </a:lnTo>
                  <a:lnTo>
                    <a:pt x="0" y="342900"/>
                  </a:lnTo>
                  <a:lnTo>
                    <a:pt x="3128" y="389424"/>
                  </a:lnTo>
                  <a:lnTo>
                    <a:pt x="12241" y="434048"/>
                  </a:lnTo>
                  <a:lnTo>
                    <a:pt x="26931" y="476363"/>
                  </a:lnTo>
                  <a:lnTo>
                    <a:pt x="46792" y="515958"/>
                  </a:lnTo>
                  <a:lnTo>
                    <a:pt x="71415" y="552426"/>
                  </a:lnTo>
                  <a:lnTo>
                    <a:pt x="100393" y="585358"/>
                  </a:lnTo>
                  <a:lnTo>
                    <a:pt x="133319" y="614345"/>
                  </a:lnTo>
                  <a:lnTo>
                    <a:pt x="169784" y="638979"/>
                  </a:lnTo>
                  <a:lnTo>
                    <a:pt x="209383" y="658850"/>
                  </a:lnTo>
                  <a:lnTo>
                    <a:pt x="251706" y="673549"/>
                  </a:lnTo>
                  <a:lnTo>
                    <a:pt x="296348" y="682669"/>
                  </a:lnTo>
                  <a:lnTo>
                    <a:pt x="342900" y="685800"/>
                  </a:lnTo>
                  <a:lnTo>
                    <a:pt x="389424" y="682669"/>
                  </a:lnTo>
                  <a:lnTo>
                    <a:pt x="434048" y="673549"/>
                  </a:lnTo>
                  <a:lnTo>
                    <a:pt x="476363" y="658850"/>
                  </a:lnTo>
                  <a:lnTo>
                    <a:pt x="515958" y="638979"/>
                  </a:lnTo>
                  <a:lnTo>
                    <a:pt x="552426" y="614345"/>
                  </a:lnTo>
                  <a:lnTo>
                    <a:pt x="585358" y="585358"/>
                  </a:lnTo>
                  <a:lnTo>
                    <a:pt x="614345" y="552426"/>
                  </a:lnTo>
                  <a:lnTo>
                    <a:pt x="638979" y="515958"/>
                  </a:lnTo>
                  <a:lnTo>
                    <a:pt x="658850" y="476363"/>
                  </a:lnTo>
                  <a:lnTo>
                    <a:pt x="673549" y="434048"/>
                  </a:lnTo>
                  <a:lnTo>
                    <a:pt x="682669" y="389424"/>
                  </a:lnTo>
                  <a:lnTo>
                    <a:pt x="685800" y="342900"/>
                  </a:lnTo>
                  <a:lnTo>
                    <a:pt x="682669" y="296348"/>
                  </a:lnTo>
                  <a:lnTo>
                    <a:pt x="673549" y="251706"/>
                  </a:lnTo>
                  <a:lnTo>
                    <a:pt x="658850" y="209383"/>
                  </a:lnTo>
                  <a:lnTo>
                    <a:pt x="638979" y="169784"/>
                  </a:lnTo>
                  <a:lnTo>
                    <a:pt x="614345" y="133319"/>
                  </a:lnTo>
                  <a:lnTo>
                    <a:pt x="585358" y="100393"/>
                  </a:lnTo>
                  <a:lnTo>
                    <a:pt x="552426" y="71415"/>
                  </a:lnTo>
                  <a:lnTo>
                    <a:pt x="515958" y="46792"/>
                  </a:lnTo>
                  <a:lnTo>
                    <a:pt x="476363" y="26931"/>
                  </a:lnTo>
                  <a:lnTo>
                    <a:pt x="434048" y="12241"/>
                  </a:lnTo>
                  <a:lnTo>
                    <a:pt x="389424" y="3128"/>
                  </a:lnTo>
                  <a:lnTo>
                    <a:pt x="342900" y="0"/>
                  </a:lnTo>
                  <a:close/>
                </a:path>
              </a:pathLst>
            </a:custGeom>
            <a:solidFill>
              <a:srgbClr val="FFFFFF"/>
            </a:solidFill>
          </p:spPr>
          <p:txBody>
            <a:bodyPr wrap="square" lIns="0" tIns="0" rIns="0" bIns="0" rtlCol="0"/>
            <a:lstStyle/>
            <a:p>
              <a:endParaRPr/>
            </a:p>
          </p:txBody>
        </p:sp>
        <p:sp>
          <p:nvSpPr>
            <p:cNvPr id="14" name="object 14">
              <a:hlinkClick r:id="rId3"/>
              <a:extLst>
                <a:ext uri="{FF2B5EF4-FFF2-40B4-BE49-F238E27FC236}">
                  <a16:creationId xmlns:a16="http://schemas.microsoft.com/office/drawing/2014/main" id="{5C752758-5BDD-C317-152D-2FBC959F0629}"/>
                </a:ext>
              </a:extLst>
            </p:cNvPr>
            <p:cNvSpPr/>
            <p:nvPr/>
          </p:nvSpPr>
          <p:spPr>
            <a:xfrm>
              <a:off x="1709801" y="2014601"/>
              <a:ext cx="685800" cy="685800"/>
            </a:xfrm>
            <a:custGeom>
              <a:avLst/>
              <a:gdLst/>
              <a:ahLst/>
              <a:cxnLst/>
              <a:rect l="l" t="t" r="r" b="b"/>
              <a:pathLst>
                <a:path w="685800" h="685800">
                  <a:moveTo>
                    <a:pt x="0" y="342900"/>
                  </a:moveTo>
                  <a:lnTo>
                    <a:pt x="3128" y="296348"/>
                  </a:lnTo>
                  <a:lnTo>
                    <a:pt x="12241" y="251706"/>
                  </a:lnTo>
                  <a:lnTo>
                    <a:pt x="26931" y="209383"/>
                  </a:lnTo>
                  <a:lnTo>
                    <a:pt x="46792" y="169784"/>
                  </a:lnTo>
                  <a:lnTo>
                    <a:pt x="71415" y="133319"/>
                  </a:lnTo>
                  <a:lnTo>
                    <a:pt x="100393" y="100393"/>
                  </a:lnTo>
                  <a:lnTo>
                    <a:pt x="133319" y="71415"/>
                  </a:lnTo>
                  <a:lnTo>
                    <a:pt x="169784" y="46792"/>
                  </a:lnTo>
                  <a:lnTo>
                    <a:pt x="209383" y="26931"/>
                  </a:lnTo>
                  <a:lnTo>
                    <a:pt x="251706" y="12241"/>
                  </a:lnTo>
                  <a:lnTo>
                    <a:pt x="296348" y="3128"/>
                  </a:lnTo>
                  <a:lnTo>
                    <a:pt x="342900" y="0"/>
                  </a:lnTo>
                  <a:lnTo>
                    <a:pt x="389424" y="3128"/>
                  </a:lnTo>
                  <a:lnTo>
                    <a:pt x="434048" y="12241"/>
                  </a:lnTo>
                  <a:lnTo>
                    <a:pt x="476363" y="26931"/>
                  </a:lnTo>
                  <a:lnTo>
                    <a:pt x="515958" y="46792"/>
                  </a:lnTo>
                  <a:lnTo>
                    <a:pt x="552426" y="71415"/>
                  </a:lnTo>
                  <a:lnTo>
                    <a:pt x="585358" y="100393"/>
                  </a:lnTo>
                  <a:lnTo>
                    <a:pt x="614345" y="133319"/>
                  </a:lnTo>
                  <a:lnTo>
                    <a:pt x="638979" y="169784"/>
                  </a:lnTo>
                  <a:lnTo>
                    <a:pt x="658850" y="209383"/>
                  </a:lnTo>
                  <a:lnTo>
                    <a:pt x="673549" y="251706"/>
                  </a:lnTo>
                  <a:lnTo>
                    <a:pt x="682669" y="296348"/>
                  </a:lnTo>
                  <a:lnTo>
                    <a:pt x="685800" y="342900"/>
                  </a:lnTo>
                  <a:lnTo>
                    <a:pt x="682669" y="389424"/>
                  </a:lnTo>
                  <a:lnTo>
                    <a:pt x="673549" y="434048"/>
                  </a:lnTo>
                  <a:lnTo>
                    <a:pt x="658850" y="476363"/>
                  </a:lnTo>
                  <a:lnTo>
                    <a:pt x="638979" y="515958"/>
                  </a:lnTo>
                  <a:lnTo>
                    <a:pt x="614345" y="552426"/>
                  </a:lnTo>
                  <a:lnTo>
                    <a:pt x="585358" y="585358"/>
                  </a:lnTo>
                  <a:lnTo>
                    <a:pt x="552426" y="614345"/>
                  </a:lnTo>
                  <a:lnTo>
                    <a:pt x="515958" y="638979"/>
                  </a:lnTo>
                  <a:lnTo>
                    <a:pt x="476363" y="658850"/>
                  </a:lnTo>
                  <a:lnTo>
                    <a:pt x="434048" y="673549"/>
                  </a:lnTo>
                  <a:lnTo>
                    <a:pt x="389424" y="682669"/>
                  </a:lnTo>
                  <a:lnTo>
                    <a:pt x="342900" y="685800"/>
                  </a:lnTo>
                  <a:lnTo>
                    <a:pt x="296348" y="682669"/>
                  </a:lnTo>
                  <a:lnTo>
                    <a:pt x="251706" y="673549"/>
                  </a:lnTo>
                  <a:lnTo>
                    <a:pt x="209383" y="658850"/>
                  </a:lnTo>
                  <a:lnTo>
                    <a:pt x="169784" y="638979"/>
                  </a:lnTo>
                  <a:lnTo>
                    <a:pt x="133319" y="614345"/>
                  </a:lnTo>
                  <a:lnTo>
                    <a:pt x="100393" y="585358"/>
                  </a:lnTo>
                  <a:lnTo>
                    <a:pt x="71415" y="552426"/>
                  </a:lnTo>
                  <a:lnTo>
                    <a:pt x="46792" y="515958"/>
                  </a:lnTo>
                  <a:lnTo>
                    <a:pt x="26931" y="476363"/>
                  </a:lnTo>
                  <a:lnTo>
                    <a:pt x="12241" y="434048"/>
                  </a:lnTo>
                  <a:lnTo>
                    <a:pt x="3128" y="389424"/>
                  </a:lnTo>
                  <a:lnTo>
                    <a:pt x="0" y="342900"/>
                  </a:lnTo>
                  <a:close/>
                </a:path>
              </a:pathLst>
            </a:custGeom>
            <a:ln w="12700">
              <a:solidFill>
                <a:srgbClr val="4E5869"/>
              </a:solidFill>
            </a:ln>
          </p:spPr>
          <p:txBody>
            <a:bodyPr wrap="square" lIns="0" tIns="0" rIns="0" bIns="0" rtlCol="0"/>
            <a:lstStyle/>
            <a:p>
              <a:endParaRPr/>
            </a:p>
          </p:txBody>
        </p:sp>
        <p:pic>
          <p:nvPicPr>
            <p:cNvPr id="15" name="object 15">
              <a:hlinkClick r:id="rId3"/>
              <a:extLst>
                <a:ext uri="{FF2B5EF4-FFF2-40B4-BE49-F238E27FC236}">
                  <a16:creationId xmlns:a16="http://schemas.microsoft.com/office/drawing/2014/main" id="{EE32595B-BCA2-7693-A44B-F5B9D0AB768F}"/>
                </a:ext>
              </a:extLst>
            </p:cNvPr>
            <p:cNvPicPr/>
            <p:nvPr/>
          </p:nvPicPr>
          <p:blipFill>
            <a:blip r:embed="rId5" cstate="print"/>
            <a:stretch>
              <a:fillRect/>
            </a:stretch>
          </p:blipFill>
          <p:spPr>
            <a:xfrm>
              <a:off x="1809750" y="2114550"/>
              <a:ext cx="476250" cy="466725"/>
            </a:xfrm>
            <a:prstGeom prst="rect">
              <a:avLst/>
            </a:prstGeom>
          </p:spPr>
        </p:pic>
      </p:grpSp>
      <p:sp>
        <p:nvSpPr>
          <p:cNvPr id="4" name="Rectangle: Rounded Corners 3">
            <a:extLst>
              <a:ext uri="{FF2B5EF4-FFF2-40B4-BE49-F238E27FC236}">
                <a16:creationId xmlns:a16="http://schemas.microsoft.com/office/drawing/2014/main" id="{36C3980B-80AA-D425-1B26-7CA4B7FFFB19}"/>
              </a:ext>
            </a:extLst>
          </p:cNvPr>
          <p:cNvSpPr/>
          <p:nvPr/>
        </p:nvSpPr>
        <p:spPr>
          <a:xfrm>
            <a:off x="3557016" y="1764792"/>
            <a:ext cx="6763512" cy="1234438"/>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object 22">
            <a:extLst>
              <a:ext uri="{FF2B5EF4-FFF2-40B4-BE49-F238E27FC236}">
                <a16:creationId xmlns:a16="http://schemas.microsoft.com/office/drawing/2014/main" id="{5BA96C0D-8ECF-9D07-D7EE-536269C782F8}"/>
              </a:ext>
            </a:extLst>
          </p:cNvPr>
          <p:cNvGrpSpPr/>
          <p:nvPr/>
        </p:nvGrpSpPr>
        <p:grpSpPr>
          <a:xfrm>
            <a:off x="2168674" y="5253814"/>
            <a:ext cx="1163447" cy="1142412"/>
            <a:chOff x="1693926" y="3818001"/>
            <a:chExt cx="708025" cy="698500"/>
          </a:xfrm>
        </p:grpSpPr>
        <p:pic>
          <p:nvPicPr>
            <p:cNvPr id="17" name="object 23">
              <a:extLst>
                <a:ext uri="{FF2B5EF4-FFF2-40B4-BE49-F238E27FC236}">
                  <a16:creationId xmlns:a16="http://schemas.microsoft.com/office/drawing/2014/main" id="{8638DF41-A786-90E2-3B1E-3765055BE8FD}"/>
                </a:ext>
              </a:extLst>
            </p:cNvPr>
            <p:cNvPicPr/>
            <p:nvPr/>
          </p:nvPicPr>
          <p:blipFill>
            <a:blip r:embed="rId6" cstate="print"/>
            <a:stretch>
              <a:fillRect/>
            </a:stretch>
          </p:blipFill>
          <p:spPr>
            <a:xfrm>
              <a:off x="1700276" y="3824287"/>
              <a:ext cx="695325" cy="685800"/>
            </a:xfrm>
            <a:prstGeom prst="rect">
              <a:avLst/>
            </a:prstGeom>
          </p:spPr>
        </p:pic>
        <p:sp>
          <p:nvSpPr>
            <p:cNvPr id="18" name="object 24">
              <a:extLst>
                <a:ext uri="{FF2B5EF4-FFF2-40B4-BE49-F238E27FC236}">
                  <a16:creationId xmlns:a16="http://schemas.microsoft.com/office/drawing/2014/main" id="{B061D05C-2641-A87A-159A-C4680C293BB4}"/>
                </a:ext>
              </a:extLst>
            </p:cNvPr>
            <p:cNvSpPr/>
            <p:nvPr/>
          </p:nvSpPr>
          <p:spPr>
            <a:xfrm>
              <a:off x="1700276" y="3824351"/>
              <a:ext cx="695325" cy="685800"/>
            </a:xfrm>
            <a:custGeom>
              <a:avLst/>
              <a:gdLst/>
              <a:ahLst/>
              <a:cxnLst/>
              <a:rect l="l" t="t" r="r" b="b"/>
              <a:pathLst>
                <a:path w="695325" h="685800">
                  <a:moveTo>
                    <a:pt x="0" y="342836"/>
                  </a:moveTo>
                  <a:lnTo>
                    <a:pt x="3172" y="296307"/>
                  </a:lnTo>
                  <a:lnTo>
                    <a:pt x="12413" y="251683"/>
                  </a:lnTo>
                  <a:lnTo>
                    <a:pt x="27308" y="209372"/>
                  </a:lnTo>
                  <a:lnTo>
                    <a:pt x="47446" y="169783"/>
                  </a:lnTo>
                  <a:lnTo>
                    <a:pt x="72411" y="133322"/>
                  </a:lnTo>
                  <a:lnTo>
                    <a:pt x="101790" y="100399"/>
                  </a:lnTo>
                  <a:lnTo>
                    <a:pt x="135170" y="71422"/>
                  </a:lnTo>
                  <a:lnTo>
                    <a:pt x="172136" y="46798"/>
                  </a:lnTo>
                  <a:lnTo>
                    <a:pt x="212276" y="26936"/>
                  </a:lnTo>
                  <a:lnTo>
                    <a:pt x="255175" y="12243"/>
                  </a:lnTo>
                  <a:lnTo>
                    <a:pt x="300421" y="3128"/>
                  </a:lnTo>
                  <a:lnTo>
                    <a:pt x="347599" y="0"/>
                  </a:lnTo>
                  <a:lnTo>
                    <a:pt x="394779" y="3128"/>
                  </a:lnTo>
                  <a:lnTo>
                    <a:pt x="440031" y="12243"/>
                  </a:lnTo>
                  <a:lnTo>
                    <a:pt x="482941" y="26936"/>
                  </a:lnTo>
                  <a:lnTo>
                    <a:pt x="523094" y="46798"/>
                  </a:lnTo>
                  <a:lnTo>
                    <a:pt x="560075" y="71422"/>
                  </a:lnTo>
                  <a:lnTo>
                    <a:pt x="593471" y="100399"/>
                  </a:lnTo>
                  <a:lnTo>
                    <a:pt x="622865" y="133322"/>
                  </a:lnTo>
                  <a:lnTo>
                    <a:pt x="647845" y="169783"/>
                  </a:lnTo>
                  <a:lnTo>
                    <a:pt x="667996" y="209372"/>
                  </a:lnTo>
                  <a:lnTo>
                    <a:pt x="682902" y="251683"/>
                  </a:lnTo>
                  <a:lnTo>
                    <a:pt x="692150" y="296307"/>
                  </a:lnTo>
                  <a:lnTo>
                    <a:pt x="695325" y="342836"/>
                  </a:lnTo>
                  <a:lnTo>
                    <a:pt x="692150" y="389366"/>
                  </a:lnTo>
                  <a:lnTo>
                    <a:pt x="682902" y="433994"/>
                  </a:lnTo>
                  <a:lnTo>
                    <a:pt x="667996" y="476310"/>
                  </a:lnTo>
                  <a:lnTo>
                    <a:pt x="647845" y="515906"/>
                  </a:lnTo>
                  <a:lnTo>
                    <a:pt x="622865" y="552374"/>
                  </a:lnTo>
                  <a:lnTo>
                    <a:pt x="593471" y="585304"/>
                  </a:lnTo>
                  <a:lnTo>
                    <a:pt x="560075" y="614290"/>
                  </a:lnTo>
                  <a:lnTo>
                    <a:pt x="523094" y="638921"/>
                  </a:lnTo>
                  <a:lnTo>
                    <a:pt x="482941" y="658790"/>
                  </a:lnTo>
                  <a:lnTo>
                    <a:pt x="440031" y="673488"/>
                  </a:lnTo>
                  <a:lnTo>
                    <a:pt x="394779" y="682606"/>
                  </a:lnTo>
                  <a:lnTo>
                    <a:pt x="347599" y="685736"/>
                  </a:lnTo>
                  <a:lnTo>
                    <a:pt x="300421" y="682606"/>
                  </a:lnTo>
                  <a:lnTo>
                    <a:pt x="255175" y="673488"/>
                  </a:lnTo>
                  <a:lnTo>
                    <a:pt x="212276" y="658790"/>
                  </a:lnTo>
                  <a:lnTo>
                    <a:pt x="172136" y="638921"/>
                  </a:lnTo>
                  <a:lnTo>
                    <a:pt x="135170" y="614290"/>
                  </a:lnTo>
                  <a:lnTo>
                    <a:pt x="101790" y="585304"/>
                  </a:lnTo>
                  <a:lnTo>
                    <a:pt x="72411" y="552374"/>
                  </a:lnTo>
                  <a:lnTo>
                    <a:pt x="47446" y="515906"/>
                  </a:lnTo>
                  <a:lnTo>
                    <a:pt x="27308" y="476310"/>
                  </a:lnTo>
                  <a:lnTo>
                    <a:pt x="12413" y="433994"/>
                  </a:lnTo>
                  <a:lnTo>
                    <a:pt x="3172" y="389366"/>
                  </a:lnTo>
                  <a:lnTo>
                    <a:pt x="0" y="342836"/>
                  </a:lnTo>
                  <a:close/>
                </a:path>
              </a:pathLst>
            </a:custGeom>
            <a:ln w="12700">
              <a:solidFill>
                <a:srgbClr val="FFFFFF"/>
              </a:solidFill>
            </a:ln>
          </p:spPr>
          <p:txBody>
            <a:bodyPr wrap="square" lIns="0" tIns="0" rIns="0" bIns="0" rtlCol="0"/>
            <a:lstStyle/>
            <a:p>
              <a:endParaRPr/>
            </a:p>
          </p:txBody>
        </p:sp>
      </p:grpSp>
      <p:sp>
        <p:nvSpPr>
          <p:cNvPr id="5" name="Rectangle: Rounded Corners 4">
            <a:extLst>
              <a:ext uri="{FF2B5EF4-FFF2-40B4-BE49-F238E27FC236}">
                <a16:creationId xmlns:a16="http://schemas.microsoft.com/office/drawing/2014/main" id="{8D4D80F0-3CCF-21DA-07C9-3C6169952587}"/>
              </a:ext>
            </a:extLst>
          </p:cNvPr>
          <p:cNvSpPr/>
          <p:nvPr/>
        </p:nvSpPr>
        <p:spPr>
          <a:xfrm>
            <a:off x="3557016" y="3527387"/>
            <a:ext cx="6763512" cy="1234438"/>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1956BA4-2416-F9CC-B327-A818501D6F27}"/>
              </a:ext>
            </a:extLst>
          </p:cNvPr>
          <p:cNvSpPr txBox="1"/>
          <p:nvPr/>
        </p:nvSpPr>
        <p:spPr>
          <a:xfrm>
            <a:off x="3666744" y="1885866"/>
            <a:ext cx="6729984" cy="923330"/>
          </a:xfrm>
          <a:prstGeom prst="rect">
            <a:avLst/>
          </a:prstGeom>
          <a:noFill/>
        </p:spPr>
        <p:txBody>
          <a:bodyPr wrap="square" rtlCol="0">
            <a:spAutoFit/>
          </a:bodyPr>
          <a:lstStyle/>
          <a:p>
            <a:r>
              <a:rPr lang="en-US" dirty="0">
                <a:solidFill>
                  <a:srgbClr val="FFFFFF"/>
                </a:solidFill>
                <a:latin typeface="Century Gothic" panose="020B0502020202020204" pitchFamily="34" charset="0"/>
              </a:rPr>
              <a:t>Package delivery: You will get an email notification that you have had a package delivered. Please pick it up at the dock and remember to sign it out!</a:t>
            </a:r>
          </a:p>
        </p:txBody>
      </p:sp>
      <p:sp>
        <p:nvSpPr>
          <p:cNvPr id="6" name="Rectangle: Rounded Corners 5">
            <a:extLst>
              <a:ext uri="{FF2B5EF4-FFF2-40B4-BE49-F238E27FC236}">
                <a16:creationId xmlns:a16="http://schemas.microsoft.com/office/drawing/2014/main" id="{E3958B2D-559C-2A0F-A107-4EAA244B17B2}"/>
              </a:ext>
            </a:extLst>
          </p:cNvPr>
          <p:cNvSpPr/>
          <p:nvPr/>
        </p:nvSpPr>
        <p:spPr>
          <a:xfrm>
            <a:off x="3557016" y="5201463"/>
            <a:ext cx="6763512" cy="1234438"/>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B89F06C-0714-F3FB-EDA3-594488C54234}"/>
              </a:ext>
            </a:extLst>
          </p:cNvPr>
          <p:cNvSpPr txBox="1"/>
          <p:nvPr/>
        </p:nvSpPr>
        <p:spPr>
          <a:xfrm>
            <a:off x="3611880" y="3765522"/>
            <a:ext cx="6839712" cy="646331"/>
          </a:xfrm>
          <a:prstGeom prst="rect">
            <a:avLst/>
          </a:prstGeom>
          <a:noFill/>
        </p:spPr>
        <p:txBody>
          <a:bodyPr wrap="square" rtlCol="0">
            <a:spAutoFit/>
          </a:bodyPr>
          <a:lstStyle/>
          <a:p>
            <a:r>
              <a:rPr lang="en-US" dirty="0">
                <a:solidFill>
                  <a:srgbClr val="FFFFFF"/>
                </a:solidFill>
                <a:latin typeface="Century Gothic" panose="020B0502020202020204" pitchFamily="34" charset="0"/>
              </a:rPr>
              <a:t>Equipment and room reservation: Conveniently book shared equipment and rooms on the </a:t>
            </a:r>
            <a:r>
              <a:rPr lang="en-US" dirty="0" err="1">
                <a:solidFill>
                  <a:srgbClr val="FFFFFF"/>
                </a:solidFill>
                <a:latin typeface="Century Gothic" panose="020B0502020202020204" pitchFamily="34" charset="0"/>
              </a:rPr>
              <a:t>Coworks</a:t>
            </a:r>
            <a:r>
              <a:rPr lang="en-US" dirty="0">
                <a:solidFill>
                  <a:srgbClr val="FFFFFF"/>
                </a:solidFill>
                <a:latin typeface="Century Gothic" panose="020B0502020202020204" pitchFamily="34" charset="0"/>
              </a:rPr>
              <a:t> app!</a:t>
            </a:r>
          </a:p>
        </p:txBody>
      </p:sp>
      <p:sp>
        <p:nvSpPr>
          <p:cNvPr id="21" name="TextBox 20">
            <a:extLst>
              <a:ext uri="{FF2B5EF4-FFF2-40B4-BE49-F238E27FC236}">
                <a16:creationId xmlns:a16="http://schemas.microsoft.com/office/drawing/2014/main" id="{4D135228-7F25-5F48-4C43-82AE30B0A08C}"/>
              </a:ext>
            </a:extLst>
          </p:cNvPr>
          <p:cNvSpPr txBox="1"/>
          <p:nvPr/>
        </p:nvSpPr>
        <p:spPr>
          <a:xfrm>
            <a:off x="3716145" y="5260155"/>
            <a:ext cx="6839712" cy="1200329"/>
          </a:xfrm>
          <a:prstGeom prst="rect">
            <a:avLst/>
          </a:prstGeom>
          <a:noFill/>
        </p:spPr>
        <p:txBody>
          <a:bodyPr wrap="square" rtlCol="0">
            <a:spAutoFit/>
          </a:bodyPr>
          <a:lstStyle/>
          <a:p>
            <a:r>
              <a:rPr lang="en-US" dirty="0">
                <a:solidFill>
                  <a:srgbClr val="FFFFFF"/>
                </a:solidFill>
                <a:latin typeface="Century Gothic" panose="020B0502020202020204" pitchFamily="34" charset="0"/>
              </a:rPr>
              <a:t>BioLabs NTX website: Find this PowerPoint and additional information on our website!</a:t>
            </a:r>
          </a:p>
          <a:p>
            <a:r>
              <a:rPr lang="en-US" dirty="0">
                <a:latin typeface="Century Gothic" panose="020B0502020202020204" pitchFamily="34" charset="0"/>
                <a:hlinkClick r:id="rId7"/>
              </a:rPr>
              <a:t>www.biolabspegasuspark.com</a:t>
            </a:r>
            <a:endParaRPr lang="en-US" dirty="0">
              <a:latin typeface="Century Gothic" panose="020B0502020202020204" pitchFamily="34" charset="0"/>
            </a:endParaRPr>
          </a:p>
          <a:p>
            <a:r>
              <a:rPr lang="en-US" dirty="0">
                <a:solidFill>
                  <a:srgbClr val="FFFFFF"/>
                </a:solidFill>
                <a:latin typeface="Century Gothic" panose="020B0502020202020204" pitchFamily="34" charset="0"/>
              </a:rPr>
              <a:t>Access code: 3060</a:t>
            </a:r>
          </a:p>
        </p:txBody>
      </p:sp>
      <p:sp>
        <p:nvSpPr>
          <p:cNvPr id="3" name="Rectangle 2">
            <a:extLst>
              <a:ext uri="{FF2B5EF4-FFF2-40B4-BE49-F238E27FC236}">
                <a16:creationId xmlns:a16="http://schemas.microsoft.com/office/drawing/2014/main" id="{521D9DC5-1E79-B11D-9AF7-07D0B836DAA3}"/>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7">
            <a:extLst>
              <a:ext uri="{FF2B5EF4-FFF2-40B4-BE49-F238E27FC236}">
                <a16:creationId xmlns:a16="http://schemas.microsoft.com/office/drawing/2014/main" id="{4001470F-2DE8-04BD-CF91-3B522B784998}"/>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8"/>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24" name="Slide Number Placeholder 23">
            <a:extLst>
              <a:ext uri="{FF2B5EF4-FFF2-40B4-BE49-F238E27FC236}">
                <a16:creationId xmlns:a16="http://schemas.microsoft.com/office/drawing/2014/main" id="{1E91A870-7C9B-CFCB-D923-89FE47F7BAE3}"/>
              </a:ext>
            </a:extLst>
          </p:cNvPr>
          <p:cNvSpPr>
            <a:spLocks noGrp="1"/>
          </p:cNvSpPr>
          <p:nvPr>
            <p:ph type="sldNum" sz="quarter" idx="12"/>
          </p:nvPr>
        </p:nvSpPr>
        <p:spPr>
          <a:xfrm>
            <a:off x="8610600" y="6533109"/>
            <a:ext cx="2743200" cy="365125"/>
          </a:xfrm>
        </p:spPr>
        <p:txBody>
          <a:bodyPr/>
          <a:lstStyle/>
          <a:p>
            <a:fld id="{46DBE0DA-A6B8-4445-8C66-3FABEA9B0B86}" type="slidenum">
              <a:rPr lang="en-US" smtClean="0">
                <a:solidFill>
                  <a:srgbClr val="FFFFFF"/>
                </a:solidFill>
              </a:rPr>
              <a:t>7</a:t>
            </a:fld>
            <a:endParaRPr lang="en-US" dirty="0">
              <a:solidFill>
                <a:srgbClr val="FFFFFF"/>
              </a:solidFill>
            </a:endParaRPr>
          </a:p>
        </p:txBody>
      </p:sp>
    </p:spTree>
    <p:extLst>
      <p:ext uri="{BB962C8B-B14F-4D97-AF65-F5344CB8AC3E}">
        <p14:creationId xmlns:p14="http://schemas.microsoft.com/office/powerpoint/2010/main" val="4132899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3A35-1C29-6198-6551-35A8CFBBBC80}"/>
              </a:ext>
            </a:extLst>
          </p:cNvPr>
          <p:cNvSpPr>
            <a:spLocks noGrp="1"/>
          </p:cNvSpPr>
          <p:nvPr>
            <p:ph type="title"/>
          </p:nvPr>
        </p:nvSpPr>
        <p:spPr>
          <a:xfrm>
            <a:off x="838200" y="203199"/>
            <a:ext cx="10515600" cy="1325563"/>
          </a:xfrm>
        </p:spPr>
        <p:txBody>
          <a:bodyPr/>
          <a:lstStyle/>
          <a:p>
            <a:r>
              <a:rPr lang="en-US" dirty="0" err="1">
                <a:solidFill>
                  <a:srgbClr val="FFFFFF"/>
                </a:solidFill>
                <a:latin typeface="Century Gothic" panose="020B0502020202020204" pitchFamily="34" charset="0"/>
              </a:rPr>
              <a:t>Notifii</a:t>
            </a:r>
            <a:endParaRPr lang="en-US" dirty="0">
              <a:solidFill>
                <a:srgbClr val="FFFFFF"/>
              </a:solidFill>
              <a:latin typeface="Century Gothic" panose="020B0502020202020204" pitchFamily="34" charset="0"/>
            </a:endParaRPr>
          </a:p>
        </p:txBody>
      </p:sp>
      <p:pic>
        <p:nvPicPr>
          <p:cNvPr id="6" name="object 2">
            <a:extLst>
              <a:ext uri="{FF2B5EF4-FFF2-40B4-BE49-F238E27FC236}">
                <a16:creationId xmlns:a16="http://schemas.microsoft.com/office/drawing/2014/main" id="{5201B225-3B08-788D-6F85-EDED63070DD4}"/>
              </a:ext>
            </a:extLst>
          </p:cNvPr>
          <p:cNvPicPr/>
          <p:nvPr/>
        </p:nvPicPr>
        <p:blipFill>
          <a:blip r:embed="rId2" cstate="print"/>
          <a:stretch>
            <a:fillRect/>
          </a:stretch>
        </p:blipFill>
        <p:spPr>
          <a:xfrm>
            <a:off x="1602057" y="1312452"/>
            <a:ext cx="8987886" cy="4964113"/>
          </a:xfrm>
          <a:prstGeom prst="rect">
            <a:avLst/>
          </a:prstGeom>
        </p:spPr>
      </p:pic>
      <p:sp>
        <p:nvSpPr>
          <p:cNvPr id="3" name="Rectangle 2">
            <a:extLst>
              <a:ext uri="{FF2B5EF4-FFF2-40B4-BE49-F238E27FC236}">
                <a16:creationId xmlns:a16="http://schemas.microsoft.com/office/drawing/2014/main" id="{ABCBEB2B-2635-90F7-5B17-4FCF215B3AB9}"/>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7">
            <a:extLst>
              <a:ext uri="{FF2B5EF4-FFF2-40B4-BE49-F238E27FC236}">
                <a16:creationId xmlns:a16="http://schemas.microsoft.com/office/drawing/2014/main" id="{B6FB5486-1D90-D3F8-97E2-4CA51D4DBA3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5E363634-BFD5-9DC9-9D83-755D2BB02720}"/>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8</a:t>
            </a:fld>
            <a:endParaRPr lang="en-US" dirty="0">
              <a:solidFill>
                <a:srgbClr val="FFFFFF"/>
              </a:solidFill>
            </a:endParaRPr>
          </a:p>
        </p:txBody>
      </p:sp>
    </p:spTree>
    <p:extLst>
      <p:ext uri="{BB962C8B-B14F-4D97-AF65-F5344CB8AC3E}">
        <p14:creationId xmlns:p14="http://schemas.microsoft.com/office/powerpoint/2010/main" val="2452239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1D14-2358-96BA-B063-B15F80438624}"/>
              </a:ext>
            </a:extLst>
          </p:cNvPr>
          <p:cNvSpPr>
            <a:spLocks noGrp="1"/>
          </p:cNvSpPr>
          <p:nvPr>
            <p:ph type="title"/>
          </p:nvPr>
        </p:nvSpPr>
        <p:spPr>
          <a:xfrm>
            <a:off x="838200" y="205649"/>
            <a:ext cx="10515600" cy="1325563"/>
          </a:xfrm>
        </p:spPr>
        <p:txBody>
          <a:bodyPr/>
          <a:lstStyle/>
          <a:p>
            <a:r>
              <a:rPr lang="en-US" dirty="0">
                <a:solidFill>
                  <a:srgbClr val="FFFFFF"/>
                </a:solidFill>
                <a:latin typeface="Century Gothic" panose="020B0502020202020204" pitchFamily="34" charset="0"/>
              </a:rPr>
              <a:t>Marketplace – Centralized Procurement System</a:t>
            </a:r>
          </a:p>
        </p:txBody>
      </p:sp>
      <p:sp>
        <p:nvSpPr>
          <p:cNvPr id="3" name="Content Placeholder 2">
            <a:extLst>
              <a:ext uri="{FF2B5EF4-FFF2-40B4-BE49-F238E27FC236}">
                <a16:creationId xmlns:a16="http://schemas.microsoft.com/office/drawing/2014/main" id="{CE2521F4-F80B-04BF-9BAC-77665EFB608A}"/>
              </a:ext>
            </a:extLst>
          </p:cNvPr>
          <p:cNvSpPr>
            <a:spLocks noGrp="1"/>
          </p:cNvSpPr>
          <p:nvPr>
            <p:ph idx="1"/>
          </p:nvPr>
        </p:nvSpPr>
        <p:spPr>
          <a:xfrm>
            <a:off x="838200" y="1710237"/>
            <a:ext cx="7127240" cy="4456303"/>
          </a:xfrm>
        </p:spPr>
        <p:txBody>
          <a:bodyPr vert="horz" lIns="91440" tIns="45720" rIns="91440" bIns="45720" rtlCol="0" anchor="t">
            <a:noAutofit/>
          </a:bodyPr>
          <a:lstStyle/>
          <a:p>
            <a:pPr marL="0" indent="0">
              <a:buNone/>
            </a:pPr>
            <a:r>
              <a:rPr lang="en-US" sz="1400" dirty="0">
                <a:solidFill>
                  <a:srgbClr val="FFFFFF"/>
                </a:solidFill>
                <a:latin typeface="Century Gothic"/>
              </a:rPr>
              <a:t>BioLabs has their own purchasing and procurement system that is available to use if you would like to sign up- contact Alyssa or Gabby</a:t>
            </a:r>
          </a:p>
          <a:p>
            <a:pPr marL="0" indent="0">
              <a:buNone/>
            </a:pPr>
            <a:endParaRPr lang="en-US" sz="1400" dirty="0">
              <a:solidFill>
                <a:srgbClr val="FFFFFF"/>
              </a:solidFill>
              <a:latin typeface="Century Gothic" panose="020B0502020202020204" pitchFamily="34" charset="0"/>
            </a:endParaRPr>
          </a:p>
          <a:p>
            <a:r>
              <a:rPr lang="en-US" sz="1400" dirty="0">
                <a:solidFill>
                  <a:srgbClr val="FFFFFF"/>
                </a:solidFill>
                <a:latin typeface="Century Gothic" panose="020B0502020202020204" pitchFamily="34" charset="0"/>
              </a:rPr>
              <a:t>Simplifies the order process</a:t>
            </a:r>
          </a:p>
          <a:p>
            <a:r>
              <a:rPr lang="en-US" sz="1400" dirty="0">
                <a:solidFill>
                  <a:srgbClr val="FFFFFF"/>
                </a:solidFill>
                <a:latin typeface="Century Gothic" panose="020B0502020202020204" pitchFamily="34" charset="0"/>
              </a:rPr>
              <a:t>Allows users to track shipments</a:t>
            </a:r>
          </a:p>
          <a:p>
            <a:r>
              <a:rPr lang="en-US" sz="1400" dirty="0">
                <a:solidFill>
                  <a:srgbClr val="FFFFFF"/>
                </a:solidFill>
                <a:latin typeface="Century Gothic" panose="020B0502020202020204" pitchFamily="34" charset="0"/>
              </a:rPr>
              <a:t>Special pricing available</a:t>
            </a:r>
          </a:p>
          <a:p>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Once a package arrives, it will be logged in at the dock.</a:t>
            </a:r>
          </a:p>
          <a:p>
            <a:pPr marL="0" indent="0">
              <a:buNone/>
            </a:pPr>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If you would like to request a FedEx or UPS pickup, it can be done through Marketplace.</a:t>
            </a:r>
          </a:p>
          <a:p>
            <a:pPr marL="0" indent="0">
              <a:buNone/>
            </a:pPr>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Dock address: 3020 Pegasus Park Dr. Dallas, TX 75247</a:t>
            </a:r>
          </a:p>
          <a:p>
            <a:pPr marL="0" indent="0">
              <a:buNone/>
            </a:pPr>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Questions?</a:t>
            </a:r>
          </a:p>
          <a:p>
            <a:pPr marL="0" indent="0">
              <a:buNone/>
            </a:pPr>
            <a:r>
              <a:rPr lang="en-US" sz="1400"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marketplace@biolabs.io</a:t>
            </a:r>
            <a:endParaRPr lang="en-US" sz="1400" dirty="0">
              <a:solidFill>
                <a:srgbClr val="AED307"/>
              </a:solidFill>
              <a:latin typeface="Century Gothic" panose="020B0502020202020204" pitchFamily="34" charset="0"/>
            </a:endParaRPr>
          </a:p>
          <a:p>
            <a:pPr marL="0" indent="0">
              <a:buNone/>
            </a:pPr>
            <a:endParaRPr lang="en-US" sz="1400" dirty="0">
              <a:solidFill>
                <a:srgbClr val="FFFFFF"/>
              </a:solidFill>
              <a:latin typeface="Century Gothic" panose="020B0502020202020204" pitchFamily="34" charset="0"/>
            </a:endParaRPr>
          </a:p>
        </p:txBody>
      </p:sp>
      <p:grpSp>
        <p:nvGrpSpPr>
          <p:cNvPr id="4" name="object 6">
            <a:extLst>
              <a:ext uri="{FF2B5EF4-FFF2-40B4-BE49-F238E27FC236}">
                <a16:creationId xmlns:a16="http://schemas.microsoft.com/office/drawing/2014/main" id="{3107280D-5B3F-810B-42D5-A86D9D5A1B3A}"/>
              </a:ext>
            </a:extLst>
          </p:cNvPr>
          <p:cNvGrpSpPr/>
          <p:nvPr/>
        </p:nvGrpSpPr>
        <p:grpSpPr>
          <a:xfrm>
            <a:off x="8743186" y="1264158"/>
            <a:ext cx="2463293" cy="2469642"/>
            <a:chOff x="6579107" y="959358"/>
            <a:chExt cx="1524000" cy="1524000"/>
          </a:xfrm>
        </p:grpSpPr>
        <p:pic>
          <p:nvPicPr>
            <p:cNvPr id="5" name="object 7">
              <a:extLst>
                <a:ext uri="{FF2B5EF4-FFF2-40B4-BE49-F238E27FC236}">
                  <a16:creationId xmlns:a16="http://schemas.microsoft.com/office/drawing/2014/main" id="{45CEB236-5693-F0D2-1254-167F3A432177}"/>
                </a:ext>
              </a:extLst>
            </p:cNvPr>
            <p:cNvPicPr/>
            <p:nvPr/>
          </p:nvPicPr>
          <p:blipFill>
            <a:blip r:embed="rId3" cstate="print"/>
            <a:stretch>
              <a:fillRect/>
            </a:stretch>
          </p:blipFill>
          <p:spPr>
            <a:xfrm>
              <a:off x="6579107" y="959358"/>
              <a:ext cx="1523746" cy="1523745"/>
            </a:xfrm>
            <a:prstGeom prst="rect">
              <a:avLst/>
            </a:prstGeom>
          </p:spPr>
        </p:pic>
        <p:sp>
          <p:nvSpPr>
            <p:cNvPr id="6" name="object 8">
              <a:extLst>
                <a:ext uri="{FF2B5EF4-FFF2-40B4-BE49-F238E27FC236}">
                  <a16:creationId xmlns:a16="http://schemas.microsoft.com/office/drawing/2014/main" id="{4E6A80B1-C779-FCD0-14D3-16EFDA05B038}"/>
                </a:ext>
              </a:extLst>
            </p:cNvPr>
            <p:cNvSpPr/>
            <p:nvPr/>
          </p:nvSpPr>
          <p:spPr>
            <a:xfrm>
              <a:off x="6616445" y="959358"/>
              <a:ext cx="724535" cy="550545"/>
            </a:xfrm>
            <a:custGeom>
              <a:avLst/>
              <a:gdLst/>
              <a:ahLst/>
              <a:cxnLst/>
              <a:rect l="l" t="t" r="r" b="b"/>
              <a:pathLst>
                <a:path w="724534" h="550544">
                  <a:moveTo>
                    <a:pt x="724534" y="0"/>
                  </a:moveTo>
                  <a:lnTo>
                    <a:pt x="675325" y="1580"/>
                  </a:lnTo>
                  <a:lnTo>
                    <a:pt x="626793" y="6266"/>
                  </a:lnTo>
                  <a:lnTo>
                    <a:pt x="579055" y="13974"/>
                  </a:lnTo>
                  <a:lnTo>
                    <a:pt x="532225" y="24620"/>
                  </a:lnTo>
                  <a:lnTo>
                    <a:pt x="486417" y="38121"/>
                  </a:lnTo>
                  <a:lnTo>
                    <a:pt x="441747" y="54394"/>
                  </a:lnTo>
                  <a:lnTo>
                    <a:pt x="398329" y="73354"/>
                  </a:lnTo>
                  <a:lnTo>
                    <a:pt x="356277" y="94918"/>
                  </a:lnTo>
                  <a:lnTo>
                    <a:pt x="315707" y="119003"/>
                  </a:lnTo>
                  <a:lnTo>
                    <a:pt x="276732" y="145526"/>
                  </a:lnTo>
                  <a:lnTo>
                    <a:pt x="239469" y="174402"/>
                  </a:lnTo>
                  <a:lnTo>
                    <a:pt x="204031" y="205547"/>
                  </a:lnTo>
                  <a:lnTo>
                    <a:pt x="170532" y="238880"/>
                  </a:lnTo>
                  <a:lnTo>
                    <a:pt x="139089" y="274316"/>
                  </a:lnTo>
                  <a:lnTo>
                    <a:pt x="109815" y="311771"/>
                  </a:lnTo>
                  <a:lnTo>
                    <a:pt x="82825" y="351162"/>
                  </a:lnTo>
                  <a:lnTo>
                    <a:pt x="58234" y="392405"/>
                  </a:lnTo>
                  <a:lnTo>
                    <a:pt x="36156" y="435417"/>
                  </a:lnTo>
                  <a:lnTo>
                    <a:pt x="16706" y="480115"/>
                  </a:lnTo>
                  <a:lnTo>
                    <a:pt x="0" y="526414"/>
                  </a:lnTo>
                  <a:lnTo>
                    <a:pt x="72389" y="550037"/>
                  </a:lnTo>
                  <a:lnTo>
                    <a:pt x="89257" y="503803"/>
                  </a:lnTo>
                  <a:lnTo>
                    <a:pt x="109158" y="459364"/>
                  </a:lnTo>
                  <a:lnTo>
                    <a:pt x="131950" y="416821"/>
                  </a:lnTo>
                  <a:lnTo>
                    <a:pt x="157493" y="376278"/>
                  </a:lnTo>
                  <a:lnTo>
                    <a:pt x="185644" y="337837"/>
                  </a:lnTo>
                  <a:lnTo>
                    <a:pt x="216262" y="301601"/>
                  </a:lnTo>
                  <a:lnTo>
                    <a:pt x="249205" y="267673"/>
                  </a:lnTo>
                  <a:lnTo>
                    <a:pt x="284331" y="236156"/>
                  </a:lnTo>
                  <a:lnTo>
                    <a:pt x="321500" y="207152"/>
                  </a:lnTo>
                  <a:lnTo>
                    <a:pt x="360569" y="180765"/>
                  </a:lnTo>
                  <a:lnTo>
                    <a:pt x="401396" y="157097"/>
                  </a:lnTo>
                  <a:lnTo>
                    <a:pt x="443841" y="136252"/>
                  </a:lnTo>
                  <a:lnTo>
                    <a:pt x="487761" y="118331"/>
                  </a:lnTo>
                  <a:lnTo>
                    <a:pt x="533015" y="103438"/>
                  </a:lnTo>
                  <a:lnTo>
                    <a:pt x="579461" y="91675"/>
                  </a:lnTo>
                  <a:lnTo>
                    <a:pt x="626957" y="83146"/>
                  </a:lnTo>
                  <a:lnTo>
                    <a:pt x="675362" y="77953"/>
                  </a:lnTo>
                  <a:lnTo>
                    <a:pt x="724534" y="76200"/>
                  </a:lnTo>
                  <a:lnTo>
                    <a:pt x="724534" y="0"/>
                  </a:lnTo>
                  <a:close/>
                </a:path>
              </a:pathLst>
            </a:custGeom>
            <a:solidFill>
              <a:srgbClr val="E7E6E6"/>
            </a:solidFill>
          </p:spPr>
          <p:txBody>
            <a:bodyPr wrap="square" lIns="0" tIns="0" rIns="0" bIns="0" rtlCol="0"/>
            <a:lstStyle/>
            <a:p>
              <a:endParaRPr/>
            </a:p>
          </p:txBody>
        </p:sp>
      </p:grpSp>
      <p:sp>
        <p:nvSpPr>
          <p:cNvPr id="7" name="object 9">
            <a:extLst>
              <a:ext uri="{FF2B5EF4-FFF2-40B4-BE49-F238E27FC236}">
                <a16:creationId xmlns:a16="http://schemas.microsoft.com/office/drawing/2014/main" id="{A2FA99A4-63A0-6C50-1D79-A498C73C5E43}"/>
              </a:ext>
            </a:extLst>
          </p:cNvPr>
          <p:cNvSpPr txBox="1"/>
          <p:nvPr/>
        </p:nvSpPr>
        <p:spPr>
          <a:xfrm>
            <a:off x="9389082" y="2076541"/>
            <a:ext cx="1606550" cy="844462"/>
          </a:xfrm>
          <a:prstGeom prst="rect">
            <a:avLst/>
          </a:prstGeom>
        </p:spPr>
        <p:txBody>
          <a:bodyPr vert="horz" wrap="square" lIns="0" tIns="13335" rIns="0" bIns="0" rtlCol="0">
            <a:spAutoFit/>
          </a:bodyPr>
          <a:lstStyle/>
          <a:p>
            <a:pPr marL="12700">
              <a:lnSpc>
                <a:spcPct val="100000"/>
              </a:lnSpc>
              <a:spcBef>
                <a:spcPts val="105"/>
              </a:spcBef>
            </a:pPr>
            <a:r>
              <a:rPr sz="5400" b="1" spc="-25" dirty="0">
                <a:solidFill>
                  <a:srgbClr val="AED307"/>
                </a:solidFill>
                <a:latin typeface="Century Gothic"/>
                <a:cs typeface="Century Gothic"/>
              </a:rPr>
              <a:t>80%</a:t>
            </a:r>
            <a:endParaRPr sz="5400" dirty="0">
              <a:solidFill>
                <a:srgbClr val="AED307"/>
              </a:solidFill>
              <a:latin typeface="Century Gothic"/>
              <a:cs typeface="Century Gothic"/>
            </a:endParaRPr>
          </a:p>
        </p:txBody>
      </p:sp>
      <p:sp>
        <p:nvSpPr>
          <p:cNvPr id="8" name="object 5">
            <a:extLst>
              <a:ext uri="{FF2B5EF4-FFF2-40B4-BE49-F238E27FC236}">
                <a16:creationId xmlns:a16="http://schemas.microsoft.com/office/drawing/2014/main" id="{06115405-486A-AEEC-5AD4-34692E8B53F2}"/>
              </a:ext>
            </a:extLst>
          </p:cNvPr>
          <p:cNvSpPr txBox="1"/>
          <p:nvPr/>
        </p:nvSpPr>
        <p:spPr>
          <a:xfrm>
            <a:off x="8615092" y="3962226"/>
            <a:ext cx="2719070" cy="2478755"/>
          </a:xfrm>
          <a:prstGeom prst="rect">
            <a:avLst/>
          </a:prstGeom>
        </p:spPr>
        <p:txBody>
          <a:bodyPr vert="horz" wrap="square" lIns="0" tIns="15875" rIns="0" bIns="0" rtlCol="0">
            <a:spAutoFit/>
          </a:bodyPr>
          <a:lstStyle/>
          <a:p>
            <a:pPr marL="167640" marR="158750" indent="-635" algn="ctr">
              <a:lnSpc>
                <a:spcPct val="100000"/>
              </a:lnSpc>
              <a:spcBef>
                <a:spcPts val="125"/>
              </a:spcBef>
            </a:pPr>
            <a:r>
              <a:rPr sz="3600" b="1" spc="-10" dirty="0">
                <a:solidFill>
                  <a:srgbClr val="AED307"/>
                </a:solidFill>
                <a:latin typeface="Century Gothic"/>
                <a:cs typeface="Century Gothic"/>
              </a:rPr>
              <a:t>Special Discounts</a:t>
            </a:r>
            <a:endParaRPr sz="3600" dirty="0">
              <a:solidFill>
                <a:srgbClr val="AED307"/>
              </a:solidFill>
              <a:latin typeface="Century Gothic"/>
              <a:cs typeface="Century Gothic"/>
            </a:endParaRPr>
          </a:p>
          <a:p>
            <a:pPr marL="12700" marR="5080" indent="-635" algn="ctr">
              <a:lnSpc>
                <a:spcPct val="139100"/>
              </a:lnSpc>
              <a:spcBef>
                <a:spcPts val="220"/>
              </a:spcBef>
            </a:pPr>
            <a:r>
              <a:rPr sz="1600" dirty="0">
                <a:solidFill>
                  <a:srgbClr val="FFFFFF"/>
                </a:solidFill>
                <a:latin typeface="Century Gothic"/>
                <a:cs typeface="Century Gothic"/>
              </a:rPr>
              <a:t>Average</a:t>
            </a:r>
            <a:r>
              <a:rPr sz="1600" spc="-45" dirty="0">
                <a:solidFill>
                  <a:srgbClr val="FFFFFF"/>
                </a:solidFill>
                <a:latin typeface="Century Gothic"/>
                <a:cs typeface="Century Gothic"/>
              </a:rPr>
              <a:t> </a:t>
            </a:r>
            <a:r>
              <a:rPr sz="1600" dirty="0">
                <a:solidFill>
                  <a:srgbClr val="FFFFFF"/>
                </a:solidFill>
                <a:latin typeface="Century Gothic"/>
                <a:cs typeface="Century Gothic"/>
              </a:rPr>
              <a:t>discounts</a:t>
            </a:r>
            <a:r>
              <a:rPr sz="1600" spc="5" dirty="0">
                <a:solidFill>
                  <a:srgbClr val="FFFFFF"/>
                </a:solidFill>
                <a:latin typeface="Century Gothic"/>
                <a:cs typeface="Century Gothic"/>
              </a:rPr>
              <a:t> </a:t>
            </a:r>
            <a:r>
              <a:rPr sz="1600" spc="-25" dirty="0">
                <a:solidFill>
                  <a:srgbClr val="FFFFFF"/>
                </a:solidFill>
                <a:latin typeface="Century Gothic"/>
                <a:cs typeface="Century Gothic"/>
              </a:rPr>
              <a:t>of </a:t>
            </a:r>
            <a:r>
              <a:rPr sz="1600" dirty="0">
                <a:solidFill>
                  <a:srgbClr val="FFFFFF"/>
                </a:solidFill>
                <a:latin typeface="Century Gothic"/>
                <a:cs typeface="Century Gothic"/>
              </a:rPr>
              <a:t>35%</a:t>
            </a:r>
            <a:r>
              <a:rPr sz="1600" spc="-60" dirty="0">
                <a:solidFill>
                  <a:srgbClr val="FFFFFF"/>
                </a:solidFill>
                <a:latin typeface="Century Gothic"/>
                <a:cs typeface="Century Gothic"/>
              </a:rPr>
              <a:t> </a:t>
            </a:r>
            <a:r>
              <a:rPr sz="1600" dirty="0">
                <a:solidFill>
                  <a:srgbClr val="FFFFFF"/>
                </a:solidFill>
                <a:latin typeface="Century Gothic"/>
                <a:cs typeface="Century Gothic"/>
              </a:rPr>
              <a:t>off</a:t>
            </a:r>
            <a:r>
              <a:rPr sz="1600" spc="-25" dirty="0">
                <a:solidFill>
                  <a:srgbClr val="FFFFFF"/>
                </a:solidFill>
                <a:latin typeface="Century Gothic"/>
                <a:cs typeface="Century Gothic"/>
              </a:rPr>
              <a:t> </a:t>
            </a:r>
            <a:r>
              <a:rPr sz="1600" dirty="0">
                <a:solidFill>
                  <a:srgbClr val="FFFFFF"/>
                </a:solidFill>
                <a:latin typeface="Century Gothic"/>
                <a:cs typeface="Century Gothic"/>
              </a:rPr>
              <a:t>but</a:t>
            </a:r>
            <a:r>
              <a:rPr sz="1600" spc="25" dirty="0">
                <a:solidFill>
                  <a:srgbClr val="FFFFFF"/>
                </a:solidFill>
                <a:latin typeface="Century Gothic"/>
                <a:cs typeface="Century Gothic"/>
              </a:rPr>
              <a:t> </a:t>
            </a:r>
            <a:r>
              <a:rPr sz="1600" spc="-10" dirty="0">
                <a:solidFill>
                  <a:srgbClr val="FFFFFF"/>
                </a:solidFill>
                <a:latin typeface="Century Gothic"/>
                <a:cs typeface="Century Gothic"/>
              </a:rPr>
              <a:t>have</a:t>
            </a:r>
            <a:r>
              <a:rPr sz="1600" dirty="0">
                <a:solidFill>
                  <a:srgbClr val="FFFFFF"/>
                </a:solidFill>
                <a:latin typeface="Century Gothic"/>
                <a:cs typeface="Century Gothic"/>
              </a:rPr>
              <a:t> </a:t>
            </a:r>
            <a:r>
              <a:rPr sz="1600" spc="-20" dirty="0">
                <a:solidFill>
                  <a:srgbClr val="FFFFFF"/>
                </a:solidFill>
                <a:latin typeface="Century Gothic"/>
                <a:cs typeface="Century Gothic"/>
              </a:rPr>
              <a:t>seen </a:t>
            </a:r>
            <a:r>
              <a:rPr sz="1600" dirty="0">
                <a:solidFill>
                  <a:srgbClr val="FFFFFF"/>
                </a:solidFill>
                <a:latin typeface="Century Gothic"/>
                <a:cs typeface="Century Gothic"/>
              </a:rPr>
              <a:t>discounts</a:t>
            </a:r>
            <a:r>
              <a:rPr sz="1600" spc="-40" dirty="0">
                <a:solidFill>
                  <a:srgbClr val="FFFFFF"/>
                </a:solidFill>
                <a:latin typeface="Century Gothic"/>
                <a:cs typeface="Century Gothic"/>
              </a:rPr>
              <a:t> </a:t>
            </a:r>
            <a:r>
              <a:rPr sz="1600" dirty="0">
                <a:solidFill>
                  <a:srgbClr val="FFFFFF"/>
                </a:solidFill>
                <a:latin typeface="Century Gothic"/>
                <a:cs typeface="Century Gothic"/>
              </a:rPr>
              <a:t>up</a:t>
            </a:r>
            <a:r>
              <a:rPr sz="1600" spc="-40" dirty="0">
                <a:solidFill>
                  <a:srgbClr val="FFFFFF"/>
                </a:solidFill>
                <a:latin typeface="Century Gothic"/>
                <a:cs typeface="Century Gothic"/>
              </a:rPr>
              <a:t> </a:t>
            </a:r>
            <a:r>
              <a:rPr sz="1600" dirty="0">
                <a:solidFill>
                  <a:srgbClr val="FFFFFF"/>
                </a:solidFill>
                <a:latin typeface="Century Gothic"/>
                <a:cs typeface="Century Gothic"/>
              </a:rPr>
              <a:t>to</a:t>
            </a:r>
            <a:r>
              <a:rPr sz="1600" spc="-10" dirty="0">
                <a:solidFill>
                  <a:srgbClr val="FFFFFF"/>
                </a:solidFill>
                <a:latin typeface="Century Gothic"/>
                <a:cs typeface="Century Gothic"/>
              </a:rPr>
              <a:t> </a:t>
            </a:r>
            <a:r>
              <a:rPr sz="1600" dirty="0">
                <a:solidFill>
                  <a:srgbClr val="FFFFFF"/>
                </a:solidFill>
                <a:latin typeface="Century Gothic"/>
                <a:cs typeface="Century Gothic"/>
              </a:rPr>
              <a:t>80%</a:t>
            </a:r>
            <a:r>
              <a:rPr sz="1600" spc="10" dirty="0">
                <a:solidFill>
                  <a:srgbClr val="FFFFFF"/>
                </a:solidFill>
                <a:latin typeface="Century Gothic"/>
                <a:cs typeface="Century Gothic"/>
              </a:rPr>
              <a:t> </a:t>
            </a:r>
            <a:r>
              <a:rPr sz="1600" spc="-25" dirty="0">
                <a:solidFill>
                  <a:srgbClr val="FFFFFF"/>
                </a:solidFill>
                <a:latin typeface="Century Gothic"/>
                <a:cs typeface="Century Gothic"/>
              </a:rPr>
              <a:t>off </a:t>
            </a:r>
            <a:r>
              <a:rPr sz="1600" dirty="0">
                <a:solidFill>
                  <a:srgbClr val="FFFFFF"/>
                </a:solidFill>
                <a:latin typeface="Century Gothic"/>
                <a:cs typeface="Century Gothic"/>
              </a:rPr>
              <a:t>at</a:t>
            </a:r>
            <a:r>
              <a:rPr sz="1600" spc="-25" dirty="0">
                <a:solidFill>
                  <a:srgbClr val="FFFFFF"/>
                </a:solidFill>
                <a:latin typeface="Century Gothic"/>
                <a:cs typeface="Century Gothic"/>
              </a:rPr>
              <a:t> </a:t>
            </a:r>
            <a:r>
              <a:rPr sz="1600" dirty="0">
                <a:solidFill>
                  <a:srgbClr val="FFFFFF"/>
                </a:solidFill>
                <a:latin typeface="Century Gothic"/>
                <a:cs typeface="Century Gothic"/>
              </a:rPr>
              <a:t>select</a:t>
            </a:r>
            <a:r>
              <a:rPr sz="1600" spc="-25" dirty="0">
                <a:solidFill>
                  <a:srgbClr val="FFFFFF"/>
                </a:solidFill>
                <a:latin typeface="Century Gothic"/>
                <a:cs typeface="Century Gothic"/>
              </a:rPr>
              <a:t> </a:t>
            </a:r>
            <a:r>
              <a:rPr sz="1600" spc="-10" dirty="0">
                <a:solidFill>
                  <a:srgbClr val="FFFFFF"/>
                </a:solidFill>
                <a:latin typeface="Century Gothic"/>
                <a:cs typeface="Century Gothic"/>
              </a:rPr>
              <a:t>vendors.</a:t>
            </a:r>
            <a:endParaRPr sz="1600" dirty="0">
              <a:solidFill>
                <a:srgbClr val="FFFFFF"/>
              </a:solidFill>
              <a:latin typeface="Century Gothic"/>
              <a:cs typeface="Century Gothic"/>
            </a:endParaRPr>
          </a:p>
        </p:txBody>
      </p:sp>
      <p:sp>
        <p:nvSpPr>
          <p:cNvPr id="9" name="Rectangle 8">
            <a:extLst>
              <a:ext uri="{FF2B5EF4-FFF2-40B4-BE49-F238E27FC236}">
                <a16:creationId xmlns:a16="http://schemas.microsoft.com/office/drawing/2014/main" id="{2EDB9A86-BD8D-B68C-70B1-371B4425C2B4}"/>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7">
            <a:extLst>
              <a:ext uri="{FF2B5EF4-FFF2-40B4-BE49-F238E27FC236}">
                <a16:creationId xmlns:a16="http://schemas.microsoft.com/office/drawing/2014/main" id="{36A6D080-4D48-255B-DC09-563237D7D5AF}"/>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12" name="Slide Number Placeholder 11">
            <a:extLst>
              <a:ext uri="{FF2B5EF4-FFF2-40B4-BE49-F238E27FC236}">
                <a16:creationId xmlns:a16="http://schemas.microsoft.com/office/drawing/2014/main" id="{76F590FF-9B03-079D-0868-4D857F8C98B4}"/>
              </a:ext>
            </a:extLst>
          </p:cNvPr>
          <p:cNvSpPr>
            <a:spLocks noGrp="1"/>
          </p:cNvSpPr>
          <p:nvPr>
            <p:ph type="sldNum" sz="quarter" idx="12"/>
          </p:nvPr>
        </p:nvSpPr>
        <p:spPr>
          <a:xfrm>
            <a:off x="8615092" y="6515663"/>
            <a:ext cx="2743200" cy="365125"/>
          </a:xfrm>
        </p:spPr>
        <p:txBody>
          <a:bodyPr/>
          <a:lstStyle/>
          <a:p>
            <a:fld id="{46DBE0DA-A6B8-4445-8C66-3FABEA9B0B86}" type="slidenum">
              <a:rPr lang="en-US" smtClean="0">
                <a:solidFill>
                  <a:srgbClr val="FFFFFF"/>
                </a:solidFill>
              </a:rPr>
              <a:t>9</a:t>
            </a:fld>
            <a:endParaRPr lang="en-US" dirty="0">
              <a:solidFill>
                <a:srgbClr val="FFFFFF"/>
              </a:solidFill>
            </a:endParaRPr>
          </a:p>
        </p:txBody>
      </p:sp>
    </p:spTree>
    <p:extLst>
      <p:ext uri="{BB962C8B-B14F-4D97-AF65-F5344CB8AC3E}">
        <p14:creationId xmlns:p14="http://schemas.microsoft.com/office/powerpoint/2010/main" val="19274008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1D9C0F797E264A9D9936671146E872" ma:contentTypeVersion="13" ma:contentTypeDescription="Create a new document." ma:contentTypeScope="" ma:versionID="2f937791b3009dea10642bc24999f699">
  <xsd:schema xmlns:xsd="http://www.w3.org/2001/XMLSchema" xmlns:xs="http://www.w3.org/2001/XMLSchema" xmlns:p="http://schemas.microsoft.com/office/2006/metadata/properties" xmlns:ns2="bf224ebf-06c9-4112-b18c-2a95ec54cd2e" xmlns:ns3="6e7312ba-9f34-4d5c-9315-3e1315f3810b" targetNamespace="http://schemas.microsoft.com/office/2006/metadata/properties" ma:root="true" ma:fieldsID="9a3ee85069402f3574b3c812f0e7ceeb" ns2:_="" ns3:_="">
    <xsd:import namespace="bf224ebf-06c9-4112-b18c-2a95ec54cd2e"/>
    <xsd:import namespace="6e7312ba-9f34-4d5c-9315-3e1315f381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224ebf-06c9-4112-b18c-2a95ec54c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95d53c9-1ef0-4268-b51f-decd9cb9be0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7312ba-9f34-4d5c-9315-3e1315f3810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a92e035-ebb0-47ac-ae0c-e37a1d70fa22}" ma:internalName="TaxCatchAll" ma:showField="CatchAllData" ma:web="6e7312ba-9f34-4d5c-9315-3e1315f381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e7312ba-9f34-4d5c-9315-3e1315f3810b" xsi:nil="true"/>
    <lcf76f155ced4ddcb4097134ff3c332f xmlns="bf224ebf-06c9-4112-b18c-2a95ec54cd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659379-3C92-475D-8ECC-7664B8618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224ebf-06c9-4112-b18c-2a95ec54cd2e"/>
    <ds:schemaRef ds:uri="6e7312ba-9f34-4d5c-9315-3e1315f381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17478A-36E5-41DB-9711-C83A3F83FC73}">
  <ds:schemaRefs>
    <ds:schemaRef ds:uri="http://schemas.microsoft.com/sharepoint/v3/contenttype/forms"/>
  </ds:schemaRefs>
</ds:datastoreItem>
</file>

<file path=customXml/itemProps3.xml><?xml version="1.0" encoding="utf-8"?>
<ds:datastoreItem xmlns:ds="http://schemas.openxmlformats.org/officeDocument/2006/customXml" ds:itemID="{EC815313-BCDB-4690-B2DC-2140A5564E06}">
  <ds:schemaRefs>
    <ds:schemaRef ds:uri="http://purl.org/dc/elements/1.1/"/>
    <ds:schemaRef ds:uri="http://schemas.microsoft.com/office/2006/documentManagement/types"/>
    <ds:schemaRef ds:uri="http://www.w3.org/XML/1998/namespace"/>
    <ds:schemaRef ds:uri="http://purl.org/dc/terms/"/>
    <ds:schemaRef ds:uri="6e7312ba-9f34-4d5c-9315-3e1315f3810b"/>
    <ds:schemaRef ds:uri="http://purl.org/dc/dcmitype/"/>
    <ds:schemaRef ds:uri="http://schemas.microsoft.com/office/infopath/2007/PartnerControls"/>
    <ds:schemaRef ds:uri="http://schemas.openxmlformats.org/package/2006/metadata/core-properties"/>
    <ds:schemaRef ds:uri="bf224ebf-06c9-4112-b18c-2a95ec54cd2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403</TotalTime>
  <Words>1719</Words>
  <Application>Microsoft Office PowerPoint</Application>
  <PresentationFormat>Widescreen</PresentationFormat>
  <Paragraphs>253</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Aptos Display</vt:lpstr>
      <vt:lpstr>Arial</vt:lpstr>
      <vt:lpstr>Calibri</vt:lpstr>
      <vt:lpstr>Century Gothic</vt:lpstr>
      <vt:lpstr>Courier New</vt:lpstr>
      <vt:lpstr>Office Theme</vt:lpstr>
      <vt:lpstr>New Bridge Labs Resident Onboarding</vt:lpstr>
      <vt:lpstr>Onboarding Agenda</vt:lpstr>
      <vt:lpstr>What is Bridge Labs?</vt:lpstr>
      <vt:lpstr>Meet Our Staff</vt:lpstr>
      <vt:lpstr>New Resident Members</vt:lpstr>
      <vt:lpstr>Capital Connections</vt:lpstr>
      <vt:lpstr>Virtual Platforms</vt:lpstr>
      <vt:lpstr>Notifii</vt:lpstr>
      <vt:lpstr>Marketplace – Centralized Procurement System</vt:lpstr>
      <vt:lpstr>Loading Dock Policies</vt:lpstr>
      <vt:lpstr>Shared General Storage Room Policies</vt:lpstr>
      <vt:lpstr>Shared Waste &amp; Chemical Storage Room Policies- Waste</vt:lpstr>
      <vt:lpstr>Shared Waste &amp; Chemical Storage Room Policies- Storage</vt:lpstr>
      <vt:lpstr>Shared Equipment Policies</vt:lpstr>
      <vt:lpstr>Waste Generation</vt:lpstr>
      <vt:lpstr>Non-Hazardous Waste</vt:lpstr>
      <vt:lpstr>Liquid &amp; Solid Biohazardous Waste</vt:lpstr>
      <vt:lpstr>Hazardous Chemical Waste</vt:lpstr>
      <vt:lpstr>Hazardous Chemical Waste Cont.</vt:lpstr>
      <vt:lpstr>Safety Officers</vt:lpstr>
      <vt:lpstr>Site-Wide SDS Repository</vt:lpstr>
      <vt:lpstr>Chemical Inventory Sheets</vt:lpstr>
      <vt:lpstr>EH&amp;S Event Reporting</vt:lpstr>
      <vt:lpstr>Facility Overview</vt:lpstr>
      <vt:lpstr>Campus Access</vt:lpstr>
      <vt:lpstr>STRANGER DANGER</vt:lpstr>
      <vt:lpstr>Parking Overview</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Camille Shuey</dc:creator>
  <cp:lastModifiedBy>Camille Shuey</cp:lastModifiedBy>
  <cp:revision>330</cp:revision>
  <dcterms:created xsi:type="dcterms:W3CDTF">2025-09-18T14:07:13Z</dcterms:created>
  <dcterms:modified xsi:type="dcterms:W3CDTF">2025-10-13T19:30:00Z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0x0101007E1D9C0F797E264A9D9936671146E872</vt:lpwstr>
  </property>
  <property fmtid="{D5CDD505-2E9C-101B-9397-08002B2CF9AE}" pid="3" name="MediaServiceImageTags">
    <vt:lpwstr/>
  </property>
</Properties>
</file>